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xls" ContentType="application/vnd.ms-excel"/>
  <Default Extension="bin" ContentType="application/vnd.openxmlformats-officedocument.presentationml.printerSettings"/>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handoutMasterIdLst>
    <p:handoutMasterId r:id="rId26"/>
  </p:handoutMasterIdLst>
  <p:sldIdLst>
    <p:sldId id="257" r:id="rId2"/>
    <p:sldId id="306" r:id="rId3"/>
    <p:sldId id="339" r:id="rId4"/>
    <p:sldId id="264" r:id="rId5"/>
    <p:sldId id="368" r:id="rId6"/>
    <p:sldId id="265" r:id="rId7"/>
    <p:sldId id="292" r:id="rId8"/>
    <p:sldId id="376" r:id="rId9"/>
    <p:sldId id="377" r:id="rId10"/>
    <p:sldId id="378" r:id="rId11"/>
    <p:sldId id="367" r:id="rId12"/>
    <p:sldId id="362" r:id="rId13"/>
    <p:sldId id="342" r:id="rId14"/>
    <p:sldId id="358" r:id="rId15"/>
    <p:sldId id="344" r:id="rId16"/>
    <p:sldId id="345" r:id="rId17"/>
    <p:sldId id="369" r:id="rId18"/>
    <p:sldId id="370" r:id="rId19"/>
    <p:sldId id="371" r:id="rId20"/>
    <p:sldId id="372" r:id="rId21"/>
    <p:sldId id="373" r:id="rId22"/>
    <p:sldId id="374" r:id="rId23"/>
    <p:sldId id="375" r:id="rId24"/>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8F8"/>
    <a:srgbClr val="FFFFFF"/>
    <a:srgbClr val="993300"/>
    <a:srgbClr val="FFFFCC"/>
    <a:srgbClr val="EAEAEA"/>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20" autoAdjust="0"/>
    <p:restoredTop sz="94660"/>
  </p:normalViewPr>
  <p:slideViewPr>
    <p:cSldViewPr>
      <p:cViewPr varScale="1">
        <p:scale>
          <a:sx n="86" d="100"/>
          <a:sy n="86" d="100"/>
        </p:scale>
        <p:origin x="-1176" y="-11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3458"/>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handoutMaster" Target="handoutMasters/handoutMaster1.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979" cy="465773"/>
          </a:xfrm>
          <a:prstGeom prst="rect">
            <a:avLst/>
          </a:prstGeom>
        </p:spPr>
        <p:txBody>
          <a:bodyPr vert="horz" lIns="91577" tIns="45789" rIns="91577" bIns="45789" rtlCol="0"/>
          <a:lstStyle>
            <a:lvl1pPr algn="l">
              <a:defRPr sz="1200"/>
            </a:lvl1pPr>
          </a:lstStyle>
          <a:p>
            <a:endParaRPr lang="en-US"/>
          </a:p>
        </p:txBody>
      </p:sp>
      <p:sp>
        <p:nvSpPr>
          <p:cNvPr id="3" name="Date Placeholder 2"/>
          <p:cNvSpPr>
            <a:spLocks noGrp="1"/>
          </p:cNvSpPr>
          <p:nvPr>
            <p:ph type="dt" sz="quarter" idx="1"/>
          </p:nvPr>
        </p:nvSpPr>
        <p:spPr>
          <a:xfrm>
            <a:off x="3977531" y="0"/>
            <a:ext cx="3043979" cy="465773"/>
          </a:xfrm>
          <a:prstGeom prst="rect">
            <a:avLst/>
          </a:prstGeom>
        </p:spPr>
        <p:txBody>
          <a:bodyPr vert="horz" lIns="91577" tIns="45789" rIns="91577" bIns="45789" rtlCol="0"/>
          <a:lstStyle>
            <a:lvl1pPr algn="r">
              <a:defRPr sz="1200"/>
            </a:lvl1pPr>
          </a:lstStyle>
          <a:p>
            <a:fld id="{27A5ABE5-EF25-4E9F-9DDB-13B6729E2115}" type="datetimeFigureOut">
              <a:rPr lang="en-US" smtClean="0"/>
              <a:pPr/>
              <a:t>3/11/15</a:t>
            </a:fld>
            <a:endParaRPr lang="en-US"/>
          </a:p>
        </p:txBody>
      </p:sp>
      <p:sp>
        <p:nvSpPr>
          <p:cNvPr id="4" name="Footer Placeholder 3"/>
          <p:cNvSpPr>
            <a:spLocks noGrp="1"/>
          </p:cNvSpPr>
          <p:nvPr>
            <p:ph type="ftr" sz="quarter" idx="2"/>
          </p:nvPr>
        </p:nvSpPr>
        <p:spPr>
          <a:xfrm>
            <a:off x="1" y="8841738"/>
            <a:ext cx="3043979" cy="465773"/>
          </a:xfrm>
          <a:prstGeom prst="rect">
            <a:avLst/>
          </a:prstGeom>
        </p:spPr>
        <p:txBody>
          <a:bodyPr vert="horz" lIns="91577" tIns="45789" rIns="91577" bIns="45789" rtlCol="0" anchor="b"/>
          <a:lstStyle>
            <a:lvl1pPr algn="l">
              <a:defRPr sz="1200"/>
            </a:lvl1pPr>
          </a:lstStyle>
          <a:p>
            <a:endParaRPr lang="en-US"/>
          </a:p>
        </p:txBody>
      </p:sp>
      <p:sp>
        <p:nvSpPr>
          <p:cNvPr id="5" name="Slide Number Placeholder 4"/>
          <p:cNvSpPr>
            <a:spLocks noGrp="1"/>
          </p:cNvSpPr>
          <p:nvPr>
            <p:ph type="sldNum" sz="quarter" idx="3"/>
          </p:nvPr>
        </p:nvSpPr>
        <p:spPr>
          <a:xfrm>
            <a:off x="3977531" y="8841738"/>
            <a:ext cx="3043979" cy="465773"/>
          </a:xfrm>
          <a:prstGeom prst="rect">
            <a:avLst/>
          </a:prstGeom>
        </p:spPr>
        <p:txBody>
          <a:bodyPr vert="horz" lIns="91577" tIns="45789" rIns="91577" bIns="45789" rtlCol="0" anchor="b"/>
          <a:lstStyle>
            <a:lvl1pPr algn="r">
              <a:defRPr sz="1200"/>
            </a:lvl1pPr>
          </a:lstStyle>
          <a:p>
            <a:fld id="{F8C55758-5EAD-48AB-8C67-4B2C5BC53E0C}" type="slidenum">
              <a:rPr lang="en-US" smtClean="0"/>
              <a:pPr/>
              <a:t>‹#›</a:t>
            </a:fld>
            <a:endParaRPr lang="en-US"/>
          </a:p>
        </p:txBody>
      </p:sp>
    </p:spTree>
    <p:extLst>
      <p:ext uri="{BB962C8B-B14F-4D97-AF65-F5344CB8AC3E}">
        <p14:creationId xmlns:p14="http://schemas.microsoft.com/office/powerpoint/2010/main" val="16215163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17" tIns="46659" rIns="93317" bIns="46659" rtlCol="0"/>
          <a:lstStyle>
            <a:lvl1pPr algn="l">
              <a:defRPr sz="1200"/>
            </a:lvl1pPr>
          </a:lstStyle>
          <a:p>
            <a:endParaRPr lang="en-US" dirty="0"/>
          </a:p>
        </p:txBody>
      </p:sp>
      <p:sp>
        <p:nvSpPr>
          <p:cNvPr id="3" name="Date Placeholder 2"/>
          <p:cNvSpPr>
            <a:spLocks noGrp="1"/>
          </p:cNvSpPr>
          <p:nvPr>
            <p:ph type="dt" idx="1"/>
          </p:nvPr>
        </p:nvSpPr>
        <p:spPr>
          <a:xfrm>
            <a:off x="3978132" y="0"/>
            <a:ext cx="3043343" cy="465455"/>
          </a:xfrm>
          <a:prstGeom prst="rect">
            <a:avLst/>
          </a:prstGeom>
        </p:spPr>
        <p:txBody>
          <a:bodyPr vert="horz" lIns="93317" tIns="46659" rIns="93317" bIns="46659" rtlCol="0"/>
          <a:lstStyle>
            <a:lvl1pPr algn="r">
              <a:defRPr sz="1200"/>
            </a:lvl1pPr>
          </a:lstStyle>
          <a:p>
            <a:fld id="{A54BFBBA-4B2B-41B9-8F82-760A739C0345}" type="datetimeFigureOut">
              <a:rPr lang="en-US" smtClean="0"/>
              <a:pPr/>
              <a:t>3/11/15</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17" tIns="46659" rIns="93317" bIns="46659"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17" tIns="46659" rIns="93317" bIns="4665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5455"/>
          </a:xfrm>
          <a:prstGeom prst="rect">
            <a:avLst/>
          </a:prstGeom>
        </p:spPr>
        <p:txBody>
          <a:bodyPr vert="horz" lIns="93317" tIns="46659" rIns="93317" bIns="4665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5455"/>
          </a:xfrm>
          <a:prstGeom prst="rect">
            <a:avLst/>
          </a:prstGeom>
        </p:spPr>
        <p:txBody>
          <a:bodyPr vert="horz" lIns="93317" tIns="46659" rIns="93317" bIns="46659" rtlCol="0" anchor="b"/>
          <a:lstStyle>
            <a:lvl1pPr algn="r">
              <a:defRPr sz="1200"/>
            </a:lvl1pPr>
          </a:lstStyle>
          <a:p>
            <a:fld id="{54926208-78D4-409E-86A7-EDA89C6C31FD}" type="slidenum">
              <a:rPr lang="en-US" smtClean="0"/>
              <a:pPr/>
              <a:t>‹#›</a:t>
            </a:fld>
            <a:endParaRPr lang="en-US" dirty="0"/>
          </a:p>
        </p:txBody>
      </p:sp>
    </p:spTree>
    <p:extLst>
      <p:ext uri="{BB962C8B-B14F-4D97-AF65-F5344CB8AC3E}">
        <p14:creationId xmlns:p14="http://schemas.microsoft.com/office/powerpoint/2010/main" val="40824604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7"/>
          <p:cNvSpPr>
            <a:spLocks noGrp="1" noChangeArrowheads="1"/>
          </p:cNvSpPr>
          <p:nvPr>
            <p:ph type="sldNum" sz="quarter" idx="5"/>
          </p:nvPr>
        </p:nvSpPr>
        <p:spPr>
          <a:noFill/>
        </p:spPr>
        <p:txBody>
          <a:bodyPr/>
          <a:lstStyle/>
          <a:p>
            <a:fld id="{A0A3C4F8-46DF-457C-BB99-D195C6925CA8}" type="slidenum">
              <a:rPr lang="en-US" smtClean="0"/>
              <a:pPr/>
              <a:t>1</a:t>
            </a:fld>
            <a:endParaRPr lang="en-US" dirty="0" smtClean="0"/>
          </a:p>
        </p:txBody>
      </p:sp>
      <p:sp>
        <p:nvSpPr>
          <p:cNvPr id="166915" name="Rectangle 2"/>
          <p:cNvSpPr>
            <a:spLocks noGrp="1" noRot="1" noChangeAspect="1" noChangeArrowheads="1" noTextEdit="1"/>
          </p:cNvSpPr>
          <p:nvPr>
            <p:ph type="sldImg"/>
          </p:nvPr>
        </p:nvSpPr>
        <p:spPr>
          <a:ln/>
        </p:spPr>
      </p:sp>
      <p:sp>
        <p:nvSpPr>
          <p:cNvPr id="166916"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A26C30-759F-4421-8B75-28FA5C04088E}" type="slidenum">
              <a:rPr lang="en-US"/>
              <a:pPr/>
              <a:t>16</a:t>
            </a:fld>
            <a:endParaRPr lang="en-US" dirty="0"/>
          </a:p>
        </p:txBody>
      </p:sp>
      <p:sp>
        <p:nvSpPr>
          <p:cNvPr id="215042" name="Rectangle 2"/>
          <p:cNvSpPr>
            <a:spLocks noGrp="1" noRot="1" noChangeAspect="1" noChangeArrowheads="1" noTextEdit="1"/>
          </p:cNvSpPr>
          <p:nvPr>
            <p:ph type="sldImg"/>
          </p:nvPr>
        </p:nvSpPr>
        <p:spPr>
          <a:ln/>
        </p:spPr>
      </p:sp>
      <p:sp>
        <p:nvSpPr>
          <p:cNvPr id="21504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BB72F1B-67DE-4033-A8ED-0DF21993A5F3}" type="slidenum">
              <a:rPr lang="en-US"/>
              <a:pPr/>
              <a:t>17</a:t>
            </a:fld>
            <a:endParaRPr lang="en-US" dirty="0"/>
          </a:p>
        </p:txBody>
      </p:sp>
      <p:sp>
        <p:nvSpPr>
          <p:cNvPr id="397314" name="Rectangle 2"/>
          <p:cNvSpPr>
            <a:spLocks noGrp="1" noRot="1" noChangeAspect="1" noChangeArrowheads="1" noTextEdit="1"/>
          </p:cNvSpPr>
          <p:nvPr>
            <p:ph type="sldImg"/>
          </p:nvPr>
        </p:nvSpPr>
        <p:spPr bwMode="auto">
          <a:xfrm>
            <a:off x="1185863" y="700088"/>
            <a:ext cx="4652962" cy="3489325"/>
          </a:xfrm>
          <a:prstGeom prst="rect">
            <a:avLst/>
          </a:prstGeom>
          <a:solidFill>
            <a:srgbClr val="FFFFFF"/>
          </a:solidFill>
          <a:ln>
            <a:solidFill>
              <a:srgbClr val="000000"/>
            </a:solidFill>
            <a:miter lim="800000"/>
            <a:headEnd/>
            <a:tailEnd/>
          </a:ln>
        </p:spPr>
      </p:sp>
      <p:sp>
        <p:nvSpPr>
          <p:cNvPr id="397315" name="Rectangle 3"/>
          <p:cNvSpPr>
            <a:spLocks noGrp="1" noChangeArrowheads="1"/>
          </p:cNvSpPr>
          <p:nvPr>
            <p:ph type="body" idx="1"/>
          </p:nvPr>
        </p:nvSpPr>
        <p:spPr bwMode="auto">
          <a:xfrm>
            <a:off x="702946" y="4422459"/>
            <a:ext cx="5617208" cy="4187187"/>
          </a:xfrm>
          <a:prstGeom prst="rect">
            <a:avLst/>
          </a:prstGeom>
          <a:solidFill>
            <a:srgbClr val="FFFFFF"/>
          </a:solidFill>
          <a:ln>
            <a:solidFill>
              <a:srgbClr val="000000"/>
            </a:solidFill>
            <a:miter lim="800000"/>
            <a:headEnd/>
            <a:tailEnd/>
          </a:ln>
        </p:spPr>
        <p:txBody>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1875D4F-2064-4027-8A6E-E01D6379F6DD}" type="slidenum">
              <a:rPr lang="en-US"/>
              <a:pPr/>
              <a:t>18</a:t>
            </a:fld>
            <a:endParaRPr lang="en-US" dirty="0"/>
          </a:p>
        </p:txBody>
      </p:sp>
      <p:sp>
        <p:nvSpPr>
          <p:cNvPr id="399362" name="Rectangle 2"/>
          <p:cNvSpPr>
            <a:spLocks noGrp="1" noRot="1" noChangeAspect="1" noChangeArrowheads="1" noTextEdit="1"/>
          </p:cNvSpPr>
          <p:nvPr>
            <p:ph type="sldImg"/>
          </p:nvPr>
        </p:nvSpPr>
        <p:spPr bwMode="auto">
          <a:xfrm>
            <a:off x="1185863" y="700088"/>
            <a:ext cx="4652962" cy="3489325"/>
          </a:xfrm>
          <a:prstGeom prst="rect">
            <a:avLst/>
          </a:prstGeom>
          <a:solidFill>
            <a:srgbClr val="FFFFFF"/>
          </a:solidFill>
          <a:ln>
            <a:solidFill>
              <a:srgbClr val="000000"/>
            </a:solidFill>
            <a:miter lim="800000"/>
            <a:headEnd/>
            <a:tailEnd/>
          </a:ln>
        </p:spPr>
      </p:sp>
      <p:sp>
        <p:nvSpPr>
          <p:cNvPr id="399363" name="Rectangle 3"/>
          <p:cNvSpPr>
            <a:spLocks noGrp="1" noChangeArrowheads="1"/>
          </p:cNvSpPr>
          <p:nvPr>
            <p:ph type="body" idx="1"/>
          </p:nvPr>
        </p:nvSpPr>
        <p:spPr bwMode="auto">
          <a:xfrm>
            <a:off x="702946" y="4422459"/>
            <a:ext cx="5617208" cy="4187187"/>
          </a:xfrm>
          <a:prstGeom prst="rect">
            <a:avLst/>
          </a:prstGeom>
          <a:solidFill>
            <a:srgbClr val="FFFFFF"/>
          </a:solidFill>
          <a:ln>
            <a:solidFill>
              <a:srgbClr val="000000"/>
            </a:solidFill>
            <a:miter lim="800000"/>
            <a:headEnd/>
            <a:tailEnd/>
          </a:ln>
        </p:spPr>
        <p:txBody>
          <a:bodyPr/>
          <a:lstStyle/>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452A85-530C-4514-8ABE-1D0507805752}" type="slidenum">
              <a:rPr lang="en-US"/>
              <a:pPr/>
              <a:t>19</a:t>
            </a:fld>
            <a:endParaRPr lang="en-US" dirty="0"/>
          </a:p>
        </p:txBody>
      </p:sp>
      <p:sp>
        <p:nvSpPr>
          <p:cNvPr id="401410" name="Rectangle 2"/>
          <p:cNvSpPr>
            <a:spLocks noGrp="1" noRot="1" noChangeAspect="1" noChangeArrowheads="1" noTextEdit="1"/>
          </p:cNvSpPr>
          <p:nvPr>
            <p:ph type="sldImg"/>
          </p:nvPr>
        </p:nvSpPr>
        <p:spPr bwMode="auto">
          <a:xfrm>
            <a:off x="1185863" y="700088"/>
            <a:ext cx="4652962" cy="3489325"/>
          </a:xfrm>
          <a:prstGeom prst="rect">
            <a:avLst/>
          </a:prstGeom>
          <a:solidFill>
            <a:srgbClr val="FFFFFF"/>
          </a:solidFill>
          <a:ln>
            <a:solidFill>
              <a:srgbClr val="000000"/>
            </a:solidFill>
            <a:miter lim="800000"/>
            <a:headEnd/>
            <a:tailEnd/>
          </a:ln>
        </p:spPr>
      </p:sp>
      <p:sp>
        <p:nvSpPr>
          <p:cNvPr id="401411" name="Rectangle 3"/>
          <p:cNvSpPr>
            <a:spLocks noGrp="1" noChangeArrowheads="1"/>
          </p:cNvSpPr>
          <p:nvPr>
            <p:ph type="body" idx="1"/>
          </p:nvPr>
        </p:nvSpPr>
        <p:spPr bwMode="auto">
          <a:xfrm>
            <a:off x="702946" y="4422459"/>
            <a:ext cx="5617208" cy="4187187"/>
          </a:xfrm>
          <a:prstGeom prst="rect">
            <a:avLst/>
          </a:prstGeom>
          <a:solidFill>
            <a:srgbClr val="FFFFFF"/>
          </a:solidFill>
          <a:ln>
            <a:solidFill>
              <a:srgbClr val="000000"/>
            </a:solidFill>
            <a:miter lim="800000"/>
            <a:headEnd/>
            <a:tailEnd/>
          </a:ln>
        </p:spPr>
        <p:txBody>
          <a:bodyPr/>
          <a:lstStyle/>
          <a:p>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0B5187-6D11-4D76-BBF4-639F6011C08A}" type="slidenum">
              <a:rPr lang="en-US"/>
              <a:pPr/>
              <a:t>20</a:t>
            </a:fld>
            <a:endParaRPr lang="en-US" dirty="0"/>
          </a:p>
        </p:txBody>
      </p:sp>
      <p:sp>
        <p:nvSpPr>
          <p:cNvPr id="403458" name="Rectangle 2"/>
          <p:cNvSpPr>
            <a:spLocks noGrp="1" noRot="1" noChangeAspect="1" noChangeArrowheads="1" noTextEdit="1"/>
          </p:cNvSpPr>
          <p:nvPr>
            <p:ph type="sldImg"/>
          </p:nvPr>
        </p:nvSpPr>
        <p:spPr bwMode="auto">
          <a:xfrm>
            <a:off x="1185863" y="700088"/>
            <a:ext cx="4652962" cy="3489325"/>
          </a:xfrm>
          <a:prstGeom prst="rect">
            <a:avLst/>
          </a:prstGeom>
          <a:solidFill>
            <a:srgbClr val="FFFFFF"/>
          </a:solidFill>
          <a:ln>
            <a:solidFill>
              <a:srgbClr val="000000"/>
            </a:solidFill>
            <a:miter lim="800000"/>
            <a:headEnd/>
            <a:tailEnd/>
          </a:ln>
        </p:spPr>
      </p:sp>
      <p:sp>
        <p:nvSpPr>
          <p:cNvPr id="403459" name="Rectangle 3"/>
          <p:cNvSpPr>
            <a:spLocks noGrp="1" noChangeArrowheads="1"/>
          </p:cNvSpPr>
          <p:nvPr>
            <p:ph type="body" idx="1"/>
          </p:nvPr>
        </p:nvSpPr>
        <p:spPr bwMode="auto">
          <a:xfrm>
            <a:off x="702946" y="4422459"/>
            <a:ext cx="5617208" cy="4187187"/>
          </a:xfrm>
          <a:prstGeom prst="rect">
            <a:avLst/>
          </a:prstGeom>
          <a:solidFill>
            <a:srgbClr val="FFFFFF"/>
          </a:solidFill>
          <a:ln>
            <a:solidFill>
              <a:srgbClr val="000000"/>
            </a:solidFill>
            <a:miter lim="800000"/>
            <a:headEnd/>
            <a:tailEnd/>
          </a:ln>
        </p:spPr>
        <p:txBody>
          <a:bodyPr/>
          <a:lstStyle/>
          <a:p>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921CC7-A2C3-402D-A1CA-6B7231AE8FE6}" type="slidenum">
              <a:rPr lang="en-US"/>
              <a:pPr/>
              <a:t>21</a:t>
            </a:fld>
            <a:endParaRPr lang="en-US" dirty="0"/>
          </a:p>
        </p:txBody>
      </p:sp>
      <p:sp>
        <p:nvSpPr>
          <p:cNvPr id="405506" name="Rectangle 2"/>
          <p:cNvSpPr>
            <a:spLocks noGrp="1" noRot="1" noChangeAspect="1" noChangeArrowheads="1" noTextEdit="1"/>
          </p:cNvSpPr>
          <p:nvPr>
            <p:ph type="sldImg"/>
          </p:nvPr>
        </p:nvSpPr>
        <p:spPr bwMode="auto">
          <a:xfrm>
            <a:off x="1185863" y="700088"/>
            <a:ext cx="4652962" cy="3489325"/>
          </a:xfrm>
          <a:prstGeom prst="rect">
            <a:avLst/>
          </a:prstGeom>
          <a:solidFill>
            <a:srgbClr val="FFFFFF"/>
          </a:solidFill>
          <a:ln>
            <a:solidFill>
              <a:srgbClr val="000000"/>
            </a:solidFill>
            <a:miter lim="800000"/>
            <a:headEnd/>
            <a:tailEnd/>
          </a:ln>
        </p:spPr>
      </p:sp>
      <p:sp>
        <p:nvSpPr>
          <p:cNvPr id="405507" name="Rectangle 3"/>
          <p:cNvSpPr>
            <a:spLocks noGrp="1" noChangeArrowheads="1"/>
          </p:cNvSpPr>
          <p:nvPr>
            <p:ph type="body" idx="1"/>
          </p:nvPr>
        </p:nvSpPr>
        <p:spPr bwMode="auto">
          <a:xfrm>
            <a:off x="702946" y="4422459"/>
            <a:ext cx="5617208" cy="4187187"/>
          </a:xfrm>
          <a:prstGeom prst="rect">
            <a:avLst/>
          </a:prstGeom>
          <a:solidFill>
            <a:srgbClr val="FFFFFF"/>
          </a:solidFill>
          <a:ln>
            <a:solidFill>
              <a:srgbClr val="000000"/>
            </a:solidFill>
            <a:miter lim="800000"/>
            <a:headEnd/>
            <a:tailEnd/>
          </a:ln>
        </p:spPr>
        <p:txBody>
          <a:bodyPr/>
          <a:lstStyle/>
          <a:p>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456FDB-537C-442C-A2A4-E125ECF562F8}" type="slidenum">
              <a:rPr lang="en-US"/>
              <a:pPr/>
              <a:t>22</a:t>
            </a:fld>
            <a:endParaRPr lang="en-US" dirty="0"/>
          </a:p>
        </p:txBody>
      </p:sp>
      <p:sp>
        <p:nvSpPr>
          <p:cNvPr id="407554" name="Rectangle 2"/>
          <p:cNvSpPr>
            <a:spLocks noGrp="1" noRot="1" noChangeAspect="1" noChangeArrowheads="1" noTextEdit="1"/>
          </p:cNvSpPr>
          <p:nvPr>
            <p:ph type="sldImg"/>
          </p:nvPr>
        </p:nvSpPr>
        <p:spPr bwMode="auto">
          <a:xfrm>
            <a:off x="1185863" y="700088"/>
            <a:ext cx="4652962" cy="3489325"/>
          </a:xfrm>
          <a:prstGeom prst="rect">
            <a:avLst/>
          </a:prstGeom>
          <a:solidFill>
            <a:srgbClr val="FFFFFF"/>
          </a:solidFill>
          <a:ln>
            <a:solidFill>
              <a:srgbClr val="000000"/>
            </a:solidFill>
            <a:miter lim="800000"/>
            <a:headEnd/>
            <a:tailEnd/>
          </a:ln>
        </p:spPr>
      </p:sp>
      <p:sp>
        <p:nvSpPr>
          <p:cNvPr id="407555" name="Rectangle 3"/>
          <p:cNvSpPr>
            <a:spLocks noGrp="1" noChangeArrowheads="1"/>
          </p:cNvSpPr>
          <p:nvPr>
            <p:ph type="body" idx="1"/>
          </p:nvPr>
        </p:nvSpPr>
        <p:spPr bwMode="auto">
          <a:xfrm>
            <a:off x="702946" y="4422459"/>
            <a:ext cx="5617208" cy="4187187"/>
          </a:xfrm>
          <a:prstGeom prst="rect">
            <a:avLst/>
          </a:prstGeom>
          <a:solidFill>
            <a:srgbClr val="FFFFFF"/>
          </a:solidFill>
          <a:ln>
            <a:solidFill>
              <a:srgbClr val="000000"/>
            </a:solidFill>
            <a:miter lim="800000"/>
            <a:headEnd/>
            <a:tailEnd/>
          </a:ln>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BE65D7-1B9E-44E6-A646-FD6809F37C9F}" type="slidenum">
              <a:rPr lang="en-US"/>
              <a:pPr/>
              <a:t>9</a:t>
            </a:fld>
            <a:endParaRPr lang="en-US" dirty="0"/>
          </a:p>
        </p:txBody>
      </p:sp>
      <p:sp>
        <p:nvSpPr>
          <p:cNvPr id="801794" name="Rectangle 2"/>
          <p:cNvSpPr>
            <a:spLocks noGrp="1" noRot="1" noChangeAspect="1" noChangeArrowheads="1" noTextEdit="1"/>
          </p:cNvSpPr>
          <p:nvPr>
            <p:ph type="sldImg"/>
          </p:nvPr>
        </p:nvSpPr>
        <p:spPr>
          <a:ln/>
        </p:spPr>
      </p:sp>
      <p:sp>
        <p:nvSpPr>
          <p:cNvPr id="801795"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0674773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C4E24B-22F7-4A89-9BFA-4C3AA5C95F4D}" type="slidenum">
              <a:rPr lang="en-US"/>
              <a:pPr/>
              <a:t>10</a:t>
            </a:fld>
            <a:endParaRPr lang="en-US" dirty="0"/>
          </a:p>
        </p:txBody>
      </p:sp>
      <p:sp>
        <p:nvSpPr>
          <p:cNvPr id="805890" name="Rectangle 2"/>
          <p:cNvSpPr>
            <a:spLocks noGrp="1" noRot="1" noChangeAspect="1" noChangeArrowheads="1" noTextEdit="1"/>
          </p:cNvSpPr>
          <p:nvPr>
            <p:ph type="sldImg"/>
          </p:nvPr>
        </p:nvSpPr>
        <p:spPr>
          <a:ln/>
        </p:spPr>
      </p:sp>
      <p:sp>
        <p:nvSpPr>
          <p:cNvPr id="805891"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1260281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6350D1-EF2C-4C34-B22C-95DC7C6806AD}" type="slidenum">
              <a:rPr lang="en-US"/>
              <a:pPr/>
              <a:t>11</a:t>
            </a:fld>
            <a:endParaRPr lang="en-US" dirty="0"/>
          </a:p>
        </p:txBody>
      </p:sp>
      <p:sp>
        <p:nvSpPr>
          <p:cNvPr id="803842" name="Rectangle 2"/>
          <p:cNvSpPr>
            <a:spLocks noGrp="1" noRot="1" noChangeAspect="1" noChangeArrowheads="1" noTextEdit="1"/>
          </p:cNvSpPr>
          <p:nvPr>
            <p:ph type="sldImg"/>
          </p:nvPr>
        </p:nvSpPr>
        <p:spPr>
          <a:ln/>
        </p:spPr>
      </p:sp>
      <p:sp>
        <p:nvSpPr>
          <p:cNvPr id="80384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4B5855-C022-4A69-A949-8B55362196A0}" type="slidenum">
              <a:rPr lang="en-US"/>
              <a:pPr/>
              <a:t>12</a:t>
            </a:fld>
            <a:endParaRPr lang="en-US" dirty="0"/>
          </a:p>
        </p:txBody>
      </p:sp>
      <p:sp>
        <p:nvSpPr>
          <p:cNvPr id="211970" name="Rectangle 2"/>
          <p:cNvSpPr>
            <a:spLocks noGrp="1" noRot="1" noChangeAspect="1" noChangeArrowheads="1" noTextEdit="1"/>
          </p:cNvSpPr>
          <p:nvPr>
            <p:ph type="sldImg"/>
          </p:nvPr>
        </p:nvSpPr>
        <p:spPr>
          <a:ln/>
        </p:spPr>
      </p:sp>
      <p:sp>
        <p:nvSpPr>
          <p:cNvPr id="21197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4B5855-C022-4A69-A949-8B55362196A0}" type="slidenum">
              <a:rPr lang="en-US"/>
              <a:pPr/>
              <a:t>13</a:t>
            </a:fld>
            <a:endParaRPr lang="en-US" dirty="0"/>
          </a:p>
        </p:txBody>
      </p:sp>
      <p:sp>
        <p:nvSpPr>
          <p:cNvPr id="211970" name="Rectangle 2"/>
          <p:cNvSpPr>
            <a:spLocks noGrp="1" noRot="1" noChangeAspect="1" noChangeArrowheads="1" noTextEdit="1"/>
          </p:cNvSpPr>
          <p:nvPr>
            <p:ph type="sldImg"/>
          </p:nvPr>
        </p:nvSpPr>
        <p:spPr>
          <a:ln/>
        </p:spPr>
      </p:sp>
      <p:sp>
        <p:nvSpPr>
          <p:cNvPr id="21197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70DD27-1128-4962-8C7F-4C0BE3AFE36C}" type="slidenum">
              <a:rPr lang="en-US"/>
              <a:pPr/>
              <a:t>14</a:t>
            </a:fld>
            <a:endParaRPr lang="en-US" dirty="0"/>
          </a:p>
        </p:txBody>
      </p:sp>
      <p:sp>
        <p:nvSpPr>
          <p:cNvPr id="263170" name="Rectangle 2"/>
          <p:cNvSpPr>
            <a:spLocks noGrp="1" noRot="1" noChangeAspect="1" noChangeArrowheads="1" noTextEdit="1"/>
          </p:cNvSpPr>
          <p:nvPr>
            <p:ph type="sldImg"/>
          </p:nvPr>
        </p:nvSpPr>
        <p:spPr>
          <a:ln/>
        </p:spPr>
      </p:sp>
      <p:sp>
        <p:nvSpPr>
          <p:cNvPr id="26317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8969BA-88BD-4CB1-922E-6E9B33851B12}" type="slidenum">
              <a:rPr lang="en-US"/>
              <a:pPr/>
              <a:t>15</a:t>
            </a:fld>
            <a:endParaRPr lang="en-US" dirty="0"/>
          </a:p>
        </p:txBody>
      </p:sp>
      <p:sp>
        <p:nvSpPr>
          <p:cNvPr id="214018" name="Rectangle 2"/>
          <p:cNvSpPr>
            <a:spLocks noGrp="1" noRot="1" noChangeAspect="1" noChangeArrowheads="1" noTextEdit="1"/>
          </p:cNvSpPr>
          <p:nvPr>
            <p:ph type="sldImg"/>
          </p:nvPr>
        </p:nvSpPr>
        <p:spPr>
          <a:ln/>
        </p:spPr>
      </p:sp>
      <p:sp>
        <p:nvSpPr>
          <p:cNvPr id="214019"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3A28D84-C5C4-4D3B-9A97-A89A312690C3}" type="datetimeFigureOut">
              <a:rPr lang="en-US" smtClean="0"/>
              <a:pPr/>
              <a:t>3/11/15</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207F67AF-28D0-42AF-A09B-6BE205EB2A3D}"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3A28D84-C5C4-4D3B-9A97-A89A312690C3}" type="datetimeFigureOut">
              <a:rPr lang="en-US" smtClean="0"/>
              <a:pPr/>
              <a:t>3/11/15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7F67AF-28D0-42AF-A09B-6BE205EB2A3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3A28D84-C5C4-4D3B-9A97-A89A312690C3}" type="datetimeFigureOut">
              <a:rPr lang="en-US" smtClean="0"/>
              <a:pPr/>
              <a:t>3/11/15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7F67AF-28D0-42AF-A09B-6BE205EB2A3D}"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47750" y="258763"/>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08063" y="1617663"/>
            <a:ext cx="3724275" cy="44021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84738" y="1617663"/>
            <a:ext cx="3725862" cy="44021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437313"/>
            <a:ext cx="1905000" cy="268287"/>
          </a:xfrm>
        </p:spPr>
        <p:txBody>
          <a:bodyPr/>
          <a:lstStyle>
            <a:lvl1pPr>
              <a:defRPr/>
            </a:lvl1pPr>
          </a:lstStyle>
          <a:p>
            <a:r>
              <a:rPr lang="en-US" dirty="0"/>
              <a:t>Fall 2008</a:t>
            </a:r>
          </a:p>
        </p:txBody>
      </p:sp>
      <p:sp>
        <p:nvSpPr>
          <p:cNvPr id="6" name="Footer Placeholder 5"/>
          <p:cNvSpPr>
            <a:spLocks noGrp="1"/>
          </p:cNvSpPr>
          <p:nvPr>
            <p:ph type="ftr" sz="quarter" idx="11"/>
          </p:nvPr>
        </p:nvSpPr>
        <p:spPr>
          <a:xfrm>
            <a:off x="3124200" y="6464300"/>
            <a:ext cx="2895600" cy="241300"/>
          </a:xfrm>
        </p:spPr>
        <p:txBody>
          <a:bodyPr/>
          <a:lstStyle>
            <a:lvl1pPr>
              <a:defRPr/>
            </a:lvl1pPr>
          </a:lstStyle>
          <a:p>
            <a:endParaRPr lang="en-US" dirty="0"/>
          </a:p>
        </p:txBody>
      </p:sp>
      <p:sp>
        <p:nvSpPr>
          <p:cNvPr id="7" name="Slide Number Placeholder 6"/>
          <p:cNvSpPr>
            <a:spLocks noGrp="1"/>
          </p:cNvSpPr>
          <p:nvPr>
            <p:ph type="sldNum" sz="quarter" idx="12"/>
          </p:nvPr>
        </p:nvSpPr>
        <p:spPr>
          <a:xfrm>
            <a:off x="6553200" y="6499225"/>
            <a:ext cx="1905000" cy="206375"/>
          </a:xfrm>
        </p:spPr>
        <p:txBody>
          <a:bodyPr/>
          <a:lstStyle>
            <a:lvl1pPr>
              <a:defRPr/>
            </a:lvl1pPr>
          </a:lstStyle>
          <a:p>
            <a:fld id="{0E4FD9CE-2A1A-49F4-A0E5-8EF9F24C96FD}" type="slidenum">
              <a:rPr lang="en-US"/>
              <a:pPr/>
              <a:t>‹#›</a:t>
            </a:fld>
            <a:endParaRPr lang="en-US" dirty="0"/>
          </a:p>
        </p:txBody>
      </p:sp>
    </p:spTree>
    <p:extLst>
      <p:ext uri="{BB962C8B-B14F-4D97-AF65-F5344CB8AC3E}">
        <p14:creationId xmlns:p14="http://schemas.microsoft.com/office/powerpoint/2010/main" val="1694336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3A28D84-C5C4-4D3B-9A97-A89A312690C3}" type="datetimeFigureOut">
              <a:rPr lang="en-US" smtClean="0"/>
              <a:pPr/>
              <a:t>3/11/15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7F67AF-28D0-42AF-A09B-6BE205EB2A3D}"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3A28D84-C5C4-4D3B-9A97-A89A312690C3}" type="datetimeFigureOut">
              <a:rPr lang="en-US" smtClean="0"/>
              <a:pPr/>
              <a:t>3/11/15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7F67AF-28D0-42AF-A09B-6BE205EB2A3D}"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3A28D84-C5C4-4D3B-9A97-A89A312690C3}" type="datetimeFigureOut">
              <a:rPr lang="en-US" smtClean="0"/>
              <a:pPr/>
              <a:t>3/11/15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07F67AF-28D0-42AF-A09B-6BE205EB2A3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ctr" anchorCtr="0">
            <a:normAutofit/>
            <a:scene3d>
              <a:camera prst="orthographicFront"/>
              <a:lightRig rig="freezing" dir="t">
                <a:rot lat="0" lon="0" rev="5640000"/>
              </a:lightRig>
            </a:scene3d>
            <a:sp3d prstMaterial="flat">
              <a:contourClr>
                <a:schemeClr val="tx2"/>
              </a:contourClr>
            </a:sp3d>
          </a:bodyPr>
          <a:lstStyle>
            <a:lvl1pPr algn="ctr" rtl="0">
              <a:spcBef>
                <a:spcPct val="0"/>
              </a:spcBef>
              <a:buNone/>
              <a:defRPr sz="4000" b="0">
                <a:ln>
                  <a:noFill/>
                </a:ln>
                <a:solidFill>
                  <a:schemeClr val="tx2"/>
                </a:solidFill>
                <a:effectLst/>
                <a:latin typeface="+mj-lt"/>
                <a:ea typeface="+mj-ea"/>
                <a:cs typeface="+mj-cs"/>
              </a:defRPr>
            </a:lvl1pPr>
          </a:lstStyle>
          <a:p>
            <a:r>
              <a:rPr kumimoji="0" lang="en-US" dirty="0" smtClean="0"/>
              <a:t>Click to edit Master title style</a:t>
            </a:r>
            <a:endParaRPr kumimoji="0" lang="en-US" dirty="0"/>
          </a:p>
        </p:txBody>
      </p:sp>
      <p:sp>
        <p:nvSpPr>
          <p:cNvPr id="3" name="Date Placeholder 2"/>
          <p:cNvSpPr>
            <a:spLocks noGrp="1"/>
          </p:cNvSpPr>
          <p:nvPr>
            <p:ph type="dt" sz="half" idx="10"/>
          </p:nvPr>
        </p:nvSpPr>
        <p:spPr/>
        <p:txBody>
          <a:bodyPr/>
          <a:lstStyle/>
          <a:p>
            <a:fld id="{D3A28D84-C5C4-4D3B-9A97-A89A312690C3}" type="datetimeFigureOut">
              <a:rPr lang="en-US" smtClean="0"/>
              <a:pPr/>
              <a:t>3/11/15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07F67AF-28D0-42AF-A09B-6BE205EB2A3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A28D84-C5C4-4D3B-9A97-A89A312690C3}" type="datetimeFigureOut">
              <a:rPr lang="en-US" smtClean="0"/>
              <a:pPr/>
              <a:t>3/11/15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07F67AF-28D0-42AF-A09B-6BE205EB2A3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3A28D84-C5C4-4D3B-9A97-A89A312690C3}" type="datetimeFigureOut">
              <a:rPr lang="en-US" smtClean="0"/>
              <a:pPr/>
              <a:t>3/11/15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7F67AF-28D0-42AF-A09B-6BE205EB2A3D}"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3A28D84-C5C4-4D3B-9A97-A89A312690C3}" type="datetimeFigureOut">
              <a:rPr lang="en-US" smtClean="0"/>
              <a:pPr/>
              <a:t>3/11/15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207F67AF-28D0-42AF-A09B-6BE205EB2A3D}"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3A28D84-C5C4-4D3B-9A97-A89A312690C3}" type="datetimeFigureOut">
              <a:rPr lang="en-US" smtClean="0"/>
              <a:pPr/>
              <a:t>3/11/15</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07F67AF-28D0-42AF-A09B-6BE205EB2A3D}"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 Id="rId3" Type="http://schemas.openxmlformats.org/officeDocument/2006/relationships/image" Target="../media/image3.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4.wmf"/></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5.xml"/><Relationship Id="rId4" Type="http://schemas.openxmlformats.org/officeDocument/2006/relationships/oleObject" Target="../embeddings/Microsoft_Excel_97_-_2004_Worksheet1.xls"/><Relationship Id="rId5" Type="http://schemas.openxmlformats.org/officeDocument/2006/relationships/image" Target="../media/image5.emf"/><Relationship Id="rId1" Type="http://schemas.openxmlformats.org/officeDocument/2006/relationships/vmlDrawing" Target="../drawings/vmlDrawing1.vml"/><Relationship Id="rId2"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nsf1"/>
          <p:cNvPicPr>
            <a:picLocks noChangeAspect="1" noChangeArrowheads="1"/>
          </p:cNvPicPr>
          <p:nvPr/>
        </p:nvPicPr>
        <p:blipFill>
          <a:blip r:embed="rId3" cstate="print"/>
          <a:srcRect/>
          <a:stretch>
            <a:fillRect/>
          </a:stretch>
        </p:blipFill>
        <p:spPr bwMode="auto">
          <a:xfrm>
            <a:off x="7391400" y="5486400"/>
            <a:ext cx="1036638" cy="1042988"/>
          </a:xfrm>
          <a:prstGeom prst="rect">
            <a:avLst/>
          </a:prstGeom>
          <a:noFill/>
          <a:ln w="9525">
            <a:noFill/>
            <a:miter lim="800000"/>
            <a:headEnd/>
            <a:tailEnd/>
          </a:ln>
        </p:spPr>
      </p:pic>
      <p:sp>
        <p:nvSpPr>
          <p:cNvPr id="2056" name="Text Box 8"/>
          <p:cNvSpPr txBox="1">
            <a:spLocks noChangeArrowheads="1"/>
          </p:cNvSpPr>
          <p:nvPr/>
        </p:nvSpPr>
        <p:spPr bwMode="auto">
          <a:xfrm>
            <a:off x="457200" y="838200"/>
            <a:ext cx="8153400" cy="2803844"/>
          </a:xfrm>
          <a:prstGeom prst="rect">
            <a:avLst/>
          </a:prstGeom>
          <a:noFill/>
          <a:ln w="9525">
            <a:noFill/>
            <a:miter lim="800000"/>
            <a:headEnd/>
            <a:tailEnd/>
          </a:ln>
          <a:effectLst/>
        </p:spPr>
        <p:txBody>
          <a:bodyPr wrap="square">
            <a:spAutoFit/>
          </a:bodyPr>
          <a:lstStyle/>
          <a:p>
            <a:pPr algn="ctr">
              <a:spcBef>
                <a:spcPct val="50000"/>
              </a:spcBef>
              <a:defRPr/>
            </a:pPr>
            <a:r>
              <a:rPr lang="en-US" sz="2800" b="1" dirty="0">
                <a:solidFill>
                  <a:schemeClr val="accent2">
                    <a:lumMod val="75000"/>
                  </a:schemeClr>
                </a:solidFill>
                <a:latin typeface="Calibri" pitchFamily="34" charset="0"/>
              </a:rPr>
              <a:t>National Science Foundation</a:t>
            </a:r>
          </a:p>
          <a:p>
            <a:pPr algn="ctr">
              <a:lnSpc>
                <a:spcPct val="90000"/>
              </a:lnSpc>
              <a:defRPr/>
            </a:pPr>
            <a:r>
              <a:rPr lang="en-US" sz="2800" dirty="0">
                <a:solidFill>
                  <a:schemeClr val="accent2">
                    <a:lumMod val="75000"/>
                  </a:schemeClr>
                </a:solidFill>
                <a:latin typeface="Calibri" pitchFamily="34" charset="0"/>
              </a:rPr>
              <a:t>Directorate </a:t>
            </a:r>
            <a:r>
              <a:rPr lang="en-US" sz="2800" dirty="0" smtClean="0">
                <a:solidFill>
                  <a:schemeClr val="accent2">
                    <a:lumMod val="75000"/>
                  </a:schemeClr>
                </a:solidFill>
                <a:latin typeface="Calibri" pitchFamily="34" charset="0"/>
              </a:rPr>
              <a:t>for</a:t>
            </a:r>
          </a:p>
          <a:p>
            <a:pPr algn="ctr">
              <a:lnSpc>
                <a:spcPct val="90000"/>
              </a:lnSpc>
              <a:defRPr/>
            </a:pPr>
            <a:r>
              <a:rPr lang="en-US" sz="2800" dirty="0" smtClean="0">
                <a:solidFill>
                  <a:schemeClr val="accent2">
                    <a:lumMod val="75000"/>
                  </a:schemeClr>
                </a:solidFill>
                <a:latin typeface="Calibri" pitchFamily="34" charset="0"/>
              </a:rPr>
              <a:t>Computer &amp; Information </a:t>
            </a:r>
            <a:r>
              <a:rPr lang="en-US" sz="2800" dirty="0">
                <a:solidFill>
                  <a:schemeClr val="accent2">
                    <a:lumMod val="75000"/>
                  </a:schemeClr>
                </a:solidFill>
                <a:latin typeface="Calibri" pitchFamily="34" charset="0"/>
              </a:rPr>
              <a:t>Science &amp; Engineering (CISE</a:t>
            </a:r>
            <a:r>
              <a:rPr lang="en-US" sz="2800" dirty="0" smtClean="0">
                <a:solidFill>
                  <a:schemeClr val="accent2">
                    <a:lumMod val="75000"/>
                  </a:schemeClr>
                </a:solidFill>
                <a:latin typeface="Calibri" pitchFamily="34" charset="0"/>
              </a:rPr>
              <a:t>)</a:t>
            </a:r>
          </a:p>
          <a:p>
            <a:pPr algn="ctr">
              <a:lnSpc>
                <a:spcPct val="90000"/>
              </a:lnSpc>
              <a:defRPr/>
            </a:pPr>
            <a:r>
              <a:rPr lang="en-US" sz="3600" b="1" dirty="0" smtClean="0">
                <a:solidFill>
                  <a:schemeClr val="accent2">
                    <a:lumMod val="75000"/>
                  </a:schemeClr>
                </a:solidFill>
                <a:latin typeface="Calibri" pitchFamily="34" charset="0"/>
              </a:rPr>
              <a:t>Panel Charge</a:t>
            </a:r>
          </a:p>
          <a:p>
            <a:pPr algn="ctr">
              <a:lnSpc>
                <a:spcPct val="90000"/>
              </a:lnSpc>
              <a:defRPr/>
            </a:pPr>
            <a:endParaRPr lang="en-US" sz="3600" b="1" dirty="0" smtClean="0">
              <a:solidFill>
                <a:schemeClr val="accent2">
                  <a:lumMod val="75000"/>
                </a:schemeClr>
              </a:solidFill>
              <a:latin typeface="Calibri" pitchFamily="34" charset="0"/>
            </a:endParaRPr>
          </a:p>
          <a:p>
            <a:pPr algn="ctr">
              <a:lnSpc>
                <a:spcPct val="90000"/>
              </a:lnSpc>
              <a:defRPr/>
            </a:pPr>
            <a:r>
              <a:rPr lang="en-US" sz="3600" b="1" i="1" dirty="0" smtClean="0">
                <a:solidFill>
                  <a:schemeClr val="accent2">
                    <a:lumMod val="50000"/>
                  </a:schemeClr>
                </a:solidFill>
                <a:latin typeface="Calibri" pitchFamily="34" charset="0"/>
              </a:rPr>
              <a:t>CAREER Proposals</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a:xfrm>
            <a:off x="457200" y="704088"/>
            <a:ext cx="8229600" cy="743712"/>
          </a:xfrm>
          <a:prstGeom prst="rect">
            <a:avLst/>
          </a:prstGeom>
        </p:spPr>
        <p:txBody>
          <a:bodyPr vert="horz" lIns="0" rIns="0" bIns="0" anchor="b">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800" b="0" i="0" u="none" strike="noStrike" kern="1200" cap="none" spc="0" normalizeH="0" baseline="0" noProof="0" dirty="0" smtClean="0">
                <a:ln>
                  <a:noFill/>
                </a:ln>
                <a:solidFill>
                  <a:schemeClr val="tx2"/>
                </a:solidFill>
                <a:effectLst/>
                <a:uLnTx/>
                <a:uFillTx/>
                <a:latin typeface="+mj-lt"/>
                <a:ea typeface="+mj-ea"/>
                <a:cs typeface="+mj-cs"/>
              </a:rPr>
              <a:t>Proposal Review Criteria</a:t>
            </a:r>
          </a:p>
        </p:txBody>
      </p:sp>
      <p:sp>
        <p:nvSpPr>
          <p:cNvPr id="5" name="Content Placeholder 4"/>
          <p:cNvSpPr>
            <a:spLocks noGrp="1"/>
          </p:cNvSpPr>
          <p:nvPr>
            <p:ph idx="1"/>
          </p:nvPr>
        </p:nvSpPr>
        <p:spPr>
          <a:xfrm>
            <a:off x="685800" y="1752600"/>
            <a:ext cx="8001000" cy="4572000"/>
          </a:xfrm>
        </p:spPr>
        <p:txBody>
          <a:bodyPr>
            <a:normAutofit fontScale="92500"/>
          </a:bodyPr>
          <a:lstStyle/>
          <a:p>
            <a:pPr marL="0" indent="0">
              <a:buNone/>
            </a:pPr>
            <a:r>
              <a:rPr lang="en-US" dirty="0" smtClean="0">
                <a:solidFill>
                  <a:srgbClr val="02303E"/>
                </a:solidFill>
              </a:rPr>
              <a:t>NSF staff will also give careful consideration to the following in recommending funding decisions:</a:t>
            </a:r>
          </a:p>
          <a:p>
            <a:pPr lvl="1"/>
            <a:r>
              <a:rPr lang="en-US" dirty="0" smtClean="0">
                <a:solidFill>
                  <a:srgbClr val="02303E"/>
                </a:solidFill>
              </a:rPr>
              <a:t>Integration of Research and Education: level of engagement in joint efforts that infuse education with the excitement of discovery and enrich research through the diversity of learning perspectives.</a:t>
            </a:r>
            <a:br>
              <a:rPr lang="en-US" dirty="0" smtClean="0">
                <a:solidFill>
                  <a:srgbClr val="02303E"/>
                </a:solidFill>
              </a:rPr>
            </a:br>
            <a:r>
              <a:rPr lang="en-US" i="1" dirty="0" smtClean="0">
                <a:solidFill>
                  <a:srgbClr val="02303E"/>
                </a:solidFill>
              </a:rPr>
              <a:t>This is particularly emphasized in the CAREER solicitation</a:t>
            </a:r>
          </a:p>
          <a:p>
            <a:pPr lvl="1"/>
            <a:r>
              <a:rPr lang="en-US" dirty="0" smtClean="0">
                <a:solidFill>
                  <a:srgbClr val="02303E"/>
                </a:solidFill>
              </a:rPr>
              <a:t>Integrating Diversity into NSF Programs, Projects, and Activities: broadening opportunities and enabling the participation of all citizens – women and men, underrepresented minorities, and persons with disabilities – is essential to the health and vitality of science and engineering. </a:t>
            </a:r>
          </a:p>
          <a:p>
            <a:endParaRPr lang="en-US" dirty="0">
              <a:solidFill>
                <a:srgbClr val="02303E"/>
              </a:solidFill>
            </a:endParaRPr>
          </a:p>
        </p:txBody>
      </p:sp>
    </p:spTree>
    <p:extLst>
      <p:ext uri="{BB962C8B-B14F-4D97-AF65-F5344CB8AC3E}">
        <p14:creationId xmlns:p14="http://schemas.microsoft.com/office/powerpoint/2010/main" val="11623323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2822" name="Rectangle 6" descr="Rectangle: Click to edit Master text styles&#10;Second level&#10;Third level&#10;Fourth level&#10;Fifth level"/>
          <p:cNvSpPr>
            <a:spLocks noGrp="1" noChangeArrowheads="1"/>
          </p:cNvSpPr>
          <p:nvPr>
            <p:ph type="body" idx="1"/>
          </p:nvPr>
        </p:nvSpPr>
        <p:spPr>
          <a:xfrm>
            <a:off x="1219200" y="2024063"/>
            <a:ext cx="6781800" cy="3767137"/>
          </a:xfrm>
          <a:solidFill>
            <a:schemeClr val="bg1"/>
          </a:solidFill>
          <a:ln/>
        </p:spPr>
        <p:txBody>
          <a:bodyPr>
            <a:normAutofit/>
          </a:bodyPr>
          <a:lstStyle/>
          <a:p>
            <a:pPr>
              <a:lnSpc>
                <a:spcPct val="80000"/>
              </a:lnSpc>
            </a:pPr>
            <a:r>
              <a:rPr lang="en-US" sz="1600" b="1" dirty="0" smtClean="0">
                <a:solidFill>
                  <a:srgbClr val="02303E"/>
                </a:solidFill>
                <a:latin typeface="+mj-lt"/>
              </a:rPr>
              <a:t>Integration of Research and Education:</a:t>
            </a:r>
            <a:r>
              <a:rPr lang="en-US" sz="1600" dirty="0" smtClean="0">
                <a:solidFill>
                  <a:srgbClr val="02303E"/>
                </a:solidFill>
                <a:latin typeface="+mj-lt"/>
              </a:rPr>
              <a:t> </a:t>
            </a:r>
          </a:p>
          <a:p>
            <a:pPr>
              <a:lnSpc>
                <a:spcPct val="80000"/>
              </a:lnSpc>
            </a:pPr>
            <a:endParaRPr lang="en-US" sz="1600" dirty="0">
              <a:solidFill>
                <a:srgbClr val="02303E"/>
              </a:solidFill>
              <a:latin typeface="+mj-lt"/>
            </a:endParaRPr>
          </a:p>
          <a:p>
            <a:pPr>
              <a:lnSpc>
                <a:spcPct val="80000"/>
              </a:lnSpc>
            </a:pPr>
            <a:r>
              <a:rPr lang="en-US" sz="1600" dirty="0" smtClean="0">
                <a:solidFill>
                  <a:srgbClr val="02303E"/>
                </a:solidFill>
                <a:latin typeface="+mj-lt"/>
              </a:rPr>
              <a:t>“</a:t>
            </a:r>
            <a:r>
              <a:rPr lang="en-US" sz="1600" dirty="0" smtClean="0">
                <a:solidFill>
                  <a:srgbClr val="02303E"/>
                </a:solidFill>
              </a:rPr>
              <a:t>All </a:t>
            </a:r>
            <a:r>
              <a:rPr lang="en-US" sz="1600" dirty="0">
                <a:solidFill>
                  <a:srgbClr val="02303E"/>
                </a:solidFill>
              </a:rPr>
              <a:t>CAREER proposals must have an integrated research and education plan at their </a:t>
            </a:r>
            <a:r>
              <a:rPr lang="en-US" sz="1600" dirty="0" smtClean="0">
                <a:solidFill>
                  <a:srgbClr val="02303E"/>
                </a:solidFill>
              </a:rPr>
              <a:t>core.”</a:t>
            </a:r>
            <a:endParaRPr lang="en-US" sz="1600" dirty="0" smtClean="0">
              <a:solidFill>
                <a:srgbClr val="02303E"/>
              </a:solidFill>
              <a:latin typeface="+mj-lt"/>
            </a:endParaRPr>
          </a:p>
          <a:p>
            <a:pPr>
              <a:lnSpc>
                <a:spcPct val="80000"/>
              </a:lnSpc>
            </a:pPr>
            <a:endParaRPr lang="en-US" sz="1600" dirty="0">
              <a:solidFill>
                <a:srgbClr val="02303E"/>
              </a:solidFill>
              <a:latin typeface="+mj-lt"/>
            </a:endParaRPr>
          </a:p>
          <a:p>
            <a:pPr lvl="1">
              <a:lnSpc>
                <a:spcPct val="80000"/>
              </a:lnSpc>
            </a:pPr>
            <a:r>
              <a:rPr lang="en-US" sz="1600" dirty="0" smtClean="0">
                <a:solidFill>
                  <a:srgbClr val="02303E"/>
                </a:solidFill>
              </a:rPr>
              <a:t>Does the PI think creatively </a:t>
            </a:r>
            <a:r>
              <a:rPr lang="en-US" sz="1600" dirty="0">
                <a:solidFill>
                  <a:srgbClr val="02303E"/>
                </a:solidFill>
              </a:rPr>
              <a:t>about how </a:t>
            </a:r>
            <a:r>
              <a:rPr lang="en-US" sz="1600" dirty="0" smtClean="0">
                <a:solidFill>
                  <a:srgbClr val="02303E"/>
                </a:solidFill>
              </a:rPr>
              <a:t>his or her </a:t>
            </a:r>
            <a:r>
              <a:rPr lang="en-US" sz="1600" dirty="0">
                <a:solidFill>
                  <a:srgbClr val="02303E"/>
                </a:solidFill>
              </a:rPr>
              <a:t>research will impact their education goals and</a:t>
            </a:r>
            <a:r>
              <a:rPr lang="en-US" sz="1600" dirty="0" smtClean="0">
                <a:solidFill>
                  <a:srgbClr val="02303E"/>
                </a:solidFill>
              </a:rPr>
              <a:t>,</a:t>
            </a:r>
          </a:p>
          <a:p>
            <a:pPr marL="393192" lvl="1" indent="0">
              <a:lnSpc>
                <a:spcPct val="80000"/>
              </a:lnSpc>
              <a:buNone/>
            </a:pPr>
            <a:r>
              <a:rPr lang="en-US" sz="1600" dirty="0" smtClean="0">
                <a:solidFill>
                  <a:srgbClr val="02303E"/>
                </a:solidFill>
              </a:rPr>
              <a:t> </a:t>
            </a:r>
          </a:p>
          <a:p>
            <a:pPr lvl="1">
              <a:lnSpc>
                <a:spcPct val="80000"/>
              </a:lnSpc>
            </a:pPr>
            <a:r>
              <a:rPr lang="en-US" sz="1600" dirty="0">
                <a:solidFill>
                  <a:srgbClr val="02303E"/>
                </a:solidFill>
              </a:rPr>
              <a:t>C</a:t>
            </a:r>
            <a:r>
              <a:rPr lang="en-US" sz="1600" dirty="0" smtClean="0">
                <a:solidFill>
                  <a:srgbClr val="02303E"/>
                </a:solidFill>
              </a:rPr>
              <a:t>onversely</a:t>
            </a:r>
            <a:r>
              <a:rPr lang="en-US" sz="1600" dirty="0">
                <a:solidFill>
                  <a:srgbClr val="02303E"/>
                </a:solidFill>
              </a:rPr>
              <a:t>, how </a:t>
            </a:r>
            <a:r>
              <a:rPr lang="en-US" sz="1600" dirty="0" smtClean="0">
                <a:solidFill>
                  <a:srgbClr val="02303E"/>
                </a:solidFill>
              </a:rPr>
              <a:t>does his or her </a:t>
            </a:r>
            <a:r>
              <a:rPr lang="en-US" sz="1600" dirty="0">
                <a:solidFill>
                  <a:srgbClr val="02303E"/>
                </a:solidFill>
              </a:rPr>
              <a:t>education activities </a:t>
            </a:r>
            <a:r>
              <a:rPr lang="en-US" sz="1600" dirty="0" smtClean="0">
                <a:solidFill>
                  <a:srgbClr val="02303E"/>
                </a:solidFill>
              </a:rPr>
              <a:t>feed </a:t>
            </a:r>
            <a:r>
              <a:rPr lang="en-US" sz="1600" dirty="0">
                <a:solidFill>
                  <a:srgbClr val="02303E"/>
                </a:solidFill>
              </a:rPr>
              <a:t>back into </a:t>
            </a:r>
            <a:r>
              <a:rPr lang="en-US" sz="1600" dirty="0" smtClean="0">
                <a:solidFill>
                  <a:srgbClr val="02303E"/>
                </a:solidFill>
              </a:rPr>
              <a:t>his or her </a:t>
            </a:r>
            <a:r>
              <a:rPr lang="en-US" sz="1600" dirty="0">
                <a:solidFill>
                  <a:srgbClr val="02303E"/>
                </a:solidFill>
              </a:rPr>
              <a:t>research. </a:t>
            </a:r>
            <a:r>
              <a:rPr lang="en-US" sz="1600" dirty="0" smtClean="0">
                <a:solidFill>
                  <a:srgbClr val="02303E"/>
                </a:solidFill>
              </a:rPr>
              <a:t>(These </a:t>
            </a:r>
            <a:r>
              <a:rPr lang="en-US" sz="1600" dirty="0">
                <a:solidFill>
                  <a:srgbClr val="02303E"/>
                </a:solidFill>
              </a:rPr>
              <a:t>plans should reflect both the proposer's own disciplinary and educational interests and goals, as well as the needs and context of his or her organization</a:t>
            </a:r>
            <a:r>
              <a:rPr lang="en-US" sz="1600" dirty="0" smtClean="0">
                <a:solidFill>
                  <a:srgbClr val="02303E"/>
                </a:solidFill>
              </a:rPr>
              <a:t>.)</a:t>
            </a:r>
            <a:endParaRPr lang="en-US" sz="1600" dirty="0" smtClean="0">
              <a:solidFill>
                <a:srgbClr val="02303E"/>
              </a:solidFill>
              <a:latin typeface="+mj-lt"/>
            </a:endParaRPr>
          </a:p>
          <a:p>
            <a:pPr lvl="1">
              <a:lnSpc>
                <a:spcPct val="80000"/>
              </a:lnSpc>
              <a:buFont typeface="Wingdings" pitchFamily="2" charset="2"/>
              <a:buNone/>
            </a:pPr>
            <a:endParaRPr lang="en-US" sz="1800" dirty="0">
              <a:solidFill>
                <a:srgbClr val="02303E"/>
              </a:solidFill>
            </a:endParaRPr>
          </a:p>
        </p:txBody>
      </p:sp>
      <p:sp>
        <p:nvSpPr>
          <p:cNvPr id="7" name="Rectangle 2"/>
          <p:cNvSpPr txBox="1">
            <a:spLocks noChangeArrowheads="1"/>
          </p:cNvSpPr>
          <p:nvPr/>
        </p:nvSpPr>
        <p:spPr>
          <a:xfrm>
            <a:off x="457200" y="704088"/>
            <a:ext cx="8229600" cy="743712"/>
          </a:xfrm>
          <a:prstGeom prst="rect">
            <a:avLst/>
          </a:prstGeom>
        </p:spPr>
        <p:txBody>
          <a:bodyPr vert="horz" lIns="0" rIns="0" bIns="0" anchor="b">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800" b="0" i="0" u="none" strike="noStrike" kern="1200" cap="none" spc="0" normalizeH="0" baseline="0" noProof="0" dirty="0" smtClean="0">
                <a:ln>
                  <a:noFill/>
                </a:ln>
                <a:solidFill>
                  <a:schemeClr val="tx2"/>
                </a:solidFill>
                <a:effectLst/>
                <a:uLnTx/>
                <a:uFillTx/>
                <a:latin typeface="+mj-lt"/>
                <a:ea typeface="+mj-ea"/>
                <a:cs typeface="+mj-cs"/>
              </a:rPr>
              <a:t>Proposal Review Criteria</a:t>
            </a:r>
            <a:endParaRPr kumimoji="0" lang="en-US" sz="3800" b="0" i="0" u="none" strike="noStrike" kern="1200" cap="none" spc="0" normalizeH="0" baseline="0" noProof="0" dirty="0">
              <a:ln>
                <a:noFill/>
              </a:ln>
              <a:solidFill>
                <a:schemeClr val="tx2"/>
              </a:solidFill>
              <a:effectLst/>
              <a:uLnTx/>
              <a:uFillTx/>
              <a:latin typeface="+mj-lt"/>
              <a:ea typeface="+mj-ea"/>
              <a:cs typeface="+mj-cs"/>
            </a:endParaRPr>
          </a:p>
        </p:txBody>
      </p:sp>
    </p:spTree>
    <p:extLst>
      <p:ext uri="{BB962C8B-B14F-4D97-AF65-F5344CB8AC3E}">
        <p14:creationId xmlns:p14="http://schemas.microsoft.com/office/powerpoint/2010/main" val="421157308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a:xfrm>
            <a:off x="609600" y="1295400"/>
            <a:ext cx="3270250" cy="609600"/>
          </a:xfrm>
          <a:noFill/>
          <a:ln/>
        </p:spPr>
        <p:txBody>
          <a:bodyPr lIns="92075" tIns="46038" rIns="92075" bIns="46038" anchor="ctr">
            <a:normAutofit/>
          </a:bodyPr>
          <a:lstStyle/>
          <a:p>
            <a:r>
              <a:rPr lang="en-US" sz="2000" dirty="0" smtClean="0">
                <a:latin typeface="Arial" charset="0"/>
              </a:rPr>
              <a:t>For Each Proposal</a:t>
            </a:r>
            <a:endParaRPr lang="en-US" sz="2000" dirty="0">
              <a:latin typeface="Arial" charset="0"/>
            </a:endParaRPr>
          </a:p>
        </p:txBody>
      </p:sp>
      <p:sp>
        <p:nvSpPr>
          <p:cNvPr id="165891" name="Rectangle 3" descr="Rectangle: Click to edit Master text styles&#10;Second level&#10;Third level&#10;Fourth level&#10;Fifth level"/>
          <p:cNvSpPr>
            <a:spLocks noGrp="1" noChangeArrowheads="1"/>
          </p:cNvSpPr>
          <p:nvPr>
            <p:ph type="body" idx="1"/>
          </p:nvPr>
        </p:nvSpPr>
        <p:spPr>
          <a:xfrm>
            <a:off x="838200" y="1981200"/>
            <a:ext cx="7543800" cy="4495800"/>
          </a:xfrm>
          <a:noFill/>
          <a:ln/>
        </p:spPr>
        <p:txBody>
          <a:bodyPr lIns="92075" tIns="46038" rIns="92075" bIns="46038">
            <a:normAutofit lnSpcReduction="10000"/>
          </a:bodyPr>
          <a:lstStyle/>
          <a:p>
            <a:pPr lvl="1">
              <a:spcBef>
                <a:spcPts val="600"/>
              </a:spcBef>
            </a:pPr>
            <a:r>
              <a:rPr lang="en-US" sz="2000" dirty="0" smtClean="0">
                <a:solidFill>
                  <a:srgbClr val="02303E"/>
                </a:solidFill>
              </a:rPr>
              <a:t>L (Lead) opens the discussion by presenting the objectives of the research, the strengths of the proposed research, and weaknesses of the proposed research</a:t>
            </a:r>
          </a:p>
          <a:p>
            <a:pPr lvl="1">
              <a:spcBef>
                <a:spcPts val="600"/>
              </a:spcBef>
            </a:pPr>
            <a:r>
              <a:rPr lang="en-US" sz="2000" dirty="0" smtClean="0">
                <a:solidFill>
                  <a:srgbClr val="02303E"/>
                </a:solidFill>
              </a:rPr>
              <a:t>R1, R2 (Reviewers 1 and 2) add to the comments or express any disagreements with the lead reviewer if necessary</a:t>
            </a:r>
          </a:p>
          <a:p>
            <a:pPr lvl="1">
              <a:spcBef>
                <a:spcPts val="600"/>
              </a:spcBef>
            </a:pPr>
            <a:r>
              <a:rPr lang="en-US" sz="2000" dirty="0" smtClean="0">
                <a:solidFill>
                  <a:srgbClr val="02303E"/>
                </a:solidFill>
              </a:rPr>
              <a:t>S (Scribe) makes notes on the </a:t>
            </a:r>
            <a:r>
              <a:rPr lang="en-US" sz="2000" u="sng" dirty="0" smtClean="0">
                <a:solidFill>
                  <a:srgbClr val="02303E"/>
                </a:solidFill>
              </a:rPr>
              <a:t>panel discussion.</a:t>
            </a:r>
            <a:r>
              <a:rPr lang="en-US" sz="2000" dirty="0" smtClean="0">
                <a:solidFill>
                  <a:srgbClr val="02303E"/>
                </a:solidFill>
              </a:rPr>
              <a:t>  The scribe may also add comments or express any disagreements if necessary. </a:t>
            </a:r>
            <a:r>
              <a:rPr lang="en-US" sz="2000" i="1" dirty="0" smtClean="0">
                <a:solidFill>
                  <a:srgbClr val="02303E"/>
                </a:solidFill>
              </a:rPr>
              <a:t>The summary should be written in third person</a:t>
            </a:r>
          </a:p>
          <a:p>
            <a:pPr lvl="1">
              <a:spcBef>
                <a:spcPts val="600"/>
              </a:spcBef>
            </a:pPr>
            <a:r>
              <a:rPr lang="en-US" sz="2000" dirty="0" smtClean="0">
                <a:solidFill>
                  <a:srgbClr val="02303E"/>
                </a:solidFill>
              </a:rPr>
              <a:t>The floor is open for discussion.</a:t>
            </a:r>
          </a:p>
          <a:p>
            <a:pPr lvl="1">
              <a:spcBef>
                <a:spcPts val="600"/>
              </a:spcBef>
            </a:pPr>
            <a:r>
              <a:rPr lang="en-US" sz="2000" dirty="0" smtClean="0">
                <a:solidFill>
                  <a:srgbClr val="02303E"/>
                </a:solidFill>
              </a:rPr>
              <a:t>Majority vote will be taken if there is no unanimous agreement, but panel summary will note the disagreement.</a:t>
            </a:r>
          </a:p>
          <a:p>
            <a:pPr lvl="1">
              <a:spcBef>
                <a:spcPts val="300"/>
              </a:spcBef>
              <a:buNone/>
            </a:pPr>
            <a:endParaRPr lang="en-US" sz="1200" dirty="0" smtClean="0">
              <a:solidFill>
                <a:srgbClr val="02303E"/>
              </a:solidFill>
            </a:endParaRPr>
          </a:p>
          <a:p>
            <a:pPr lvl="1">
              <a:spcBef>
                <a:spcPts val="300"/>
              </a:spcBef>
            </a:pPr>
            <a:r>
              <a:rPr lang="en-US" sz="2000" dirty="0" smtClean="0">
                <a:solidFill>
                  <a:srgbClr val="02303E"/>
                </a:solidFill>
              </a:rPr>
              <a:t>After all proposals are discussed and placed into categories, the Scribe will draft the Panel Summary, and read the panel summary for comments, editing and approval. </a:t>
            </a:r>
          </a:p>
        </p:txBody>
      </p:sp>
      <p:sp>
        <p:nvSpPr>
          <p:cNvPr id="165893" name="Text Box 5"/>
          <p:cNvSpPr txBox="1">
            <a:spLocks noChangeArrowheads="1"/>
          </p:cNvSpPr>
          <p:nvPr/>
        </p:nvSpPr>
        <p:spPr bwMode="auto">
          <a:xfrm>
            <a:off x="2006600" y="609600"/>
            <a:ext cx="5522913" cy="830997"/>
          </a:xfrm>
          <a:prstGeom prst="rect">
            <a:avLst/>
          </a:prstGeom>
          <a:solidFill>
            <a:schemeClr val="bg2"/>
          </a:solidFill>
          <a:ln w="9525">
            <a:noFill/>
            <a:miter lim="800000"/>
            <a:headEnd/>
            <a:tailEnd/>
          </a:ln>
          <a:effectLst/>
        </p:spPr>
        <p:txBody>
          <a:bodyPr>
            <a:spAutoFit/>
          </a:bodyPr>
          <a:lstStyle/>
          <a:p>
            <a:pPr algn="ctr">
              <a:spcBef>
                <a:spcPct val="50000"/>
              </a:spcBef>
            </a:pPr>
            <a:r>
              <a:rPr lang="en-US" sz="2400" dirty="0" smtClean="0">
                <a:solidFill>
                  <a:schemeClr val="accent2">
                    <a:lumMod val="75000"/>
                  </a:schemeClr>
                </a:solidFill>
                <a:latin typeface="+mj-lt"/>
              </a:rPr>
              <a:t>Panel Discussion Protocol (for some programs within CISE)</a:t>
            </a:r>
            <a:endParaRPr lang="en-US" sz="2400" dirty="0">
              <a:solidFill>
                <a:schemeClr val="accent2">
                  <a:lumMod val="75000"/>
                </a:schemeClr>
              </a:solidFill>
              <a:latin typeface="+mj-lt"/>
            </a:endParaRP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a:xfrm>
            <a:off x="609600" y="1295400"/>
            <a:ext cx="3270250" cy="609600"/>
          </a:xfrm>
          <a:noFill/>
          <a:ln/>
        </p:spPr>
        <p:txBody>
          <a:bodyPr lIns="92075" tIns="46038" rIns="92075" bIns="46038" anchor="ctr">
            <a:normAutofit/>
          </a:bodyPr>
          <a:lstStyle/>
          <a:p>
            <a:r>
              <a:rPr lang="en-US" sz="2000" dirty="0">
                <a:latin typeface="Arial" charset="0"/>
              </a:rPr>
              <a:t>Panel Outputs</a:t>
            </a:r>
          </a:p>
        </p:txBody>
      </p:sp>
      <p:sp>
        <p:nvSpPr>
          <p:cNvPr id="165891" name="Rectangle 3" descr="Rectangle: Click to edit Master text styles&#10;Second level&#10;Third level&#10;Fourth level&#10;Fifth level"/>
          <p:cNvSpPr>
            <a:spLocks noGrp="1" noChangeArrowheads="1"/>
          </p:cNvSpPr>
          <p:nvPr>
            <p:ph type="body" idx="1"/>
          </p:nvPr>
        </p:nvSpPr>
        <p:spPr>
          <a:xfrm>
            <a:off x="1143000" y="1828800"/>
            <a:ext cx="7162800" cy="4495800"/>
          </a:xfrm>
          <a:noFill/>
          <a:ln/>
        </p:spPr>
        <p:txBody>
          <a:bodyPr lIns="92075" tIns="46038" rIns="92075" bIns="46038"/>
          <a:lstStyle/>
          <a:p>
            <a:pPr>
              <a:lnSpc>
                <a:spcPct val="90000"/>
              </a:lnSpc>
            </a:pPr>
            <a:r>
              <a:rPr lang="en-US" sz="1600" b="1" dirty="0">
                <a:solidFill>
                  <a:schemeClr val="accent1">
                    <a:lumMod val="50000"/>
                  </a:schemeClr>
                </a:solidFill>
                <a:latin typeface="Arial" charset="0"/>
              </a:rPr>
              <a:t>Individual Reviews in FastLane for each proposal</a:t>
            </a:r>
          </a:p>
          <a:p>
            <a:pPr>
              <a:lnSpc>
                <a:spcPct val="90000"/>
              </a:lnSpc>
            </a:pPr>
            <a:endParaRPr lang="en-US" sz="1400" b="1" dirty="0">
              <a:solidFill>
                <a:schemeClr val="accent1">
                  <a:lumMod val="50000"/>
                </a:schemeClr>
              </a:solidFill>
              <a:latin typeface="Arial" charset="0"/>
            </a:endParaRPr>
          </a:p>
          <a:p>
            <a:pPr marL="762000" lvl="1" indent="-304800">
              <a:lnSpc>
                <a:spcPts val="1800"/>
              </a:lnSpc>
              <a:spcBef>
                <a:spcPct val="0"/>
              </a:spcBef>
              <a:buClrTx/>
              <a:buSzTx/>
              <a:buFontTx/>
              <a:buChar char="•"/>
            </a:pPr>
            <a:r>
              <a:rPr lang="en-US" sz="1500" dirty="0">
                <a:solidFill>
                  <a:schemeClr val="accent1">
                    <a:lumMod val="50000"/>
                  </a:schemeClr>
                </a:solidFill>
                <a:latin typeface="Arial" charset="0"/>
              </a:rPr>
              <a:t>OK to modify reviews, including change of rating.</a:t>
            </a:r>
          </a:p>
          <a:p>
            <a:pPr marL="762000" lvl="1" indent="-304800">
              <a:lnSpc>
                <a:spcPts val="1800"/>
              </a:lnSpc>
              <a:spcBef>
                <a:spcPct val="0"/>
              </a:spcBef>
              <a:buClrTx/>
              <a:buSzTx/>
              <a:buFontTx/>
              <a:buChar char="•"/>
            </a:pPr>
            <a:r>
              <a:rPr lang="en-US" sz="1500" dirty="0">
                <a:solidFill>
                  <a:schemeClr val="accent1">
                    <a:lumMod val="50000"/>
                  </a:schemeClr>
                </a:solidFill>
                <a:latin typeface="Arial" charset="0"/>
              </a:rPr>
              <a:t>Ensure individual reviews for each proposal are on electronic panel system and are “correct”.</a:t>
            </a:r>
          </a:p>
          <a:p>
            <a:pPr marL="762000" lvl="1" indent="-304800">
              <a:lnSpc>
                <a:spcPts val="1800"/>
              </a:lnSpc>
              <a:spcBef>
                <a:spcPct val="0"/>
              </a:spcBef>
              <a:buClrTx/>
              <a:buSzTx/>
              <a:buFontTx/>
              <a:buChar char="•"/>
            </a:pPr>
            <a:r>
              <a:rPr lang="en-US" sz="1500" dirty="0">
                <a:solidFill>
                  <a:schemeClr val="accent1">
                    <a:lumMod val="50000"/>
                  </a:schemeClr>
                </a:solidFill>
                <a:latin typeface="Arial" charset="0"/>
              </a:rPr>
              <a:t>Be sure any modifications to reviews are recorded in FastLane! These MUST be made BEFORE leaving your panel.</a:t>
            </a:r>
          </a:p>
          <a:p>
            <a:pPr>
              <a:lnSpc>
                <a:spcPct val="90000"/>
              </a:lnSpc>
              <a:spcBef>
                <a:spcPct val="0"/>
              </a:spcBef>
              <a:buClrTx/>
              <a:buSzTx/>
              <a:buFontTx/>
              <a:buNone/>
            </a:pPr>
            <a:endParaRPr lang="en-US" sz="1500" dirty="0">
              <a:solidFill>
                <a:schemeClr val="accent1">
                  <a:lumMod val="50000"/>
                </a:schemeClr>
              </a:solidFill>
              <a:latin typeface="Arial" charset="0"/>
            </a:endParaRPr>
          </a:p>
          <a:p>
            <a:pPr>
              <a:lnSpc>
                <a:spcPct val="90000"/>
              </a:lnSpc>
            </a:pPr>
            <a:r>
              <a:rPr lang="en-US" sz="1600" b="1" dirty="0">
                <a:solidFill>
                  <a:schemeClr val="accent1">
                    <a:lumMod val="50000"/>
                  </a:schemeClr>
                </a:solidFill>
                <a:latin typeface="Arial" charset="0"/>
              </a:rPr>
              <a:t>Panel summary for each proposal </a:t>
            </a:r>
            <a:endParaRPr lang="en-US" sz="1800" b="1" dirty="0">
              <a:solidFill>
                <a:schemeClr val="accent1">
                  <a:lumMod val="50000"/>
                </a:schemeClr>
              </a:solidFill>
              <a:latin typeface="Arial" charset="0"/>
            </a:endParaRPr>
          </a:p>
          <a:p>
            <a:pPr>
              <a:lnSpc>
                <a:spcPct val="90000"/>
              </a:lnSpc>
            </a:pPr>
            <a:endParaRPr lang="en-US" sz="1600" b="1" dirty="0">
              <a:solidFill>
                <a:schemeClr val="accent1">
                  <a:lumMod val="50000"/>
                </a:schemeClr>
              </a:solidFill>
              <a:latin typeface="Arial" charset="0"/>
            </a:endParaRPr>
          </a:p>
          <a:p>
            <a:pPr marL="762000" lvl="1" indent="-304800">
              <a:lnSpc>
                <a:spcPct val="90000"/>
              </a:lnSpc>
            </a:pPr>
            <a:r>
              <a:rPr lang="en-US" sz="1500" dirty="0">
                <a:solidFill>
                  <a:schemeClr val="accent1">
                    <a:lumMod val="50000"/>
                  </a:schemeClr>
                </a:solidFill>
                <a:latin typeface="Arial" charset="0"/>
              </a:rPr>
              <a:t>Initially framed by one reviewer who serves as scribe using the provided template.</a:t>
            </a:r>
          </a:p>
          <a:p>
            <a:pPr marL="762000" lvl="1" indent="-304800">
              <a:lnSpc>
                <a:spcPct val="90000"/>
              </a:lnSpc>
            </a:pPr>
            <a:r>
              <a:rPr lang="en-US" sz="1500" dirty="0">
                <a:solidFill>
                  <a:schemeClr val="accent1">
                    <a:lumMod val="50000"/>
                  </a:schemeClr>
                </a:solidFill>
                <a:latin typeface="Arial" charset="0"/>
              </a:rPr>
              <a:t>Should reflect discussion (not just restate individual reviews).</a:t>
            </a:r>
          </a:p>
          <a:p>
            <a:pPr marL="762000" lvl="1" indent="-304800">
              <a:lnSpc>
                <a:spcPct val="90000"/>
              </a:lnSpc>
            </a:pPr>
            <a:r>
              <a:rPr lang="en-US" sz="1500" dirty="0">
                <a:solidFill>
                  <a:schemeClr val="accent1">
                    <a:lumMod val="50000"/>
                  </a:schemeClr>
                </a:solidFill>
                <a:latin typeface="Arial" charset="0"/>
              </a:rPr>
              <a:t>Includes short, clear comments to help unsuccessful PIs improve their proposals in the next competition.</a:t>
            </a:r>
          </a:p>
          <a:p>
            <a:pPr marL="762000" lvl="1" indent="-304800">
              <a:lnSpc>
                <a:spcPct val="90000"/>
              </a:lnSpc>
            </a:pPr>
            <a:r>
              <a:rPr lang="en-US" sz="1500" dirty="0">
                <a:solidFill>
                  <a:schemeClr val="accent1">
                    <a:lumMod val="50000"/>
                  </a:schemeClr>
                </a:solidFill>
                <a:latin typeface="Arial" charset="0"/>
              </a:rPr>
              <a:t>Add “Justification for Recommendation" heading at the end of the summary and write an informative, concise justification (1-2 sentences).</a:t>
            </a:r>
          </a:p>
          <a:p>
            <a:pPr marL="762000" lvl="1" indent="-304800">
              <a:lnSpc>
                <a:spcPct val="90000"/>
              </a:lnSpc>
            </a:pPr>
            <a:r>
              <a:rPr lang="en-US" sz="1500" dirty="0">
                <a:solidFill>
                  <a:schemeClr val="accent1">
                    <a:lumMod val="50000"/>
                  </a:schemeClr>
                </a:solidFill>
                <a:latin typeface="Arial" charset="0"/>
              </a:rPr>
              <a:t>Should be written in 3rd-person and proof-read by all assigned panelists.</a:t>
            </a:r>
          </a:p>
        </p:txBody>
      </p:sp>
      <p:sp>
        <p:nvSpPr>
          <p:cNvPr id="165893" name="Text Box 5"/>
          <p:cNvSpPr txBox="1">
            <a:spLocks noChangeArrowheads="1"/>
          </p:cNvSpPr>
          <p:nvPr/>
        </p:nvSpPr>
        <p:spPr bwMode="auto">
          <a:xfrm>
            <a:off x="2006600" y="750888"/>
            <a:ext cx="5522913" cy="461665"/>
          </a:xfrm>
          <a:prstGeom prst="rect">
            <a:avLst/>
          </a:prstGeom>
          <a:solidFill>
            <a:schemeClr val="bg2"/>
          </a:solidFill>
          <a:ln w="9525">
            <a:noFill/>
            <a:miter lim="800000"/>
            <a:headEnd/>
            <a:tailEnd/>
          </a:ln>
          <a:effectLst/>
        </p:spPr>
        <p:txBody>
          <a:bodyPr>
            <a:spAutoFit/>
          </a:bodyPr>
          <a:lstStyle/>
          <a:p>
            <a:pPr algn="ctr">
              <a:spcBef>
                <a:spcPct val="50000"/>
              </a:spcBef>
            </a:pPr>
            <a:r>
              <a:rPr lang="en-US" sz="2400" dirty="0">
                <a:solidFill>
                  <a:schemeClr val="accent2">
                    <a:lumMod val="75000"/>
                  </a:schemeClr>
                </a:solidFill>
                <a:latin typeface="+mj-lt"/>
              </a:rPr>
              <a:t> The </a:t>
            </a:r>
            <a:r>
              <a:rPr lang="en-US" sz="2400" dirty="0" smtClean="0">
                <a:solidFill>
                  <a:schemeClr val="accent2">
                    <a:lumMod val="75000"/>
                  </a:schemeClr>
                </a:solidFill>
                <a:latin typeface="+mj-lt"/>
              </a:rPr>
              <a:t>CAREER </a:t>
            </a:r>
            <a:r>
              <a:rPr lang="en-US" sz="2400" dirty="0">
                <a:solidFill>
                  <a:schemeClr val="accent2">
                    <a:lumMod val="75000"/>
                  </a:schemeClr>
                </a:solidFill>
                <a:latin typeface="+mj-lt"/>
              </a:rPr>
              <a:t>Program and Your Reviews </a:t>
            </a: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ChangeArrowheads="1"/>
          </p:cNvSpPr>
          <p:nvPr>
            <p:ph type="title"/>
          </p:nvPr>
        </p:nvSpPr>
        <p:spPr>
          <a:xfrm>
            <a:off x="685800" y="1219200"/>
            <a:ext cx="3270250" cy="762000"/>
          </a:xfrm>
          <a:noFill/>
          <a:ln/>
        </p:spPr>
        <p:txBody>
          <a:bodyPr lIns="92075" tIns="46038" rIns="92075" bIns="46038" anchor="ctr"/>
          <a:lstStyle/>
          <a:p>
            <a:r>
              <a:rPr lang="en-US" sz="2800" dirty="0">
                <a:latin typeface="Arial" charset="0"/>
              </a:rPr>
              <a:t>Panel Outputs</a:t>
            </a:r>
          </a:p>
        </p:txBody>
      </p:sp>
      <p:sp>
        <p:nvSpPr>
          <p:cNvPr id="262150" name="Rectangle 6" descr="Rectangle: Click to edit Master text styles&#10;Second level&#10;Third level&#10;Fourth level&#10;Fifth level"/>
          <p:cNvSpPr>
            <a:spLocks noGrp="1" noChangeArrowheads="1"/>
          </p:cNvSpPr>
          <p:nvPr>
            <p:ph type="body" idx="1"/>
          </p:nvPr>
        </p:nvSpPr>
        <p:spPr>
          <a:xfrm>
            <a:off x="457200" y="2057400"/>
            <a:ext cx="8153400" cy="4495800"/>
          </a:xfrm>
          <a:noFill/>
          <a:ln/>
        </p:spPr>
        <p:txBody>
          <a:bodyPr>
            <a:normAutofit fontScale="77500" lnSpcReduction="20000"/>
          </a:bodyPr>
          <a:lstStyle/>
          <a:p>
            <a:pPr>
              <a:lnSpc>
                <a:spcPct val="110000"/>
              </a:lnSpc>
            </a:pPr>
            <a:r>
              <a:rPr lang="en-US" sz="2000" dirty="0" smtClean="0">
                <a:solidFill>
                  <a:srgbClr val="02303E"/>
                </a:solidFill>
              </a:rPr>
              <a:t>Panelist grades: E, V, G, F, P</a:t>
            </a:r>
          </a:p>
          <a:p>
            <a:pPr lvl="1">
              <a:lnSpc>
                <a:spcPct val="110000"/>
              </a:lnSpc>
            </a:pPr>
            <a:r>
              <a:rPr lang="en-US" sz="1800" dirty="0" smtClean="0">
                <a:solidFill>
                  <a:srgbClr val="02303E"/>
                </a:solidFill>
              </a:rPr>
              <a:t>Avoid being overly harsh (“I never give an E”) or overly generous.</a:t>
            </a:r>
          </a:p>
          <a:p>
            <a:pPr lvl="1">
              <a:lnSpc>
                <a:spcPct val="110000"/>
              </a:lnSpc>
            </a:pPr>
            <a:r>
              <a:rPr lang="en-US" sz="1800" dirty="0" smtClean="0">
                <a:solidFill>
                  <a:srgbClr val="02303E"/>
                </a:solidFill>
              </a:rPr>
              <a:t>Be discriminative &amp; use the entire spectrum P .. E if appropriate</a:t>
            </a:r>
          </a:p>
          <a:p>
            <a:pPr lvl="1">
              <a:lnSpc>
                <a:spcPct val="110000"/>
              </a:lnSpc>
            </a:pPr>
            <a:endParaRPr lang="en-US" sz="1800" dirty="0" smtClean="0">
              <a:solidFill>
                <a:srgbClr val="02303E"/>
              </a:solidFill>
            </a:endParaRPr>
          </a:p>
          <a:p>
            <a:pPr>
              <a:lnSpc>
                <a:spcPct val="110000"/>
              </a:lnSpc>
            </a:pPr>
            <a:r>
              <a:rPr lang="en-US" sz="2000" dirty="0" smtClean="0">
                <a:solidFill>
                  <a:srgbClr val="02303E"/>
                </a:solidFill>
              </a:rPr>
              <a:t>Panel recommendations: </a:t>
            </a:r>
          </a:p>
          <a:p>
            <a:pPr lvl="1">
              <a:lnSpc>
                <a:spcPct val="110000"/>
              </a:lnSpc>
            </a:pPr>
            <a:r>
              <a:rPr lang="en-US" sz="1800" dirty="0" smtClean="0">
                <a:solidFill>
                  <a:srgbClr val="02303E"/>
                </a:solidFill>
              </a:rPr>
              <a:t>Highly Competitive (HC): Solid proposal, worth working on.</a:t>
            </a:r>
          </a:p>
          <a:p>
            <a:pPr lvl="1">
              <a:lnSpc>
                <a:spcPct val="110000"/>
              </a:lnSpc>
            </a:pPr>
            <a:r>
              <a:rPr lang="en-US" sz="1800" dirty="0" smtClean="0">
                <a:solidFill>
                  <a:srgbClr val="02303E"/>
                </a:solidFill>
              </a:rPr>
              <a:t>Competitive (C): Good proposal, but some portions unconvincing.</a:t>
            </a:r>
          </a:p>
          <a:p>
            <a:pPr lvl="1">
              <a:lnSpc>
                <a:spcPct val="110000"/>
              </a:lnSpc>
            </a:pPr>
            <a:r>
              <a:rPr lang="en-US" sz="1800" dirty="0" smtClean="0">
                <a:solidFill>
                  <a:srgbClr val="02303E"/>
                </a:solidFill>
              </a:rPr>
              <a:t>Low Competitive (LC): As is the proposal is weak, but contains good ideas.</a:t>
            </a:r>
          </a:p>
          <a:p>
            <a:pPr lvl="1">
              <a:lnSpc>
                <a:spcPct val="110000"/>
              </a:lnSpc>
            </a:pPr>
            <a:r>
              <a:rPr lang="en-US" sz="1800" dirty="0" smtClean="0">
                <a:solidFill>
                  <a:srgbClr val="02303E"/>
                </a:solidFill>
              </a:rPr>
              <a:t>Not Competitive (NC): there are major flaws and PI is discouraged from resubmitting</a:t>
            </a:r>
          </a:p>
          <a:p>
            <a:pPr lvl="1">
              <a:lnSpc>
                <a:spcPct val="110000"/>
              </a:lnSpc>
            </a:pPr>
            <a:endParaRPr lang="en-US" sz="1800" dirty="0" smtClean="0">
              <a:solidFill>
                <a:srgbClr val="02303E"/>
              </a:solidFill>
            </a:endParaRPr>
          </a:p>
          <a:p>
            <a:pPr>
              <a:lnSpc>
                <a:spcPct val="110000"/>
              </a:lnSpc>
            </a:pPr>
            <a:r>
              <a:rPr lang="en-US" sz="2000" dirty="0" smtClean="0">
                <a:solidFill>
                  <a:srgbClr val="02303E"/>
                </a:solidFill>
              </a:rPr>
              <a:t>Panel recommendation is based on insights gained during discussion</a:t>
            </a:r>
          </a:p>
          <a:p>
            <a:pPr>
              <a:lnSpc>
                <a:spcPct val="110000"/>
              </a:lnSpc>
            </a:pPr>
            <a:endParaRPr lang="en-US" sz="2000" dirty="0" smtClean="0">
              <a:solidFill>
                <a:srgbClr val="02303E"/>
              </a:solidFill>
            </a:endParaRPr>
          </a:p>
          <a:p>
            <a:pPr>
              <a:lnSpc>
                <a:spcPct val="110000"/>
              </a:lnSpc>
            </a:pPr>
            <a:r>
              <a:rPr lang="en-US" sz="2000" dirty="0" smtClean="0">
                <a:solidFill>
                  <a:srgbClr val="02303E"/>
                </a:solidFill>
              </a:rPr>
              <a:t>Funding a project with F or P rating and declining one with E rating requires explanation by PD. </a:t>
            </a:r>
          </a:p>
          <a:p>
            <a:pPr>
              <a:lnSpc>
                <a:spcPct val="110000"/>
              </a:lnSpc>
            </a:pPr>
            <a:endParaRPr lang="en-US" sz="2000" dirty="0" smtClean="0">
              <a:solidFill>
                <a:srgbClr val="02303E"/>
              </a:solidFill>
            </a:endParaRPr>
          </a:p>
          <a:p>
            <a:pPr>
              <a:lnSpc>
                <a:spcPct val="110000"/>
              </a:lnSpc>
            </a:pPr>
            <a:r>
              <a:rPr lang="en-US" sz="2000" b="1" dirty="0" smtClean="0">
                <a:solidFill>
                  <a:srgbClr val="02303E"/>
                </a:solidFill>
              </a:rPr>
              <a:t>And remember …. CISE will compete for PECASE nominations. Identify potential PECASE candidates—i.e. this proposal is especially meritorious on both Intellectual Merit and Broader Impact. Assign your ratings accordingly.</a:t>
            </a:r>
          </a:p>
          <a:p>
            <a:pPr>
              <a:lnSpc>
                <a:spcPct val="110000"/>
              </a:lnSpc>
            </a:pPr>
            <a:endParaRPr lang="en-US" sz="2000" dirty="0" smtClean="0">
              <a:solidFill>
                <a:srgbClr val="02303E"/>
              </a:solidFill>
            </a:endParaRPr>
          </a:p>
          <a:p>
            <a:pPr>
              <a:buFont typeface="Wingdings" pitchFamily="2" charset="2"/>
              <a:buNone/>
            </a:pPr>
            <a:endParaRPr lang="en-US" sz="2800" dirty="0">
              <a:solidFill>
                <a:srgbClr val="02303E"/>
              </a:solidFill>
              <a:latin typeface="Arial" charset="0"/>
            </a:endParaRPr>
          </a:p>
        </p:txBody>
      </p:sp>
      <p:sp>
        <p:nvSpPr>
          <p:cNvPr id="8" name="Text Box 5"/>
          <p:cNvSpPr txBox="1">
            <a:spLocks noChangeArrowheads="1"/>
          </p:cNvSpPr>
          <p:nvPr/>
        </p:nvSpPr>
        <p:spPr bwMode="auto">
          <a:xfrm>
            <a:off x="2006600" y="750888"/>
            <a:ext cx="5522913" cy="461665"/>
          </a:xfrm>
          <a:prstGeom prst="rect">
            <a:avLst/>
          </a:prstGeom>
          <a:solidFill>
            <a:schemeClr val="bg2"/>
          </a:solidFill>
          <a:ln w="9525">
            <a:noFill/>
            <a:miter lim="800000"/>
            <a:headEnd/>
            <a:tailEnd/>
          </a:ln>
          <a:effectLst/>
        </p:spPr>
        <p:txBody>
          <a:bodyPr>
            <a:spAutoFit/>
          </a:bodyPr>
          <a:lstStyle/>
          <a:p>
            <a:pPr algn="ctr">
              <a:spcBef>
                <a:spcPct val="50000"/>
              </a:spcBef>
            </a:pPr>
            <a:r>
              <a:rPr lang="en-US" sz="2400" dirty="0">
                <a:solidFill>
                  <a:schemeClr val="accent2">
                    <a:lumMod val="75000"/>
                  </a:schemeClr>
                </a:solidFill>
                <a:latin typeface="+mj-lt"/>
              </a:rPr>
              <a:t> The </a:t>
            </a:r>
            <a:r>
              <a:rPr lang="en-US" sz="2400" dirty="0" smtClean="0">
                <a:solidFill>
                  <a:schemeClr val="accent2">
                    <a:lumMod val="75000"/>
                  </a:schemeClr>
                </a:solidFill>
                <a:latin typeface="+mj-lt"/>
              </a:rPr>
              <a:t>CAREER </a:t>
            </a:r>
            <a:r>
              <a:rPr lang="en-US" sz="2400" dirty="0">
                <a:solidFill>
                  <a:schemeClr val="accent2">
                    <a:lumMod val="75000"/>
                  </a:schemeClr>
                </a:solidFill>
                <a:latin typeface="+mj-lt"/>
              </a:rPr>
              <a:t>Program and Your Reviews </a:t>
            </a: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a:xfrm>
            <a:off x="2406650" y="576263"/>
            <a:ext cx="4483100" cy="660400"/>
          </a:xfrm>
          <a:noFill/>
          <a:ln/>
        </p:spPr>
        <p:txBody>
          <a:bodyPr lIns="92075" tIns="46038" rIns="92075" bIns="46038" anchor="ctr"/>
          <a:lstStyle/>
          <a:p>
            <a:r>
              <a:rPr lang="en-US" sz="3200" dirty="0">
                <a:latin typeface="Arial" charset="0"/>
              </a:rPr>
              <a:t>Panel Summary Outline</a:t>
            </a:r>
          </a:p>
        </p:txBody>
      </p:sp>
      <p:sp>
        <p:nvSpPr>
          <p:cNvPr id="167939" name="Rectangle 3" descr="Rectangle: Click to edit Master text styles&#10;Second level&#10;Third level&#10;Fourth level&#10;Fifth level"/>
          <p:cNvSpPr>
            <a:spLocks noGrp="1" noChangeArrowheads="1"/>
          </p:cNvSpPr>
          <p:nvPr>
            <p:ph type="body" idx="1"/>
          </p:nvPr>
        </p:nvSpPr>
        <p:spPr>
          <a:xfrm>
            <a:off x="3429000" y="1447800"/>
            <a:ext cx="5257800" cy="4114800"/>
          </a:xfrm>
          <a:noFill/>
          <a:ln/>
        </p:spPr>
        <p:txBody>
          <a:bodyPr lIns="92075" tIns="46038" rIns="92075" bIns="46038">
            <a:normAutofit fontScale="77500" lnSpcReduction="20000"/>
          </a:bodyPr>
          <a:lstStyle/>
          <a:p>
            <a:pPr>
              <a:lnSpc>
                <a:spcPct val="80000"/>
              </a:lnSpc>
            </a:pPr>
            <a:r>
              <a:rPr lang="en-US" sz="1600" dirty="0">
                <a:solidFill>
                  <a:schemeClr val="accent1">
                    <a:lumMod val="50000"/>
                  </a:schemeClr>
                </a:solidFill>
                <a:latin typeface="+mj-lt"/>
              </a:rPr>
              <a:t>Description of project (brief):</a:t>
            </a:r>
          </a:p>
          <a:p>
            <a:pPr>
              <a:lnSpc>
                <a:spcPct val="80000"/>
              </a:lnSpc>
            </a:pPr>
            <a:endParaRPr lang="en-US" sz="1600" dirty="0" smtClean="0">
              <a:solidFill>
                <a:schemeClr val="accent1">
                  <a:lumMod val="50000"/>
                </a:schemeClr>
              </a:solidFill>
              <a:latin typeface="+mj-lt"/>
            </a:endParaRPr>
          </a:p>
          <a:p>
            <a:pPr>
              <a:lnSpc>
                <a:spcPct val="80000"/>
              </a:lnSpc>
            </a:pPr>
            <a:r>
              <a:rPr lang="en-US" sz="1600" dirty="0" smtClean="0">
                <a:solidFill>
                  <a:schemeClr val="accent1">
                    <a:lumMod val="50000"/>
                  </a:schemeClr>
                </a:solidFill>
                <a:latin typeface="+mj-lt"/>
              </a:rPr>
              <a:t>Intellectual </a:t>
            </a:r>
            <a:r>
              <a:rPr lang="en-US" sz="1600" dirty="0">
                <a:solidFill>
                  <a:schemeClr val="accent1">
                    <a:lumMod val="50000"/>
                  </a:schemeClr>
                </a:solidFill>
                <a:latin typeface="+mj-lt"/>
              </a:rPr>
              <a:t>Merit:</a:t>
            </a:r>
          </a:p>
          <a:p>
            <a:pPr lvl="1">
              <a:lnSpc>
                <a:spcPct val="80000"/>
              </a:lnSpc>
            </a:pPr>
            <a:r>
              <a:rPr lang="en-US" sz="1600" dirty="0">
                <a:solidFill>
                  <a:schemeClr val="accent1">
                    <a:lumMod val="50000"/>
                  </a:schemeClr>
                </a:solidFill>
                <a:latin typeface="+mj-lt"/>
              </a:rPr>
              <a:t>Strengths:</a:t>
            </a:r>
          </a:p>
          <a:p>
            <a:pPr lvl="1">
              <a:lnSpc>
                <a:spcPct val="80000"/>
              </a:lnSpc>
            </a:pPr>
            <a:r>
              <a:rPr lang="en-US" sz="1600" dirty="0">
                <a:solidFill>
                  <a:schemeClr val="accent1">
                    <a:lumMod val="50000"/>
                  </a:schemeClr>
                </a:solidFill>
                <a:latin typeface="+mj-lt"/>
              </a:rPr>
              <a:t>Weaknesses:</a:t>
            </a:r>
          </a:p>
          <a:p>
            <a:pPr>
              <a:lnSpc>
                <a:spcPct val="80000"/>
              </a:lnSpc>
            </a:pPr>
            <a:endParaRPr lang="en-US" sz="1600" dirty="0" smtClean="0">
              <a:solidFill>
                <a:schemeClr val="accent1">
                  <a:lumMod val="50000"/>
                </a:schemeClr>
              </a:solidFill>
              <a:latin typeface="+mj-lt"/>
            </a:endParaRPr>
          </a:p>
          <a:p>
            <a:pPr>
              <a:lnSpc>
                <a:spcPct val="80000"/>
              </a:lnSpc>
            </a:pPr>
            <a:r>
              <a:rPr lang="en-US" sz="1600" dirty="0" smtClean="0">
                <a:solidFill>
                  <a:schemeClr val="accent1">
                    <a:lumMod val="50000"/>
                  </a:schemeClr>
                </a:solidFill>
                <a:latin typeface="+mj-lt"/>
              </a:rPr>
              <a:t>Broader </a:t>
            </a:r>
            <a:r>
              <a:rPr lang="en-US" sz="1600" dirty="0">
                <a:solidFill>
                  <a:schemeClr val="accent1">
                    <a:lumMod val="50000"/>
                  </a:schemeClr>
                </a:solidFill>
                <a:latin typeface="+mj-lt"/>
              </a:rPr>
              <a:t>Impacts:</a:t>
            </a:r>
          </a:p>
          <a:p>
            <a:pPr lvl="1">
              <a:lnSpc>
                <a:spcPct val="80000"/>
              </a:lnSpc>
            </a:pPr>
            <a:r>
              <a:rPr lang="en-US" sz="1600" dirty="0">
                <a:solidFill>
                  <a:schemeClr val="accent1">
                    <a:lumMod val="50000"/>
                  </a:schemeClr>
                </a:solidFill>
                <a:latin typeface="+mj-lt"/>
              </a:rPr>
              <a:t>Strengths:</a:t>
            </a:r>
          </a:p>
          <a:p>
            <a:pPr lvl="1">
              <a:lnSpc>
                <a:spcPct val="80000"/>
              </a:lnSpc>
            </a:pPr>
            <a:r>
              <a:rPr lang="en-US" sz="1600" dirty="0">
                <a:solidFill>
                  <a:schemeClr val="accent1">
                    <a:lumMod val="50000"/>
                  </a:schemeClr>
                </a:solidFill>
                <a:latin typeface="+mj-lt"/>
              </a:rPr>
              <a:t>Weaknesses:</a:t>
            </a:r>
          </a:p>
          <a:p>
            <a:pPr>
              <a:lnSpc>
                <a:spcPct val="80000"/>
              </a:lnSpc>
            </a:pPr>
            <a:endParaRPr lang="en-US" sz="1600" dirty="0" smtClean="0">
              <a:solidFill>
                <a:schemeClr val="accent1">
                  <a:lumMod val="50000"/>
                </a:schemeClr>
              </a:solidFill>
              <a:latin typeface="+mj-lt"/>
            </a:endParaRPr>
          </a:p>
          <a:p>
            <a:pPr>
              <a:lnSpc>
                <a:spcPct val="80000"/>
              </a:lnSpc>
            </a:pPr>
            <a:r>
              <a:rPr lang="en-US" sz="1600" dirty="0" smtClean="0">
                <a:solidFill>
                  <a:schemeClr val="accent1">
                    <a:lumMod val="50000"/>
                  </a:schemeClr>
                </a:solidFill>
                <a:latin typeface="+mj-lt"/>
              </a:rPr>
              <a:t>Constructive </a:t>
            </a:r>
            <a:r>
              <a:rPr lang="en-US" sz="1600" dirty="0">
                <a:solidFill>
                  <a:schemeClr val="accent1">
                    <a:lumMod val="50000"/>
                  </a:schemeClr>
                </a:solidFill>
                <a:latin typeface="+mj-lt"/>
              </a:rPr>
              <a:t>suggestions for improvement</a:t>
            </a:r>
            <a:r>
              <a:rPr lang="en-US" sz="1600" dirty="0" smtClean="0">
                <a:solidFill>
                  <a:schemeClr val="accent1">
                    <a:lumMod val="50000"/>
                  </a:schemeClr>
                </a:solidFill>
                <a:latin typeface="+mj-lt"/>
              </a:rPr>
              <a:t>:</a:t>
            </a:r>
          </a:p>
          <a:p>
            <a:pPr>
              <a:lnSpc>
                <a:spcPct val="80000"/>
              </a:lnSpc>
              <a:buNone/>
            </a:pPr>
            <a:endParaRPr lang="en-US" sz="1600" dirty="0" smtClean="0">
              <a:solidFill>
                <a:schemeClr val="accent1">
                  <a:lumMod val="50000"/>
                </a:schemeClr>
              </a:solidFill>
              <a:latin typeface="+mj-lt"/>
            </a:endParaRPr>
          </a:p>
          <a:p>
            <a:pPr>
              <a:lnSpc>
                <a:spcPct val="80000"/>
              </a:lnSpc>
            </a:pPr>
            <a:r>
              <a:rPr lang="en-US" sz="1600" dirty="0" smtClean="0">
                <a:solidFill>
                  <a:schemeClr val="accent1">
                    <a:lumMod val="50000"/>
                  </a:schemeClr>
                </a:solidFill>
                <a:latin typeface="+mj-lt"/>
              </a:rPr>
              <a:t>Data management plan</a:t>
            </a:r>
          </a:p>
          <a:p>
            <a:pPr>
              <a:lnSpc>
                <a:spcPct val="80000"/>
              </a:lnSpc>
            </a:pPr>
            <a:endParaRPr lang="en-US" sz="1600" dirty="0" smtClean="0">
              <a:solidFill>
                <a:schemeClr val="accent1">
                  <a:lumMod val="50000"/>
                </a:schemeClr>
              </a:solidFill>
              <a:latin typeface="+mj-lt"/>
            </a:endParaRPr>
          </a:p>
          <a:p>
            <a:pPr>
              <a:lnSpc>
                <a:spcPct val="80000"/>
              </a:lnSpc>
            </a:pPr>
            <a:r>
              <a:rPr lang="en-US" sz="1600" dirty="0" err="1" smtClean="0">
                <a:solidFill>
                  <a:schemeClr val="accent1">
                    <a:lumMod val="50000"/>
                  </a:schemeClr>
                </a:solidFill>
              </a:rPr>
              <a:t>Postdoc</a:t>
            </a:r>
            <a:r>
              <a:rPr lang="en-US" sz="1600" dirty="0" smtClean="0">
                <a:solidFill>
                  <a:schemeClr val="accent1">
                    <a:lumMod val="50000"/>
                  </a:schemeClr>
                </a:solidFill>
              </a:rPr>
              <a:t>  mentoring plan (if applicable)</a:t>
            </a:r>
            <a:endParaRPr lang="en-US" sz="1600" dirty="0">
              <a:solidFill>
                <a:schemeClr val="accent1">
                  <a:lumMod val="50000"/>
                </a:schemeClr>
              </a:solidFill>
              <a:latin typeface="+mj-lt"/>
            </a:endParaRPr>
          </a:p>
          <a:p>
            <a:pPr>
              <a:lnSpc>
                <a:spcPct val="80000"/>
              </a:lnSpc>
            </a:pPr>
            <a:endParaRPr lang="en-US" sz="1600" dirty="0" smtClean="0">
              <a:solidFill>
                <a:schemeClr val="accent1">
                  <a:lumMod val="50000"/>
                </a:schemeClr>
              </a:solidFill>
              <a:latin typeface="+mj-lt"/>
            </a:endParaRPr>
          </a:p>
          <a:p>
            <a:pPr>
              <a:lnSpc>
                <a:spcPct val="80000"/>
              </a:lnSpc>
            </a:pPr>
            <a:r>
              <a:rPr lang="en-US" sz="1600" dirty="0" smtClean="0">
                <a:solidFill>
                  <a:schemeClr val="accent1">
                    <a:lumMod val="50000"/>
                  </a:schemeClr>
                </a:solidFill>
                <a:latin typeface="+mj-lt"/>
              </a:rPr>
              <a:t>Justification(s</a:t>
            </a:r>
            <a:r>
              <a:rPr lang="en-US" sz="1600" dirty="0">
                <a:solidFill>
                  <a:schemeClr val="accent1">
                    <a:lumMod val="50000"/>
                  </a:schemeClr>
                </a:solidFill>
                <a:latin typeface="+mj-lt"/>
              </a:rPr>
              <a:t>) for panel’s recommendation, including key strengths and critical weaknesses :</a:t>
            </a:r>
          </a:p>
          <a:p>
            <a:pPr>
              <a:lnSpc>
                <a:spcPct val="80000"/>
              </a:lnSpc>
            </a:pPr>
            <a:endParaRPr lang="en-US" sz="1600" dirty="0" smtClean="0">
              <a:solidFill>
                <a:schemeClr val="accent1">
                  <a:lumMod val="50000"/>
                </a:schemeClr>
              </a:solidFill>
              <a:latin typeface="+mj-lt"/>
            </a:endParaRPr>
          </a:p>
          <a:p>
            <a:pPr>
              <a:lnSpc>
                <a:spcPct val="80000"/>
              </a:lnSpc>
            </a:pPr>
            <a:r>
              <a:rPr lang="en-US" sz="1600" dirty="0" smtClean="0">
                <a:solidFill>
                  <a:schemeClr val="accent1">
                    <a:lumMod val="50000"/>
                  </a:schemeClr>
                </a:solidFill>
                <a:latin typeface="+mj-lt"/>
              </a:rPr>
              <a:t>The </a:t>
            </a:r>
            <a:r>
              <a:rPr lang="en-US" sz="1600" dirty="0">
                <a:solidFill>
                  <a:schemeClr val="accent1">
                    <a:lumMod val="50000"/>
                  </a:schemeClr>
                </a:solidFill>
                <a:latin typeface="+mj-lt"/>
              </a:rPr>
              <a:t>panel placed this proposal in the following category:</a:t>
            </a:r>
          </a:p>
          <a:p>
            <a:pPr lvl="1">
              <a:lnSpc>
                <a:spcPct val="80000"/>
              </a:lnSpc>
              <a:buNone/>
            </a:pPr>
            <a:r>
              <a:rPr lang="en-US" sz="1400" dirty="0">
                <a:solidFill>
                  <a:schemeClr val="accent1">
                    <a:lumMod val="50000"/>
                  </a:schemeClr>
                </a:solidFill>
                <a:latin typeface="+mj-lt"/>
              </a:rPr>
              <a:t>____    Highly </a:t>
            </a:r>
            <a:r>
              <a:rPr lang="en-US" sz="1400" dirty="0" smtClean="0">
                <a:solidFill>
                  <a:schemeClr val="accent1">
                    <a:lumMod val="50000"/>
                  </a:schemeClr>
                </a:solidFill>
                <a:latin typeface="+mj-lt"/>
              </a:rPr>
              <a:t>Competitive</a:t>
            </a:r>
          </a:p>
          <a:p>
            <a:pPr lvl="1">
              <a:lnSpc>
                <a:spcPct val="80000"/>
              </a:lnSpc>
              <a:buNone/>
            </a:pPr>
            <a:r>
              <a:rPr lang="en-US" sz="1400" dirty="0" smtClean="0">
                <a:solidFill>
                  <a:schemeClr val="accent1">
                    <a:lumMod val="50000"/>
                  </a:schemeClr>
                </a:solidFill>
                <a:latin typeface="+mj-lt"/>
              </a:rPr>
              <a:t>____    Competitive</a:t>
            </a:r>
            <a:endParaRPr lang="en-US" sz="1400" dirty="0">
              <a:solidFill>
                <a:schemeClr val="accent1">
                  <a:lumMod val="50000"/>
                </a:schemeClr>
              </a:solidFill>
              <a:latin typeface="+mj-lt"/>
            </a:endParaRPr>
          </a:p>
          <a:p>
            <a:pPr lvl="1">
              <a:lnSpc>
                <a:spcPct val="80000"/>
              </a:lnSpc>
              <a:buNone/>
            </a:pPr>
            <a:r>
              <a:rPr lang="en-US" sz="1400" dirty="0">
                <a:solidFill>
                  <a:schemeClr val="accent1">
                    <a:lumMod val="50000"/>
                  </a:schemeClr>
                </a:solidFill>
                <a:latin typeface="+mj-lt"/>
              </a:rPr>
              <a:t>____    </a:t>
            </a:r>
            <a:r>
              <a:rPr lang="en-US" sz="1400" dirty="0" smtClean="0">
                <a:solidFill>
                  <a:schemeClr val="accent1">
                    <a:lumMod val="50000"/>
                  </a:schemeClr>
                </a:solidFill>
                <a:latin typeface="+mj-lt"/>
              </a:rPr>
              <a:t>Low Competitive</a:t>
            </a:r>
            <a:endParaRPr lang="en-US" sz="1400" dirty="0">
              <a:solidFill>
                <a:schemeClr val="accent1">
                  <a:lumMod val="50000"/>
                </a:schemeClr>
              </a:solidFill>
              <a:latin typeface="+mj-lt"/>
            </a:endParaRPr>
          </a:p>
          <a:p>
            <a:pPr lvl="1">
              <a:lnSpc>
                <a:spcPct val="80000"/>
              </a:lnSpc>
              <a:buNone/>
            </a:pPr>
            <a:r>
              <a:rPr lang="en-US" sz="1400" dirty="0">
                <a:solidFill>
                  <a:schemeClr val="accent1">
                    <a:lumMod val="50000"/>
                  </a:schemeClr>
                </a:solidFill>
                <a:latin typeface="+mj-lt"/>
              </a:rPr>
              <a:t>____    </a:t>
            </a:r>
            <a:r>
              <a:rPr lang="en-US" sz="1400" dirty="0" smtClean="0">
                <a:solidFill>
                  <a:schemeClr val="accent1">
                    <a:lumMod val="50000"/>
                  </a:schemeClr>
                </a:solidFill>
                <a:latin typeface="+mj-lt"/>
              </a:rPr>
              <a:t>Not </a:t>
            </a:r>
            <a:r>
              <a:rPr lang="en-US" sz="1400" dirty="0">
                <a:solidFill>
                  <a:schemeClr val="accent1">
                    <a:lumMod val="50000"/>
                  </a:schemeClr>
                </a:solidFill>
                <a:latin typeface="+mj-lt"/>
              </a:rPr>
              <a:t>Competitive</a:t>
            </a:r>
          </a:p>
          <a:p>
            <a:pPr>
              <a:lnSpc>
                <a:spcPct val="80000"/>
              </a:lnSpc>
            </a:pPr>
            <a:endParaRPr lang="en-US" sz="1600" b="1" i="1" dirty="0" smtClean="0">
              <a:solidFill>
                <a:schemeClr val="accent1">
                  <a:lumMod val="50000"/>
                </a:schemeClr>
              </a:solidFill>
              <a:latin typeface="+mj-lt"/>
            </a:endParaRPr>
          </a:p>
          <a:p>
            <a:pPr>
              <a:lnSpc>
                <a:spcPct val="80000"/>
              </a:lnSpc>
            </a:pPr>
            <a:r>
              <a:rPr lang="en-US" sz="1600" b="1" i="1" dirty="0" smtClean="0">
                <a:solidFill>
                  <a:schemeClr val="accent1">
                    <a:lumMod val="50000"/>
                  </a:schemeClr>
                </a:solidFill>
                <a:latin typeface="+mj-lt"/>
              </a:rPr>
              <a:t>The </a:t>
            </a:r>
            <a:r>
              <a:rPr lang="en-US" sz="1600" b="1" i="1" dirty="0">
                <a:solidFill>
                  <a:schemeClr val="accent1">
                    <a:lumMod val="50000"/>
                  </a:schemeClr>
                </a:solidFill>
                <a:latin typeface="+mj-lt"/>
              </a:rPr>
              <a:t>summary was read by the panel, and the panel concurred that the summary accurately reflects the panel discussion.</a:t>
            </a:r>
          </a:p>
        </p:txBody>
      </p:sp>
      <p:sp>
        <p:nvSpPr>
          <p:cNvPr id="6" name="Left Brace 5"/>
          <p:cNvSpPr/>
          <p:nvPr/>
        </p:nvSpPr>
        <p:spPr>
          <a:xfrm>
            <a:off x="2667000" y="1295400"/>
            <a:ext cx="533400" cy="4800600"/>
          </a:xfrm>
          <a:prstGeom prst="leftBrace">
            <a:avLst>
              <a:gd name="adj1" fmla="val 32253"/>
              <a:gd name="adj2" fmla="val 50221"/>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3"/>
          <p:cNvSpPr txBox="1">
            <a:spLocks noChangeArrowheads="1"/>
          </p:cNvSpPr>
          <p:nvPr/>
        </p:nvSpPr>
        <p:spPr>
          <a:xfrm>
            <a:off x="284163" y="1143001"/>
            <a:ext cx="2382837" cy="4960938"/>
          </a:xfrm>
          <a:prstGeom prst="rect">
            <a:avLst/>
          </a:prstGeom>
        </p:spPr>
        <p:txBody>
          <a:bodyPr vert="horz">
            <a:noAutofit/>
          </a:bodyPr>
          <a:lstStyle/>
          <a:p>
            <a:pPr marL="117475" marR="0" lvl="0" indent="-117475" algn="l" defTabSz="914400" rtl="0" eaLnBrk="1" fontAlgn="auto" latinLnBrk="0" hangingPunct="1">
              <a:lnSpc>
                <a:spcPct val="90000"/>
              </a:lnSpc>
              <a:spcBef>
                <a:spcPct val="20000"/>
              </a:spcBef>
              <a:spcAft>
                <a:spcPts val="0"/>
              </a:spcAft>
              <a:buClr>
                <a:schemeClr val="accent3"/>
              </a:buClr>
              <a:buSzPct val="95000"/>
              <a:buFont typeface="Wingdings 2"/>
              <a:buChar char=""/>
              <a:tabLst/>
              <a:defRPr/>
            </a:pPr>
            <a:r>
              <a:rPr kumimoji="0" lang="en-US" sz="1200" b="0" i="0" u="none" strike="noStrike" kern="1200" cap="none" spc="0" normalizeH="0" baseline="0" noProof="0" dirty="0" smtClean="0">
                <a:ln>
                  <a:noFill/>
                </a:ln>
                <a:solidFill>
                  <a:schemeClr val="accent1">
                    <a:lumMod val="50000"/>
                  </a:schemeClr>
                </a:solidFill>
                <a:effectLst/>
                <a:uLnTx/>
                <a:uFillTx/>
                <a:latin typeface="+mn-lt"/>
                <a:ea typeface="+mn-ea"/>
                <a:cs typeface="+mn-cs"/>
              </a:rPr>
              <a:t>Please follow the format in writing panel summaries.</a:t>
            </a:r>
          </a:p>
          <a:p>
            <a:pPr marL="117475" marR="0" lvl="1" indent="-117475" algn="l" defTabSz="914400" rtl="0" eaLnBrk="1" fontAlgn="auto" latinLnBrk="0" hangingPunct="1">
              <a:lnSpc>
                <a:spcPct val="110000"/>
              </a:lnSpc>
              <a:spcBef>
                <a:spcPct val="20000"/>
              </a:spcBef>
              <a:spcAft>
                <a:spcPts val="0"/>
              </a:spcAft>
              <a:buClr>
                <a:schemeClr val="accent1"/>
              </a:buClr>
              <a:buSzPct val="85000"/>
              <a:buFont typeface="Wingdings 2"/>
              <a:buChar char=""/>
              <a:tabLst/>
              <a:defRPr/>
            </a:pPr>
            <a:endParaRPr kumimoji="0" lang="en-US" sz="1200" b="0" i="0" u="none" strike="noStrike" kern="1200" cap="none" spc="0" normalizeH="0" baseline="0" noProof="0" dirty="0" smtClean="0">
              <a:ln>
                <a:noFill/>
              </a:ln>
              <a:solidFill>
                <a:schemeClr val="accent1">
                  <a:lumMod val="50000"/>
                </a:schemeClr>
              </a:solidFill>
              <a:effectLst/>
              <a:uLnTx/>
              <a:uFillTx/>
              <a:latin typeface="+mn-lt"/>
              <a:ea typeface="+mn-ea"/>
              <a:cs typeface="+mn-cs"/>
            </a:endParaRPr>
          </a:p>
          <a:p>
            <a:pPr marL="117475" marR="0" lvl="1" indent="-117475" algn="l" defTabSz="914400" rtl="0" eaLnBrk="1" fontAlgn="auto" latinLnBrk="0" hangingPunct="1">
              <a:lnSpc>
                <a:spcPct val="110000"/>
              </a:lnSpc>
              <a:spcBef>
                <a:spcPct val="20000"/>
              </a:spcBef>
              <a:spcAft>
                <a:spcPts val="0"/>
              </a:spcAft>
              <a:buClr>
                <a:schemeClr val="accent1"/>
              </a:buClr>
              <a:buSzPct val="85000"/>
              <a:buFont typeface="Wingdings 2"/>
              <a:buChar char=""/>
              <a:tabLst/>
              <a:defRPr/>
            </a:pPr>
            <a:r>
              <a:rPr kumimoji="0" lang="en-US" sz="1200" b="0" i="0" u="none" strike="noStrike" kern="1200" cap="none" spc="0" normalizeH="0" baseline="0" noProof="0" dirty="0" smtClean="0">
                <a:ln>
                  <a:noFill/>
                </a:ln>
                <a:solidFill>
                  <a:schemeClr val="accent1">
                    <a:lumMod val="50000"/>
                  </a:schemeClr>
                </a:solidFill>
                <a:effectLst/>
                <a:uLnTx/>
                <a:uFillTx/>
                <a:latin typeface="+mn-lt"/>
                <a:ea typeface="+mn-ea"/>
                <a:cs typeface="+mn-cs"/>
              </a:rPr>
              <a:t>Do not merely list reviewers’ comments.</a:t>
            </a:r>
          </a:p>
          <a:p>
            <a:pPr marL="117475" marR="0" lvl="1" indent="-117475" algn="l" defTabSz="914400" rtl="0" eaLnBrk="1" fontAlgn="auto" latinLnBrk="0" hangingPunct="1">
              <a:lnSpc>
                <a:spcPct val="90000"/>
              </a:lnSpc>
              <a:spcBef>
                <a:spcPct val="20000"/>
              </a:spcBef>
              <a:spcAft>
                <a:spcPts val="0"/>
              </a:spcAft>
              <a:buClr>
                <a:schemeClr val="accent1"/>
              </a:buClr>
              <a:buSzPct val="85000"/>
              <a:buFont typeface="Wingdings 2"/>
              <a:buChar char=""/>
              <a:tabLst/>
              <a:defRPr/>
            </a:pPr>
            <a:endParaRPr kumimoji="0" lang="en-US" sz="1200" b="0" i="0" u="none" strike="noStrike" kern="1200" cap="none" spc="0" normalizeH="0" baseline="0" noProof="0" dirty="0" smtClean="0">
              <a:ln>
                <a:noFill/>
              </a:ln>
              <a:solidFill>
                <a:schemeClr val="accent1">
                  <a:lumMod val="50000"/>
                </a:schemeClr>
              </a:solidFill>
              <a:effectLst/>
              <a:uLnTx/>
              <a:uFillTx/>
              <a:latin typeface="+mn-lt"/>
              <a:ea typeface="+mn-ea"/>
              <a:cs typeface="+mn-cs"/>
            </a:endParaRPr>
          </a:p>
          <a:p>
            <a:pPr marL="117475" marR="0" lvl="1" indent="-117475" algn="l" defTabSz="914400" rtl="0" eaLnBrk="1" fontAlgn="auto" latinLnBrk="0" hangingPunct="1">
              <a:lnSpc>
                <a:spcPct val="90000"/>
              </a:lnSpc>
              <a:spcBef>
                <a:spcPct val="20000"/>
              </a:spcBef>
              <a:spcAft>
                <a:spcPts val="0"/>
              </a:spcAft>
              <a:buClr>
                <a:schemeClr val="accent1"/>
              </a:buClr>
              <a:buSzPct val="85000"/>
              <a:buFont typeface="Wingdings 2"/>
              <a:buChar char=""/>
              <a:tabLst/>
              <a:defRPr/>
            </a:pPr>
            <a:r>
              <a:rPr kumimoji="0" lang="en-US" sz="1200" b="0" i="0" u="none" strike="noStrike" kern="1200" cap="none" spc="0" normalizeH="0" baseline="0" noProof="0" dirty="0" smtClean="0">
                <a:ln>
                  <a:noFill/>
                </a:ln>
                <a:solidFill>
                  <a:schemeClr val="accent1">
                    <a:lumMod val="50000"/>
                  </a:schemeClr>
                </a:solidFill>
                <a:effectLst/>
                <a:uLnTx/>
                <a:uFillTx/>
                <a:latin typeface="+mn-lt"/>
                <a:ea typeface="+mn-ea"/>
                <a:cs typeface="+mn-cs"/>
              </a:rPr>
              <a:t>Should reflect the whole discussion to be useful to NSF and PI</a:t>
            </a:r>
          </a:p>
          <a:p>
            <a:pPr marL="117475" marR="0" lvl="1" indent="-117475" algn="l" defTabSz="914400" rtl="0" eaLnBrk="1" fontAlgn="auto" latinLnBrk="0" hangingPunct="1">
              <a:lnSpc>
                <a:spcPct val="90000"/>
              </a:lnSpc>
              <a:spcBef>
                <a:spcPct val="20000"/>
              </a:spcBef>
              <a:spcAft>
                <a:spcPts val="0"/>
              </a:spcAft>
              <a:buClr>
                <a:schemeClr val="accent1"/>
              </a:buClr>
              <a:buSzPct val="85000"/>
              <a:buFont typeface="Wingdings 2"/>
              <a:buChar char=""/>
              <a:tabLst/>
              <a:defRPr/>
            </a:pPr>
            <a:endParaRPr kumimoji="0" lang="en-US" sz="1200" b="0" i="0" u="none" strike="noStrike" kern="1200" cap="none" spc="0" normalizeH="0" baseline="0" noProof="0" dirty="0" smtClean="0">
              <a:ln>
                <a:noFill/>
              </a:ln>
              <a:solidFill>
                <a:schemeClr val="accent1">
                  <a:lumMod val="50000"/>
                </a:schemeClr>
              </a:solidFill>
              <a:effectLst/>
              <a:uLnTx/>
              <a:uFillTx/>
              <a:latin typeface="+mn-lt"/>
              <a:ea typeface="+mn-ea"/>
              <a:cs typeface="+mn-cs"/>
            </a:endParaRPr>
          </a:p>
          <a:p>
            <a:pPr marL="117475" marR="0" lvl="1" indent="-117475" algn="l" defTabSz="914400" rtl="0" eaLnBrk="1" fontAlgn="auto" latinLnBrk="0" hangingPunct="1">
              <a:lnSpc>
                <a:spcPct val="110000"/>
              </a:lnSpc>
              <a:spcBef>
                <a:spcPct val="20000"/>
              </a:spcBef>
              <a:spcAft>
                <a:spcPts val="0"/>
              </a:spcAft>
              <a:buClr>
                <a:schemeClr val="accent1"/>
              </a:buClr>
              <a:buSzPct val="85000"/>
              <a:buFont typeface="Wingdings 2"/>
              <a:buChar char=""/>
              <a:tabLst/>
              <a:defRPr/>
            </a:pPr>
            <a:r>
              <a:rPr kumimoji="0" lang="en-US" sz="1200" b="0" i="0" u="none" strike="noStrike" kern="1200" cap="none" spc="0" normalizeH="0" baseline="0" noProof="0" dirty="0" smtClean="0">
                <a:ln>
                  <a:noFill/>
                </a:ln>
                <a:solidFill>
                  <a:schemeClr val="accent1">
                    <a:lumMod val="50000"/>
                  </a:schemeClr>
                </a:solidFill>
                <a:effectLst/>
                <a:uLnTx/>
                <a:uFillTx/>
                <a:latin typeface="+mn-lt"/>
                <a:ea typeface="+mn-ea"/>
                <a:cs typeface="+mn-cs"/>
              </a:rPr>
              <a:t>Crisp comments to help unsuccessful PIs improve their proposals for the next competition. HC should not</a:t>
            </a:r>
            <a:r>
              <a:rPr kumimoji="0" lang="en-US" sz="1200" b="0" i="0" u="none" strike="noStrike" kern="1200" cap="none" spc="0" normalizeH="0" noProof="0" dirty="0" smtClean="0">
                <a:ln>
                  <a:noFill/>
                </a:ln>
                <a:solidFill>
                  <a:schemeClr val="accent1">
                    <a:lumMod val="50000"/>
                  </a:schemeClr>
                </a:solidFill>
                <a:effectLst/>
                <a:uLnTx/>
                <a:uFillTx/>
                <a:latin typeface="+mn-lt"/>
                <a:ea typeface="+mn-ea"/>
                <a:cs typeface="+mn-cs"/>
              </a:rPr>
              <a:t> have excessively negative comments.</a:t>
            </a:r>
            <a:endParaRPr kumimoji="0" lang="en-US" sz="1200" b="0" i="0" u="none" strike="noStrike" kern="1200" cap="none" spc="0" normalizeH="0" baseline="0" noProof="0" dirty="0" smtClean="0">
              <a:ln>
                <a:noFill/>
              </a:ln>
              <a:solidFill>
                <a:schemeClr val="accent1">
                  <a:lumMod val="50000"/>
                </a:schemeClr>
              </a:solidFill>
              <a:effectLst/>
              <a:uLnTx/>
              <a:uFillTx/>
              <a:latin typeface="+mn-lt"/>
              <a:ea typeface="+mn-ea"/>
              <a:cs typeface="+mn-cs"/>
            </a:endParaRPr>
          </a:p>
          <a:p>
            <a:pPr marL="117475" marR="0" lvl="1" indent="-117475" algn="l" defTabSz="914400" rtl="0" eaLnBrk="1" fontAlgn="auto" latinLnBrk="0" hangingPunct="1">
              <a:lnSpc>
                <a:spcPct val="110000"/>
              </a:lnSpc>
              <a:spcBef>
                <a:spcPct val="20000"/>
              </a:spcBef>
              <a:spcAft>
                <a:spcPts val="0"/>
              </a:spcAft>
              <a:buClr>
                <a:schemeClr val="accent1"/>
              </a:buClr>
              <a:buSzPct val="85000"/>
              <a:buFont typeface="Wingdings 2"/>
              <a:buChar char=""/>
              <a:tabLst/>
              <a:defRPr/>
            </a:pPr>
            <a:endParaRPr kumimoji="0" lang="en-US" sz="1200" b="0" i="0" u="none" strike="noStrike" kern="1200" cap="none" spc="0" normalizeH="0" baseline="0" noProof="0" dirty="0" smtClean="0">
              <a:ln>
                <a:noFill/>
              </a:ln>
              <a:solidFill>
                <a:schemeClr val="accent1">
                  <a:lumMod val="50000"/>
                </a:schemeClr>
              </a:solidFill>
              <a:effectLst/>
              <a:uLnTx/>
              <a:uFillTx/>
              <a:latin typeface="+mn-lt"/>
              <a:ea typeface="+mn-ea"/>
              <a:cs typeface="+mn-cs"/>
            </a:endParaRPr>
          </a:p>
          <a:p>
            <a:pPr marL="117475" marR="0" lvl="0" indent="-117475" algn="l" defTabSz="914400" rtl="0" eaLnBrk="1" fontAlgn="auto" latinLnBrk="0" hangingPunct="1">
              <a:lnSpc>
                <a:spcPct val="90000"/>
              </a:lnSpc>
              <a:spcBef>
                <a:spcPct val="20000"/>
              </a:spcBef>
              <a:spcAft>
                <a:spcPts val="0"/>
              </a:spcAft>
              <a:buClr>
                <a:schemeClr val="accent3"/>
              </a:buClr>
              <a:buSzPct val="95000"/>
              <a:buFont typeface="Wingdings 2"/>
              <a:buChar char=""/>
              <a:tabLst/>
              <a:defRPr/>
            </a:pPr>
            <a:r>
              <a:rPr kumimoji="0" lang="en-US" sz="1200" b="0" i="0" u="none" strike="noStrike" kern="1200" cap="none" spc="0" normalizeH="0" baseline="0" noProof="0" dirty="0" smtClean="0">
                <a:ln>
                  <a:noFill/>
                </a:ln>
                <a:solidFill>
                  <a:schemeClr val="accent1">
                    <a:lumMod val="50000"/>
                  </a:schemeClr>
                </a:solidFill>
                <a:effectLst/>
                <a:uLnTx/>
                <a:uFillTx/>
                <a:latin typeface="+mn-lt"/>
                <a:ea typeface="+mn-ea"/>
                <a:cs typeface="+mn-cs"/>
              </a:rPr>
              <a:t>Comments in reviews and panel summaries should be constructive, informative, non-inflammatory, and non-discriminatory</a:t>
            </a:r>
          </a:p>
          <a:p>
            <a:pPr marL="117475" marR="0" lvl="0" indent="-117475" algn="l" defTabSz="914400" rtl="0" eaLnBrk="1" fontAlgn="auto" latinLnBrk="0" hangingPunct="1">
              <a:lnSpc>
                <a:spcPct val="90000"/>
              </a:lnSpc>
              <a:spcBef>
                <a:spcPct val="20000"/>
              </a:spcBef>
              <a:spcAft>
                <a:spcPts val="0"/>
              </a:spcAft>
              <a:buClr>
                <a:schemeClr val="accent3"/>
              </a:buClr>
              <a:buSzPct val="95000"/>
              <a:buFont typeface="Wingdings 2"/>
              <a:buChar char=""/>
              <a:tabLst/>
              <a:defRPr/>
            </a:pPr>
            <a:endParaRPr kumimoji="0" lang="en-US" sz="1200" b="0" i="0" u="none" strike="noStrike" kern="1200" cap="none" spc="0" normalizeH="0" baseline="0" noProof="0" dirty="0" smtClean="0">
              <a:ln>
                <a:noFill/>
              </a:ln>
              <a:solidFill>
                <a:schemeClr val="accent1">
                  <a:lumMod val="50000"/>
                </a:schemeClr>
              </a:solidFill>
              <a:effectLst/>
              <a:uLnTx/>
              <a:uFillTx/>
              <a:latin typeface="+mn-lt"/>
              <a:ea typeface="+mn-ea"/>
              <a:cs typeface="+mn-cs"/>
            </a:endParaRPr>
          </a:p>
          <a:p>
            <a:pPr marL="117475" marR="0" lvl="0" indent="-117475" algn="l" defTabSz="914400" rtl="0" eaLnBrk="1" fontAlgn="auto" latinLnBrk="0" hangingPunct="1">
              <a:lnSpc>
                <a:spcPct val="90000"/>
              </a:lnSpc>
              <a:spcBef>
                <a:spcPct val="20000"/>
              </a:spcBef>
              <a:spcAft>
                <a:spcPts val="0"/>
              </a:spcAft>
              <a:buClr>
                <a:schemeClr val="accent3"/>
              </a:buClr>
              <a:buSzPct val="95000"/>
              <a:buFont typeface="Wingdings 2"/>
              <a:buChar char=""/>
              <a:tabLst/>
              <a:defRPr/>
            </a:pPr>
            <a:r>
              <a:rPr kumimoji="0" lang="en-US" sz="1200" b="0" i="0" u="none" strike="noStrike" kern="1200" cap="none" spc="0" normalizeH="0" baseline="0" noProof="0" dirty="0" smtClean="0">
                <a:ln>
                  <a:noFill/>
                </a:ln>
                <a:solidFill>
                  <a:schemeClr val="accent1">
                    <a:lumMod val="50000"/>
                  </a:schemeClr>
                </a:solidFill>
                <a:effectLst/>
                <a:uLnTx/>
                <a:uFillTx/>
                <a:latin typeface="+mn-lt"/>
                <a:ea typeface="+mn-ea"/>
                <a:cs typeface="+mn-cs"/>
              </a:rPr>
              <a:t>Only </a:t>
            </a:r>
            <a:r>
              <a:rPr kumimoji="0" lang="en-US" sz="1200" b="0" i="0" u="none" strike="noStrike" kern="1200" cap="none" spc="0" normalizeH="0" noProof="0" dirty="0" smtClean="0">
                <a:ln>
                  <a:noFill/>
                </a:ln>
                <a:solidFill>
                  <a:schemeClr val="accent1">
                    <a:lumMod val="50000"/>
                  </a:schemeClr>
                </a:solidFill>
                <a:effectLst/>
                <a:uLnTx/>
                <a:uFillTx/>
                <a:latin typeface="+mn-lt"/>
                <a:ea typeface="+mn-ea"/>
                <a:cs typeface="+mn-cs"/>
              </a:rPr>
              <a:t>letters of collaboration that </a:t>
            </a:r>
            <a:r>
              <a:rPr lang="en-US" sz="1200" dirty="0" smtClean="0">
                <a:solidFill>
                  <a:schemeClr val="accent1">
                    <a:lumMod val="50000"/>
                  </a:schemeClr>
                </a:solidFill>
              </a:rPr>
              <a:t>prescribe to the GPG format </a:t>
            </a:r>
            <a:r>
              <a:rPr kumimoji="0" lang="en-US" sz="1200" b="0" i="0" u="none" strike="noStrike" kern="1200" cap="none" spc="0" normalizeH="0" noProof="0" dirty="0" smtClean="0">
                <a:ln>
                  <a:noFill/>
                </a:ln>
                <a:solidFill>
                  <a:schemeClr val="accent1">
                    <a:lumMod val="50000"/>
                  </a:schemeClr>
                </a:solidFill>
                <a:effectLst/>
                <a:uLnTx/>
                <a:uFillTx/>
                <a:latin typeface="+mn-lt"/>
                <a:ea typeface="+mn-ea"/>
                <a:cs typeface="+mn-cs"/>
              </a:rPr>
              <a:t>can be considered. </a:t>
            </a:r>
            <a:endParaRPr kumimoji="0" lang="en-US" sz="1200" b="0" i="0" u="none" strike="noStrike" kern="1200" cap="none" spc="0" normalizeH="0" baseline="0" noProof="0" dirty="0" smtClean="0">
              <a:ln>
                <a:noFill/>
              </a:ln>
              <a:solidFill>
                <a:schemeClr val="accent1">
                  <a:lumMod val="50000"/>
                </a:schemeClr>
              </a:solidFill>
              <a:effectLst/>
              <a:uLnTx/>
              <a:uFillTx/>
              <a:latin typeface="+mn-lt"/>
              <a:ea typeface="+mn-ea"/>
              <a:cs typeface="+mn-cs"/>
            </a:endParaRPr>
          </a:p>
        </p:txBody>
      </p:sp>
      <p:sp>
        <p:nvSpPr>
          <p:cNvPr id="10" name="TextBox 9"/>
          <p:cNvSpPr txBox="1"/>
          <p:nvPr/>
        </p:nvSpPr>
        <p:spPr>
          <a:xfrm>
            <a:off x="6248400" y="2133600"/>
            <a:ext cx="2438400" cy="738664"/>
          </a:xfrm>
          <a:prstGeom prst="rect">
            <a:avLst/>
          </a:prstGeom>
          <a:noFill/>
        </p:spPr>
        <p:txBody>
          <a:bodyPr wrap="square" rtlCol="0">
            <a:spAutoFit/>
          </a:bodyPr>
          <a:lstStyle/>
          <a:p>
            <a:r>
              <a:rPr lang="en-US" sz="1400" dirty="0" smtClean="0"/>
              <a:t>Please address the educational components and activities as well as the research activities.</a:t>
            </a:r>
            <a:endParaRPr lang="en-US" sz="1400" dirty="0"/>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title"/>
          </p:nvPr>
        </p:nvSpPr>
        <p:spPr>
          <a:xfrm>
            <a:off x="1047750" y="576263"/>
            <a:ext cx="7772400" cy="711200"/>
          </a:xfrm>
          <a:noFill/>
          <a:ln/>
        </p:spPr>
        <p:txBody>
          <a:bodyPr lIns="92075" tIns="46038" rIns="92075" bIns="46038" anchor="ctr"/>
          <a:lstStyle/>
          <a:p>
            <a:pPr algn="ctr"/>
            <a:r>
              <a:rPr lang="en-US" sz="3200" dirty="0">
                <a:latin typeface="Arial" charset="0"/>
              </a:rPr>
              <a:t>Please Remember!</a:t>
            </a:r>
          </a:p>
        </p:txBody>
      </p:sp>
      <p:sp>
        <p:nvSpPr>
          <p:cNvPr id="185347" name="Rectangle 3" descr="Rectangle: Click to edit Master text styles&#10;Second level&#10;Third level&#10;Fourth level&#10;Fifth level"/>
          <p:cNvSpPr>
            <a:spLocks noGrp="1" noChangeArrowheads="1"/>
          </p:cNvSpPr>
          <p:nvPr>
            <p:ph type="body" idx="1"/>
          </p:nvPr>
        </p:nvSpPr>
        <p:spPr>
          <a:xfrm>
            <a:off x="1828800" y="1651000"/>
            <a:ext cx="5486400" cy="4686300"/>
          </a:xfrm>
          <a:noFill/>
          <a:ln/>
        </p:spPr>
        <p:txBody>
          <a:bodyPr lIns="92075" tIns="46038" rIns="92075" bIns="46038">
            <a:normAutofit/>
          </a:bodyPr>
          <a:lstStyle/>
          <a:p>
            <a:pPr>
              <a:lnSpc>
                <a:spcPct val="90000"/>
              </a:lnSpc>
            </a:pPr>
            <a:r>
              <a:rPr lang="en-US" sz="1800" dirty="0">
                <a:solidFill>
                  <a:srgbClr val="02303E"/>
                </a:solidFill>
                <a:latin typeface="+mj-lt"/>
              </a:rPr>
              <a:t>Reviews and panel summaries are sent to Principal Investigators</a:t>
            </a:r>
          </a:p>
          <a:p>
            <a:pPr lvl="2">
              <a:lnSpc>
                <a:spcPct val="90000"/>
              </a:lnSpc>
            </a:pPr>
            <a:r>
              <a:rPr lang="en-US" sz="1800" dirty="0">
                <a:solidFill>
                  <a:srgbClr val="02303E"/>
                </a:solidFill>
                <a:latin typeface="+mj-lt"/>
              </a:rPr>
              <a:t>feedback, laudatory or critical, is important </a:t>
            </a:r>
          </a:p>
          <a:p>
            <a:pPr lvl="2">
              <a:lnSpc>
                <a:spcPct val="90000"/>
              </a:lnSpc>
            </a:pPr>
            <a:r>
              <a:rPr lang="en-US" sz="1800" dirty="0">
                <a:solidFill>
                  <a:srgbClr val="02303E"/>
                </a:solidFill>
                <a:latin typeface="+mj-lt"/>
              </a:rPr>
              <a:t>comments should be constructive, informative, and non-inflammatory</a:t>
            </a:r>
          </a:p>
          <a:p>
            <a:pPr lvl="1">
              <a:lnSpc>
                <a:spcPct val="90000"/>
              </a:lnSpc>
            </a:pPr>
            <a:endParaRPr lang="en-US" sz="1800" dirty="0">
              <a:solidFill>
                <a:srgbClr val="02303E"/>
              </a:solidFill>
              <a:latin typeface="+mj-lt"/>
            </a:endParaRPr>
          </a:p>
          <a:p>
            <a:pPr>
              <a:lnSpc>
                <a:spcPct val="90000"/>
              </a:lnSpc>
            </a:pPr>
            <a:r>
              <a:rPr lang="en-US" sz="1800" dirty="0">
                <a:solidFill>
                  <a:srgbClr val="02303E"/>
                </a:solidFill>
                <a:latin typeface="+mj-lt"/>
              </a:rPr>
              <a:t>Results are advisory and confidential</a:t>
            </a:r>
          </a:p>
          <a:p>
            <a:pPr lvl="2">
              <a:lnSpc>
                <a:spcPct val="90000"/>
              </a:lnSpc>
            </a:pPr>
            <a:r>
              <a:rPr lang="en-US" sz="1800" dirty="0">
                <a:solidFill>
                  <a:srgbClr val="02303E"/>
                </a:solidFill>
                <a:latin typeface="+mj-lt"/>
              </a:rPr>
              <a:t>do not discuss proposals or results </a:t>
            </a:r>
          </a:p>
          <a:p>
            <a:pPr lvl="2">
              <a:lnSpc>
                <a:spcPct val="90000"/>
              </a:lnSpc>
            </a:pPr>
            <a:r>
              <a:rPr lang="en-US" sz="1800" dirty="0">
                <a:solidFill>
                  <a:srgbClr val="02303E"/>
                </a:solidFill>
                <a:latin typeface="+mj-lt"/>
              </a:rPr>
              <a:t>proposals may contain sensitive information and are not in the public domain -- do not copy, distribute or quote from them                    </a:t>
            </a:r>
          </a:p>
          <a:p>
            <a:pPr lvl="2">
              <a:lnSpc>
                <a:spcPct val="90000"/>
              </a:lnSpc>
            </a:pPr>
            <a:r>
              <a:rPr lang="en-US" sz="1800" dirty="0">
                <a:solidFill>
                  <a:srgbClr val="02303E"/>
                </a:solidFill>
                <a:latin typeface="+mj-lt"/>
              </a:rPr>
              <a:t>PLEASE </a:t>
            </a:r>
            <a:r>
              <a:rPr lang="en-US" sz="1800" dirty="0" smtClean="0">
                <a:solidFill>
                  <a:srgbClr val="02303E"/>
                </a:solidFill>
                <a:latin typeface="+mj-lt"/>
              </a:rPr>
              <a:t>DELETE THE PROPOSALS AND NOTES FROM ALL ELECTRONIC DEVICES AND SHRED PAPER COPIES!</a:t>
            </a:r>
            <a:endParaRPr lang="en-US" sz="1800" dirty="0">
              <a:solidFill>
                <a:srgbClr val="02303E"/>
              </a:solidFill>
              <a:latin typeface="+mj-lt"/>
            </a:endParaRP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290" name="Rectangle 2"/>
          <p:cNvSpPr>
            <a:spLocks noGrp="1" noChangeArrowheads="1"/>
          </p:cNvSpPr>
          <p:nvPr>
            <p:ph type="title"/>
          </p:nvPr>
        </p:nvSpPr>
        <p:spPr>
          <a:xfrm>
            <a:off x="2057400" y="457200"/>
            <a:ext cx="5519738" cy="649288"/>
          </a:xfrm>
        </p:spPr>
        <p:txBody>
          <a:bodyPr/>
          <a:lstStyle/>
          <a:p>
            <a:r>
              <a:rPr lang="en-US" sz="3200" dirty="0"/>
              <a:t>Minimizing Bias in Evaluation</a:t>
            </a:r>
            <a:r>
              <a:rPr lang="en-US" sz="3600" dirty="0"/>
              <a:t> </a:t>
            </a:r>
          </a:p>
        </p:txBody>
      </p:sp>
      <p:sp>
        <p:nvSpPr>
          <p:cNvPr id="396291" name="Rectangle 3" descr="Rectangle: Click to edit Master text styles&#10;Second level&#10;Third level&#10;Fourth level&#10;Fifth level"/>
          <p:cNvSpPr>
            <a:spLocks noGrp="1" noChangeArrowheads="1"/>
          </p:cNvSpPr>
          <p:nvPr>
            <p:ph type="body" idx="1"/>
          </p:nvPr>
        </p:nvSpPr>
        <p:spPr>
          <a:xfrm>
            <a:off x="1219200" y="1600200"/>
            <a:ext cx="7023100" cy="4486275"/>
          </a:xfrm>
        </p:spPr>
        <p:txBody>
          <a:bodyPr>
            <a:normAutofit/>
          </a:bodyPr>
          <a:lstStyle/>
          <a:p>
            <a:pPr>
              <a:lnSpc>
                <a:spcPct val="80000"/>
              </a:lnSpc>
            </a:pPr>
            <a:r>
              <a:rPr lang="en-US" sz="1800" dirty="0">
                <a:solidFill>
                  <a:srgbClr val="02303E"/>
                </a:solidFill>
                <a:latin typeface="Arial" charset="0"/>
              </a:rPr>
              <a:t>Implicit bias toward a group (“schemas”)</a:t>
            </a:r>
          </a:p>
          <a:p>
            <a:pPr lvl="1">
              <a:lnSpc>
                <a:spcPct val="80000"/>
              </a:lnSpc>
            </a:pPr>
            <a:r>
              <a:rPr lang="en-US" sz="1800" dirty="0">
                <a:solidFill>
                  <a:srgbClr val="02303E"/>
                </a:solidFill>
                <a:latin typeface="Arial" charset="0"/>
              </a:rPr>
              <a:t>Non-conscious hypotheses/stereotypes, often about competence</a:t>
            </a:r>
          </a:p>
          <a:p>
            <a:pPr lvl="1">
              <a:lnSpc>
                <a:spcPct val="80000"/>
              </a:lnSpc>
            </a:pPr>
            <a:endParaRPr lang="en-US" sz="1800" dirty="0">
              <a:solidFill>
                <a:srgbClr val="02303E"/>
              </a:solidFill>
              <a:latin typeface="Arial" charset="0"/>
            </a:endParaRPr>
          </a:p>
          <a:p>
            <a:pPr>
              <a:lnSpc>
                <a:spcPct val="80000"/>
              </a:lnSpc>
            </a:pPr>
            <a:r>
              <a:rPr lang="en-US" sz="1800" dirty="0">
                <a:solidFill>
                  <a:srgbClr val="02303E"/>
                </a:solidFill>
                <a:latin typeface="Arial" charset="0"/>
              </a:rPr>
              <a:t>Lack of critical mass     </a:t>
            </a:r>
            <a:r>
              <a:rPr lang="en-US" sz="1800" dirty="0" smtClean="0">
                <a:solidFill>
                  <a:srgbClr val="02303E"/>
                </a:solidFill>
                <a:latin typeface="Arial" charset="0"/>
              </a:rPr>
              <a:t>  greater </a:t>
            </a:r>
            <a:r>
              <a:rPr lang="en-US" sz="1800" dirty="0">
                <a:solidFill>
                  <a:srgbClr val="02303E"/>
                </a:solidFill>
                <a:latin typeface="Arial" charset="0"/>
              </a:rPr>
              <a:t>reliance on schemas </a:t>
            </a:r>
          </a:p>
          <a:p>
            <a:pPr lvl="1">
              <a:lnSpc>
                <a:spcPct val="80000"/>
              </a:lnSpc>
            </a:pPr>
            <a:r>
              <a:rPr lang="en-US" sz="1800" dirty="0">
                <a:solidFill>
                  <a:srgbClr val="02303E"/>
                </a:solidFill>
                <a:latin typeface="Arial" charset="0"/>
              </a:rPr>
              <a:t>Few women and minorities in sciences</a:t>
            </a:r>
          </a:p>
          <a:p>
            <a:pPr lvl="1">
              <a:lnSpc>
                <a:spcPct val="80000"/>
              </a:lnSpc>
            </a:pPr>
            <a:endParaRPr lang="en-US" sz="1800" dirty="0">
              <a:solidFill>
                <a:srgbClr val="02303E"/>
              </a:solidFill>
              <a:latin typeface="Arial" charset="0"/>
            </a:endParaRPr>
          </a:p>
          <a:p>
            <a:pPr>
              <a:lnSpc>
                <a:spcPct val="80000"/>
              </a:lnSpc>
            </a:pPr>
            <a:r>
              <a:rPr lang="en-US" sz="1800" dirty="0">
                <a:solidFill>
                  <a:srgbClr val="02303E"/>
                </a:solidFill>
                <a:latin typeface="Arial" charset="0"/>
              </a:rPr>
              <a:t>Accumulation of disadvantage</a:t>
            </a:r>
          </a:p>
          <a:p>
            <a:pPr lvl="1">
              <a:lnSpc>
                <a:spcPct val="80000"/>
              </a:lnSpc>
            </a:pPr>
            <a:r>
              <a:rPr lang="en-US" sz="1800" dirty="0">
                <a:solidFill>
                  <a:srgbClr val="02303E"/>
                </a:solidFill>
                <a:latin typeface="Arial" charset="0"/>
              </a:rPr>
              <a:t>Small bias in same direction has large effect over time</a:t>
            </a:r>
          </a:p>
          <a:p>
            <a:pPr lvl="1">
              <a:lnSpc>
                <a:spcPct val="80000"/>
              </a:lnSpc>
            </a:pPr>
            <a:r>
              <a:rPr lang="en-US" sz="1800" dirty="0">
                <a:solidFill>
                  <a:srgbClr val="02303E"/>
                </a:solidFill>
                <a:latin typeface="Arial" charset="0"/>
              </a:rPr>
              <a:t>Very small differences in treatment can have major consequences in salary, promotion and prestige </a:t>
            </a:r>
            <a:r>
              <a:rPr lang="en-US" sz="1800" i="1" dirty="0">
                <a:solidFill>
                  <a:srgbClr val="02303E"/>
                </a:solidFill>
                <a:latin typeface="Arial" charset="0"/>
              </a:rPr>
              <a:t>[Valian (1998)]</a:t>
            </a:r>
          </a:p>
        </p:txBody>
      </p:sp>
      <p:sp>
        <p:nvSpPr>
          <p:cNvPr id="396292" name="AutoShape 4"/>
          <p:cNvSpPr>
            <a:spLocks noChangeArrowheads="1"/>
          </p:cNvSpPr>
          <p:nvPr/>
        </p:nvSpPr>
        <p:spPr bwMode="auto">
          <a:xfrm>
            <a:off x="3721100" y="2667000"/>
            <a:ext cx="317500" cy="279400"/>
          </a:xfrm>
          <a:prstGeom prst="rightArrow">
            <a:avLst>
              <a:gd name="adj1" fmla="val 50000"/>
              <a:gd name="adj2" fmla="val 28409"/>
            </a:avLst>
          </a:prstGeom>
          <a:solidFill>
            <a:schemeClr val="accent1"/>
          </a:solidFill>
          <a:ln w="9525">
            <a:solidFill>
              <a:schemeClr val="tx1"/>
            </a:solidFill>
            <a:miter lim="800000"/>
            <a:headEnd/>
            <a:tailEnd/>
          </a:ln>
          <a:effectLst/>
        </p:spPr>
        <p:txBody>
          <a:bodyPr wrap="none" anchor="ctr"/>
          <a:lstStyle/>
          <a:p>
            <a:endParaRPr lang="en-US" dirty="0"/>
          </a:p>
        </p:txBody>
      </p:sp>
    </p:spTree>
    <p:extLst>
      <p:ext uri="{BB962C8B-B14F-4D97-AF65-F5344CB8AC3E}">
        <p14:creationId xmlns:p14="http://schemas.microsoft.com/office/powerpoint/2010/main" val="2636096424"/>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38" name="Rectangle 2"/>
          <p:cNvSpPr>
            <a:spLocks noGrp="1" noChangeArrowheads="1"/>
          </p:cNvSpPr>
          <p:nvPr>
            <p:ph type="title"/>
          </p:nvPr>
        </p:nvSpPr>
        <p:spPr>
          <a:xfrm>
            <a:off x="2671763" y="469900"/>
            <a:ext cx="4491037" cy="788988"/>
          </a:xfrm>
        </p:spPr>
        <p:txBody>
          <a:bodyPr/>
          <a:lstStyle/>
          <a:p>
            <a:r>
              <a:rPr lang="en-US" sz="3600" dirty="0"/>
              <a:t>Schemas are…</a:t>
            </a:r>
          </a:p>
        </p:txBody>
      </p:sp>
      <p:sp>
        <p:nvSpPr>
          <p:cNvPr id="398339" name="Rectangle 3" descr="Rectangle: Click to edit Master text styles&#10;Second level&#10;Third level&#10;Fourth level&#10;Fifth level"/>
          <p:cNvSpPr>
            <a:spLocks noGrp="1" noChangeArrowheads="1"/>
          </p:cNvSpPr>
          <p:nvPr>
            <p:ph type="body" idx="1"/>
          </p:nvPr>
        </p:nvSpPr>
        <p:spPr>
          <a:xfrm>
            <a:off x="1473200" y="1638300"/>
            <a:ext cx="6731000" cy="3962400"/>
          </a:xfrm>
        </p:spPr>
        <p:txBody>
          <a:bodyPr>
            <a:normAutofit/>
          </a:bodyPr>
          <a:lstStyle/>
          <a:p>
            <a:pPr>
              <a:lnSpc>
                <a:spcPct val="90000"/>
              </a:lnSpc>
            </a:pPr>
            <a:r>
              <a:rPr lang="en-US" sz="1800" b="1" dirty="0">
                <a:solidFill>
                  <a:srgbClr val="02303E"/>
                </a:solidFill>
                <a:latin typeface="+mj-lt"/>
              </a:rPr>
              <a:t>Widely culturally shared</a:t>
            </a:r>
          </a:p>
          <a:p>
            <a:pPr lvl="1">
              <a:lnSpc>
                <a:spcPct val="90000"/>
              </a:lnSpc>
            </a:pPr>
            <a:r>
              <a:rPr lang="en-US" sz="1800" dirty="0">
                <a:solidFill>
                  <a:srgbClr val="02303E"/>
                </a:solidFill>
                <a:latin typeface="+mj-lt"/>
              </a:rPr>
              <a:t>All people, even members of under-represented groups, hold schemas about these groups </a:t>
            </a:r>
          </a:p>
          <a:p>
            <a:pPr lvl="1">
              <a:lnSpc>
                <a:spcPct val="90000"/>
              </a:lnSpc>
            </a:pPr>
            <a:r>
              <a:rPr lang="en-US" sz="1800" dirty="0">
                <a:solidFill>
                  <a:srgbClr val="02303E"/>
                </a:solidFill>
                <a:latin typeface="+mj-lt"/>
              </a:rPr>
              <a:t>People are often not aware of them</a:t>
            </a:r>
          </a:p>
          <a:p>
            <a:pPr lvl="1">
              <a:lnSpc>
                <a:spcPct val="90000"/>
              </a:lnSpc>
              <a:buFont typeface="Wingdings" pitchFamily="2" charset="2"/>
              <a:buNone/>
            </a:pPr>
            <a:r>
              <a:rPr lang="en-US" sz="1800" b="1" dirty="0">
                <a:solidFill>
                  <a:srgbClr val="02303E"/>
                </a:solidFill>
                <a:latin typeface="+mj-lt"/>
              </a:rPr>
              <a:t>	</a:t>
            </a:r>
            <a:endParaRPr lang="en-US" sz="1800" dirty="0">
              <a:solidFill>
                <a:srgbClr val="02303E"/>
              </a:solidFill>
              <a:latin typeface="+mj-lt"/>
            </a:endParaRPr>
          </a:p>
          <a:p>
            <a:pPr>
              <a:lnSpc>
                <a:spcPct val="90000"/>
              </a:lnSpc>
            </a:pPr>
            <a:r>
              <a:rPr lang="en-US" sz="1800" b="1" dirty="0">
                <a:solidFill>
                  <a:srgbClr val="02303E"/>
                </a:solidFill>
                <a:latin typeface="+mj-lt"/>
              </a:rPr>
              <a:t>Applied more</a:t>
            </a:r>
            <a:r>
              <a:rPr lang="en-US" sz="1800" dirty="0">
                <a:solidFill>
                  <a:srgbClr val="02303E"/>
                </a:solidFill>
                <a:latin typeface="+mj-lt"/>
              </a:rPr>
              <a:t> under circumstances of:</a:t>
            </a:r>
          </a:p>
          <a:p>
            <a:pPr lvl="1">
              <a:lnSpc>
                <a:spcPct val="90000"/>
              </a:lnSpc>
            </a:pPr>
            <a:r>
              <a:rPr lang="en-US" sz="1800" dirty="0">
                <a:solidFill>
                  <a:srgbClr val="02303E"/>
                </a:solidFill>
                <a:latin typeface="+mj-lt"/>
              </a:rPr>
              <a:t>Lack of information</a:t>
            </a:r>
          </a:p>
          <a:p>
            <a:pPr lvl="1">
              <a:lnSpc>
                <a:spcPct val="90000"/>
              </a:lnSpc>
            </a:pPr>
            <a:r>
              <a:rPr lang="en-US" sz="1800" dirty="0">
                <a:solidFill>
                  <a:srgbClr val="02303E"/>
                </a:solidFill>
                <a:latin typeface="+mj-lt"/>
              </a:rPr>
              <a:t>Stress from competing tasks</a:t>
            </a:r>
          </a:p>
          <a:p>
            <a:pPr lvl="1">
              <a:lnSpc>
                <a:spcPct val="90000"/>
              </a:lnSpc>
            </a:pPr>
            <a:r>
              <a:rPr lang="en-US" sz="1800" dirty="0">
                <a:solidFill>
                  <a:srgbClr val="02303E"/>
                </a:solidFill>
                <a:latin typeface="+mj-lt"/>
              </a:rPr>
              <a:t>Time pressure</a:t>
            </a:r>
          </a:p>
          <a:p>
            <a:pPr lvl="1">
              <a:lnSpc>
                <a:spcPct val="90000"/>
              </a:lnSpc>
            </a:pPr>
            <a:r>
              <a:rPr lang="en-US" sz="1800" dirty="0">
                <a:solidFill>
                  <a:srgbClr val="02303E"/>
                </a:solidFill>
                <a:latin typeface="+mj-lt"/>
              </a:rPr>
              <a:t>Lack of critical mass</a:t>
            </a:r>
          </a:p>
        </p:txBody>
      </p:sp>
      <p:sp>
        <p:nvSpPr>
          <p:cNvPr id="398340" name="Rectangle 4"/>
          <p:cNvSpPr>
            <a:spLocks noChangeArrowheads="1"/>
          </p:cNvSpPr>
          <p:nvPr/>
        </p:nvSpPr>
        <p:spPr bwMode="auto">
          <a:xfrm>
            <a:off x="647700" y="5588000"/>
            <a:ext cx="7413625" cy="366713"/>
          </a:xfrm>
          <a:prstGeom prst="rect">
            <a:avLst/>
          </a:prstGeom>
          <a:noFill/>
          <a:ln w="9525">
            <a:noFill/>
            <a:miter lim="800000"/>
            <a:headEnd/>
            <a:tailEnd/>
          </a:ln>
          <a:effectLst/>
        </p:spPr>
        <p:txBody>
          <a:bodyPr wrap="none">
            <a:spAutoFit/>
          </a:bodyPr>
          <a:lstStyle/>
          <a:p>
            <a:pPr algn="l"/>
            <a:r>
              <a:rPr lang="en-US" sz="1800" dirty="0">
                <a:latin typeface="Arial" charset="0"/>
                <a:cs typeface="Arial" charset="0"/>
              </a:rPr>
              <a:t>Fiske (2002). </a:t>
            </a:r>
            <a:r>
              <a:rPr lang="en-US" sz="1800" i="1" dirty="0">
                <a:latin typeface="Arial" charset="0"/>
                <a:cs typeface="Arial" charset="0"/>
              </a:rPr>
              <a:t>Current Directions in Psychological Science, 11</a:t>
            </a:r>
            <a:r>
              <a:rPr lang="en-US" sz="1800" dirty="0">
                <a:latin typeface="Arial" charset="0"/>
                <a:cs typeface="Arial" charset="0"/>
              </a:rPr>
              <a:t>, 123-128.</a:t>
            </a:r>
          </a:p>
        </p:txBody>
      </p:sp>
    </p:spTree>
    <p:extLst>
      <p:ext uri="{BB962C8B-B14F-4D97-AF65-F5344CB8AC3E}">
        <p14:creationId xmlns:p14="http://schemas.microsoft.com/office/powerpoint/2010/main" val="3290458334"/>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0386" name="Rectangle 2"/>
          <p:cNvSpPr>
            <a:spLocks noGrp="1" noChangeArrowheads="1"/>
          </p:cNvSpPr>
          <p:nvPr>
            <p:ph type="title"/>
          </p:nvPr>
        </p:nvSpPr>
        <p:spPr>
          <a:xfrm>
            <a:off x="1350963" y="685800"/>
            <a:ext cx="6332537" cy="458788"/>
          </a:xfrm>
        </p:spPr>
        <p:txBody>
          <a:bodyPr>
            <a:normAutofit fontScale="90000"/>
          </a:bodyPr>
          <a:lstStyle/>
          <a:p>
            <a:pPr algn="ctr"/>
            <a:r>
              <a:rPr lang="en-US" sz="2800" dirty="0"/>
              <a:t>Example: Impact of “Blind-Auditions”</a:t>
            </a:r>
          </a:p>
        </p:txBody>
      </p:sp>
      <p:sp>
        <p:nvSpPr>
          <p:cNvPr id="400387" name="Rectangle 3" descr="Rectangle: Click to edit Master text styles&#10;Second level&#10;Third level&#10;Fourth level&#10;Fifth level"/>
          <p:cNvSpPr>
            <a:spLocks noGrp="1" noChangeArrowheads="1"/>
          </p:cNvSpPr>
          <p:nvPr>
            <p:ph type="body" sz="half" idx="1"/>
          </p:nvPr>
        </p:nvSpPr>
        <p:spPr>
          <a:xfrm>
            <a:off x="685800" y="1752600"/>
            <a:ext cx="5435600" cy="3479800"/>
          </a:xfrm>
        </p:spPr>
        <p:txBody>
          <a:bodyPr>
            <a:normAutofit/>
          </a:bodyPr>
          <a:lstStyle/>
          <a:p>
            <a:pPr marL="0" indent="0">
              <a:lnSpc>
                <a:spcPct val="80000"/>
              </a:lnSpc>
              <a:buFont typeface="Wingdings" pitchFamily="2" charset="2"/>
              <a:buNone/>
            </a:pPr>
            <a:r>
              <a:rPr lang="en-US" sz="1800" dirty="0">
                <a:solidFill>
                  <a:srgbClr val="02303E"/>
                </a:solidFill>
                <a:latin typeface="+mj-lt"/>
              </a:rPr>
              <a:t>Based on audition records of 14,000 individuals &amp; rosters of orchestras from 1970-1996:</a:t>
            </a:r>
          </a:p>
          <a:p>
            <a:pPr marL="0" indent="0">
              <a:lnSpc>
                <a:spcPct val="80000"/>
              </a:lnSpc>
              <a:buFont typeface="Wingdings" pitchFamily="2" charset="2"/>
              <a:buNone/>
            </a:pPr>
            <a:endParaRPr lang="en-US" sz="1800" dirty="0">
              <a:solidFill>
                <a:srgbClr val="02303E"/>
              </a:solidFill>
              <a:latin typeface="+mj-lt"/>
            </a:endParaRPr>
          </a:p>
          <a:p>
            <a:pPr marL="0" indent="0">
              <a:lnSpc>
                <a:spcPct val="80000"/>
              </a:lnSpc>
              <a:buFont typeface="Wingdings" pitchFamily="2" charset="2"/>
              <a:buNone/>
            </a:pPr>
            <a:r>
              <a:rPr lang="en-US" sz="1800" dirty="0">
                <a:solidFill>
                  <a:srgbClr val="02303E"/>
                </a:solidFill>
                <a:latin typeface="+mj-lt"/>
              </a:rPr>
              <a:t>The audition data show the use of a screen</a:t>
            </a:r>
          </a:p>
          <a:p>
            <a:pPr lvl="1">
              <a:lnSpc>
                <a:spcPct val="80000"/>
              </a:lnSpc>
            </a:pPr>
            <a:r>
              <a:rPr lang="en-US" sz="1600" dirty="0">
                <a:solidFill>
                  <a:srgbClr val="02303E"/>
                </a:solidFill>
                <a:latin typeface="+mj-lt"/>
              </a:rPr>
              <a:t>increases the probability that a woman will advance from preliminary rounds by </a:t>
            </a:r>
            <a:r>
              <a:rPr lang="en-US" sz="1600" b="1" dirty="0">
                <a:solidFill>
                  <a:srgbClr val="02303E"/>
                </a:solidFill>
                <a:latin typeface="+mj-lt"/>
              </a:rPr>
              <a:t>50%</a:t>
            </a:r>
          </a:p>
          <a:p>
            <a:pPr marL="0" indent="0">
              <a:lnSpc>
                <a:spcPct val="80000"/>
              </a:lnSpc>
              <a:buFont typeface="Wingdings" pitchFamily="2" charset="2"/>
              <a:buNone/>
            </a:pPr>
            <a:endParaRPr lang="en-US" sz="1800" b="1" dirty="0">
              <a:solidFill>
                <a:srgbClr val="02303E"/>
              </a:solidFill>
              <a:latin typeface="+mj-lt"/>
            </a:endParaRPr>
          </a:p>
          <a:p>
            <a:pPr marL="0" indent="0">
              <a:lnSpc>
                <a:spcPct val="80000"/>
              </a:lnSpc>
              <a:buFont typeface="Wingdings" pitchFamily="2" charset="2"/>
              <a:buNone/>
            </a:pPr>
            <a:r>
              <a:rPr lang="en-US" sz="1800" dirty="0">
                <a:solidFill>
                  <a:srgbClr val="02303E"/>
                </a:solidFill>
                <a:latin typeface="+mj-lt"/>
              </a:rPr>
              <a:t>The roster data show the switch to blind auditions </a:t>
            </a:r>
          </a:p>
          <a:p>
            <a:pPr lvl="1">
              <a:lnSpc>
                <a:spcPct val="80000"/>
              </a:lnSpc>
            </a:pPr>
            <a:r>
              <a:rPr lang="en-US" sz="1600" dirty="0">
                <a:solidFill>
                  <a:srgbClr val="02303E"/>
                </a:solidFill>
                <a:latin typeface="+mj-lt"/>
              </a:rPr>
              <a:t>accounts for </a:t>
            </a:r>
            <a:r>
              <a:rPr lang="en-US" sz="1600" b="1" dirty="0">
                <a:solidFill>
                  <a:srgbClr val="02303E"/>
                </a:solidFill>
                <a:latin typeface="+mj-lt"/>
              </a:rPr>
              <a:t>30%</a:t>
            </a:r>
            <a:r>
              <a:rPr lang="en-US" sz="1600" dirty="0">
                <a:solidFill>
                  <a:srgbClr val="02303E"/>
                </a:solidFill>
                <a:latin typeface="+mj-lt"/>
              </a:rPr>
              <a:t> of the increase in the proportion of women among new hires</a:t>
            </a:r>
          </a:p>
          <a:p>
            <a:pPr marL="0" indent="0">
              <a:lnSpc>
                <a:spcPct val="80000"/>
              </a:lnSpc>
              <a:buFont typeface="Wingdings" pitchFamily="2" charset="2"/>
              <a:buNone/>
            </a:pPr>
            <a:endParaRPr lang="en-US" sz="1600" b="1" dirty="0">
              <a:solidFill>
                <a:srgbClr val="02303E"/>
              </a:solidFill>
              <a:latin typeface="+mj-lt"/>
            </a:endParaRPr>
          </a:p>
          <a:p>
            <a:pPr marL="0" indent="0">
              <a:lnSpc>
                <a:spcPct val="80000"/>
              </a:lnSpc>
              <a:buFont typeface="Wingdings" pitchFamily="2" charset="2"/>
              <a:buNone/>
            </a:pPr>
            <a:endParaRPr lang="en-US" sz="1400" b="1" dirty="0">
              <a:solidFill>
                <a:srgbClr val="02303E"/>
              </a:solidFill>
              <a:latin typeface="+mj-lt"/>
            </a:endParaRPr>
          </a:p>
          <a:p>
            <a:pPr marL="0" indent="0">
              <a:lnSpc>
                <a:spcPct val="80000"/>
              </a:lnSpc>
              <a:buFont typeface="Wingdings" pitchFamily="2" charset="2"/>
              <a:buNone/>
            </a:pPr>
            <a:endParaRPr lang="en-US" sz="1400" b="1" dirty="0">
              <a:solidFill>
                <a:srgbClr val="02303E"/>
              </a:solidFill>
              <a:latin typeface="+mj-lt"/>
            </a:endParaRPr>
          </a:p>
          <a:p>
            <a:pPr marL="0" indent="0">
              <a:lnSpc>
                <a:spcPct val="80000"/>
              </a:lnSpc>
              <a:buFont typeface="Wingdings" pitchFamily="2" charset="2"/>
              <a:buNone/>
            </a:pPr>
            <a:r>
              <a:rPr lang="en-US" sz="1400" dirty="0">
                <a:solidFill>
                  <a:srgbClr val="02303E"/>
                </a:solidFill>
                <a:latin typeface="+mj-lt"/>
              </a:rPr>
              <a:t>Goldin &amp; Rouse (2000) </a:t>
            </a:r>
            <a:r>
              <a:rPr lang="en-US" sz="1400" i="1" dirty="0">
                <a:solidFill>
                  <a:srgbClr val="02303E"/>
                </a:solidFill>
                <a:latin typeface="+mj-lt"/>
              </a:rPr>
              <a:t>The American Economic Review</a:t>
            </a:r>
            <a:r>
              <a:rPr lang="en-US" sz="1400" dirty="0">
                <a:solidFill>
                  <a:srgbClr val="02303E"/>
                </a:solidFill>
                <a:latin typeface="+mj-lt"/>
              </a:rPr>
              <a:t>, 90, 4, 715-741.</a:t>
            </a:r>
            <a:r>
              <a:rPr lang="en-US" sz="900" dirty="0">
                <a:solidFill>
                  <a:srgbClr val="02303E"/>
                </a:solidFill>
                <a:latin typeface="+mj-lt"/>
              </a:rPr>
              <a:t>        </a:t>
            </a:r>
          </a:p>
        </p:txBody>
      </p:sp>
      <p:pic>
        <p:nvPicPr>
          <p:cNvPr id="400388" name="Picture 4" descr="Picture2"/>
          <p:cNvPicPr>
            <a:picLocks noGrp="1" noChangeAspect="1" noChangeArrowheads="1"/>
          </p:cNvPicPr>
          <p:nvPr>
            <p:ph sz="half" idx="2"/>
          </p:nvPr>
        </p:nvPicPr>
        <p:blipFill>
          <a:blip r:embed="rId3" cstate="print"/>
          <a:srcRect/>
          <a:stretch>
            <a:fillRect/>
          </a:stretch>
        </p:blipFill>
        <p:spPr>
          <a:xfrm>
            <a:off x="6261100" y="1741488"/>
            <a:ext cx="2343150" cy="3286125"/>
          </a:xfrm>
        </p:spPr>
      </p:pic>
    </p:spTree>
    <p:extLst>
      <p:ext uri="{BB962C8B-B14F-4D97-AF65-F5344CB8AC3E}">
        <p14:creationId xmlns:p14="http://schemas.microsoft.com/office/powerpoint/2010/main" val="178604019"/>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noChangeArrowheads="1"/>
          </p:cNvSpPr>
          <p:nvPr/>
        </p:nvSpPr>
        <p:spPr>
          <a:xfrm>
            <a:off x="838200" y="1905000"/>
            <a:ext cx="7543800" cy="3733800"/>
          </a:xfrm>
          <a:prstGeom prst="rect">
            <a:avLst/>
          </a:prstGeom>
          <a:noFill/>
          <a:ln/>
        </p:spPr>
        <p:txBody>
          <a:bodyPr lIns="90488" tIns="44450" rIns="90488" bIns="44450">
            <a:noAutofit/>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r>
              <a:rPr kumimoji="0" lang="en-US" sz="1800" b="0" i="0" u="none" strike="noStrike" kern="1200" cap="none" spc="0" normalizeH="0" baseline="0" noProof="0" dirty="0" smtClean="0">
                <a:ln>
                  <a:noFill/>
                </a:ln>
                <a:solidFill>
                  <a:srgbClr val="02303E"/>
                </a:solidFill>
                <a:effectLst/>
                <a:uLnTx/>
                <a:uFillTx/>
                <a:latin typeface="+mn-lt"/>
                <a:ea typeface="+mn-ea"/>
                <a:cs typeface="+mn-cs"/>
              </a:rPr>
              <a:t>Faculty Early Career Development (CAREER) Program</a:t>
            </a:r>
          </a:p>
          <a:p>
            <a:pPr marL="640080" marR="0" lvl="1" indent="-246888"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1800" b="0" i="0" u="none" strike="noStrike" kern="1200" cap="none" spc="0" normalizeH="0" baseline="0" noProof="0" dirty="0" smtClean="0">
                <a:ln>
                  <a:noFill/>
                </a:ln>
                <a:solidFill>
                  <a:srgbClr val="02303E"/>
                </a:solidFill>
                <a:effectLst/>
                <a:uLnTx/>
                <a:uFillTx/>
                <a:latin typeface="+mn-lt"/>
                <a:ea typeface="+mn-ea"/>
                <a:cs typeface="+mn-cs"/>
              </a:rPr>
              <a:t>An NSF-wide program to support junior faculty.</a:t>
            </a:r>
          </a:p>
          <a:p>
            <a:pPr marL="640080" marR="0" lvl="1" indent="-246888"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1800" b="0" i="0" u="none" strike="noStrike" kern="1200" cap="none" spc="0" normalizeH="0" baseline="0" noProof="0" dirty="0" smtClean="0">
                <a:ln>
                  <a:noFill/>
                </a:ln>
                <a:solidFill>
                  <a:srgbClr val="02303E"/>
                </a:solidFill>
                <a:effectLst/>
                <a:uLnTx/>
                <a:uFillTx/>
                <a:latin typeface="+mn-lt"/>
                <a:ea typeface="+mn-ea"/>
                <a:cs typeface="+mn-cs"/>
              </a:rPr>
              <a:t>Emphasizes outstanding research, excellent education, and the integration of education and research.</a:t>
            </a:r>
          </a:p>
          <a:p>
            <a:pPr marL="640080" marR="0" lvl="1" indent="-246888"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1800" b="0" i="0" u="none" strike="noStrike" kern="1200" cap="none" spc="0" normalizeH="0" baseline="0" noProof="0" dirty="0" smtClean="0">
                <a:ln>
                  <a:noFill/>
                </a:ln>
                <a:solidFill>
                  <a:srgbClr val="02303E"/>
                </a:solidFill>
                <a:effectLst/>
                <a:uLnTx/>
                <a:uFillTx/>
                <a:latin typeface="+mn-lt"/>
                <a:ea typeface="+mn-ea"/>
                <a:cs typeface="+mn-cs"/>
              </a:rPr>
              <a:t>Each award </a:t>
            </a:r>
            <a:r>
              <a:rPr lang="en-US" dirty="0" smtClean="0">
                <a:solidFill>
                  <a:srgbClr val="02303E"/>
                </a:solidFill>
              </a:rPr>
              <a:t>is </a:t>
            </a:r>
            <a:r>
              <a:rPr lang="en-US" b="1" u="sng" dirty="0" smtClean="0">
                <a:solidFill>
                  <a:srgbClr val="02303E"/>
                </a:solidFill>
              </a:rPr>
              <a:t>at least </a:t>
            </a:r>
            <a:r>
              <a:rPr kumimoji="0" lang="en-US" sz="1800" b="0" i="0" u="none" strike="noStrike" kern="1200" cap="none" spc="0" normalizeH="0" baseline="0" noProof="0" dirty="0" smtClean="0">
                <a:ln>
                  <a:noFill/>
                </a:ln>
                <a:solidFill>
                  <a:srgbClr val="02303E"/>
                </a:solidFill>
                <a:effectLst/>
                <a:uLnTx/>
                <a:uFillTx/>
                <a:latin typeface="+mn-lt"/>
                <a:ea typeface="+mn-ea"/>
                <a:cs typeface="+mn-cs"/>
              </a:rPr>
              <a:t>$400K spent over 5 years</a:t>
            </a:r>
          </a:p>
          <a:p>
            <a:pPr marL="914400" marR="0" lvl="2" indent="-246888" algn="l" defTabSz="914400" rtl="0" eaLnBrk="1" fontAlgn="auto" latinLnBrk="0" hangingPunct="1">
              <a:lnSpc>
                <a:spcPct val="100000"/>
              </a:lnSpc>
              <a:spcBef>
                <a:spcPct val="20000"/>
              </a:spcBef>
              <a:spcAft>
                <a:spcPts val="0"/>
              </a:spcAft>
              <a:buClr>
                <a:schemeClr val="accent2"/>
              </a:buClr>
              <a:buSzPct val="70000"/>
              <a:buFont typeface="Wingdings 2"/>
              <a:buChar char=""/>
              <a:tabLst/>
              <a:defRPr/>
            </a:pPr>
            <a:endParaRPr kumimoji="0" lang="en-US" sz="1800" b="0" i="1" u="none" strike="noStrike" kern="1200" cap="none" spc="0" normalizeH="0" baseline="0" noProof="0" dirty="0" smtClean="0">
              <a:ln>
                <a:noFill/>
              </a:ln>
              <a:solidFill>
                <a:srgbClr val="02303E"/>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r>
              <a:rPr kumimoji="0" lang="en-US" sz="1800" b="0" i="0" u="none" strike="noStrike" kern="1200" cap="none" spc="0" normalizeH="0" baseline="0" noProof="0" dirty="0" smtClean="0">
                <a:ln>
                  <a:noFill/>
                </a:ln>
                <a:solidFill>
                  <a:srgbClr val="02303E"/>
                </a:solidFill>
                <a:effectLst/>
                <a:uLnTx/>
                <a:uFillTx/>
                <a:latin typeface="+mn-lt"/>
                <a:ea typeface="+mn-ea"/>
                <a:cs typeface="+mn-cs"/>
              </a:rPr>
              <a:t>Presidential Early Career Awards for Scientists and Engineers (PECASE)</a:t>
            </a:r>
          </a:p>
          <a:p>
            <a:pPr marL="640080" lvl="1" indent="-246888">
              <a:spcBef>
                <a:spcPct val="20000"/>
              </a:spcBef>
              <a:buClr>
                <a:schemeClr val="accent1"/>
              </a:buClr>
              <a:buSzPct val="85000"/>
              <a:buFont typeface="Wingdings 2"/>
              <a:buChar char=""/>
              <a:defRPr/>
            </a:pPr>
            <a:r>
              <a:rPr kumimoji="0" lang="en-US" sz="1800" b="0" i="0" u="none" strike="noStrike" kern="1200" cap="none" spc="0" normalizeH="0" baseline="0" noProof="0" dirty="0" smtClean="0">
                <a:ln>
                  <a:noFill/>
                </a:ln>
                <a:solidFill>
                  <a:srgbClr val="02303E"/>
                </a:solidFill>
                <a:effectLst/>
                <a:uLnTx/>
                <a:uFillTx/>
                <a:latin typeface="+mn-lt"/>
                <a:ea typeface="+mn-ea"/>
                <a:cs typeface="+mn-cs"/>
              </a:rPr>
              <a:t>Nominations </a:t>
            </a:r>
            <a:r>
              <a:rPr lang="en-US" dirty="0" smtClean="0">
                <a:solidFill>
                  <a:srgbClr val="02303E"/>
                </a:solidFill>
              </a:rPr>
              <a:t>(</a:t>
            </a:r>
            <a:r>
              <a:rPr lang="en-US" dirty="0">
                <a:solidFill>
                  <a:srgbClr val="02303E"/>
                </a:solidFill>
              </a:rPr>
              <a:t>citizens and green-card holders) </a:t>
            </a:r>
            <a:r>
              <a:rPr kumimoji="0" lang="en-US" sz="1800" b="0" i="0" u="none" strike="noStrike" kern="1200" cap="none" spc="0" normalizeH="0" baseline="0" noProof="0" dirty="0" smtClean="0">
                <a:ln>
                  <a:noFill/>
                </a:ln>
                <a:solidFill>
                  <a:srgbClr val="02303E"/>
                </a:solidFill>
                <a:effectLst/>
                <a:uLnTx/>
                <a:uFillTx/>
                <a:latin typeface="+mn-lt"/>
                <a:ea typeface="+mn-ea"/>
                <a:cs typeface="+mn-cs"/>
              </a:rPr>
              <a:t>are made by participating federal</a:t>
            </a:r>
            <a:r>
              <a:rPr lang="en-US" dirty="0" smtClean="0">
                <a:solidFill>
                  <a:srgbClr val="02303E"/>
                </a:solidFill>
              </a:rPr>
              <a:t> </a:t>
            </a:r>
            <a:r>
              <a:rPr lang="en-US" dirty="0">
                <a:solidFill>
                  <a:srgbClr val="02303E"/>
                </a:solidFill>
              </a:rPr>
              <a:t>agencies </a:t>
            </a:r>
            <a:endParaRPr kumimoji="0" lang="en-US" sz="1800" b="0" i="0" u="none" strike="noStrike" kern="1200" cap="none" spc="0" normalizeH="0" baseline="0" noProof="0" dirty="0" smtClean="0">
              <a:ln>
                <a:noFill/>
              </a:ln>
              <a:solidFill>
                <a:srgbClr val="02303E"/>
              </a:solidFill>
              <a:effectLst/>
              <a:uLnTx/>
              <a:uFillTx/>
            </a:endParaRPr>
          </a:p>
          <a:p>
            <a:pPr marL="640080" marR="0" lvl="1" indent="-246888"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1800" b="0" i="0" u="none" strike="noStrike" kern="1200" cap="none" spc="0" normalizeH="0" baseline="0" noProof="0" dirty="0" smtClean="0">
                <a:ln>
                  <a:noFill/>
                </a:ln>
                <a:solidFill>
                  <a:srgbClr val="02303E"/>
                </a:solidFill>
                <a:effectLst/>
                <a:uLnTx/>
                <a:uFillTx/>
                <a:latin typeface="+mn-lt"/>
                <a:ea typeface="+mn-ea"/>
                <a:cs typeface="+mn-cs"/>
              </a:rPr>
              <a:t>NSF nominates, about 20/year, from among the most meritorious new CAREER awardees</a:t>
            </a:r>
          </a:p>
          <a:p>
            <a:pPr marL="640080" marR="0" lvl="1" indent="-246888"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1800" b="0" i="0" u="none" strike="noStrike" kern="1200" cap="none" spc="0" normalizeH="0" baseline="0" noProof="0" dirty="0" smtClean="0">
                <a:ln>
                  <a:noFill/>
                </a:ln>
                <a:solidFill>
                  <a:srgbClr val="02303E"/>
                </a:solidFill>
                <a:effectLst/>
                <a:uLnTx/>
                <a:uFillTx/>
                <a:latin typeface="+mn-lt"/>
                <a:ea typeface="+mn-ea"/>
                <a:cs typeface="+mn-cs"/>
              </a:rPr>
              <a:t>Final selection made by White House Office of Science &amp; Tech. Policy.</a:t>
            </a:r>
          </a:p>
          <a:p>
            <a:pPr marL="640080" marR="0" lvl="1" indent="-246888"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lang="en-US" noProof="0" dirty="0" smtClean="0">
                <a:solidFill>
                  <a:srgbClr val="02303E"/>
                </a:solidFill>
              </a:rPr>
              <a:t>NSF selections are strongly influenced by Reviews/Panel Outcomes</a:t>
            </a:r>
            <a:r>
              <a:rPr lang="en-US" dirty="0">
                <a:solidFill>
                  <a:srgbClr val="02303E"/>
                </a:solidFill>
              </a:rPr>
              <a:t> </a:t>
            </a:r>
            <a:r>
              <a:rPr lang="en-US" noProof="0" dirty="0" smtClean="0">
                <a:solidFill>
                  <a:srgbClr val="02303E"/>
                </a:solidFill>
              </a:rPr>
              <a:t>and Broader Impact activities post-award</a:t>
            </a:r>
            <a:endParaRPr kumimoji="0" lang="en-US" sz="1800" b="0" i="0" u="none" strike="noStrike" kern="1200" cap="none" spc="0" normalizeH="0" baseline="0" noProof="0" dirty="0" smtClean="0">
              <a:ln>
                <a:noFill/>
              </a:ln>
              <a:solidFill>
                <a:srgbClr val="02303E"/>
              </a:solidFill>
              <a:effectLst/>
              <a:uLnTx/>
              <a:uFillTx/>
            </a:endParaRPr>
          </a:p>
        </p:txBody>
      </p:sp>
      <p:sp>
        <p:nvSpPr>
          <p:cNvPr id="12" name="Text Box 4"/>
          <p:cNvSpPr txBox="1">
            <a:spLocks noChangeArrowheads="1"/>
          </p:cNvSpPr>
          <p:nvPr/>
        </p:nvSpPr>
        <p:spPr bwMode="auto">
          <a:xfrm>
            <a:off x="914400" y="762000"/>
            <a:ext cx="7154863" cy="523220"/>
          </a:xfrm>
          <a:prstGeom prst="rect">
            <a:avLst/>
          </a:prstGeom>
          <a:solidFill>
            <a:schemeClr val="bg1"/>
          </a:solidFill>
          <a:ln w="9525">
            <a:noFill/>
            <a:miter lim="800000"/>
            <a:headEnd/>
            <a:tailEnd/>
          </a:ln>
          <a:effectLst/>
        </p:spPr>
        <p:txBody>
          <a:bodyPr wrap="square">
            <a:spAutoFit/>
          </a:bodyPr>
          <a:lstStyle/>
          <a:p>
            <a:pPr algn="ctr">
              <a:spcBef>
                <a:spcPct val="20000"/>
              </a:spcBef>
              <a:buClr>
                <a:schemeClr val="hlink"/>
              </a:buClr>
              <a:buSzPct val="110000"/>
              <a:buFont typeface="Wingdings" pitchFamily="2" charset="2"/>
              <a:buNone/>
            </a:pPr>
            <a:r>
              <a:rPr lang="en-US" sz="2800" dirty="0">
                <a:solidFill>
                  <a:schemeClr val="accent2">
                    <a:lumMod val="75000"/>
                  </a:schemeClr>
                </a:solidFill>
              </a:rPr>
              <a:t> </a:t>
            </a:r>
            <a:r>
              <a:rPr lang="en-US" sz="2800" dirty="0" smtClean="0">
                <a:solidFill>
                  <a:schemeClr val="accent2">
                    <a:lumMod val="75000"/>
                  </a:schemeClr>
                </a:solidFill>
                <a:latin typeface="Arial" charset="0"/>
              </a:rPr>
              <a:t>Overview of the CAREER </a:t>
            </a:r>
            <a:r>
              <a:rPr lang="en-US" sz="2800" dirty="0">
                <a:solidFill>
                  <a:schemeClr val="accent2">
                    <a:lumMod val="75000"/>
                  </a:schemeClr>
                </a:solidFill>
                <a:latin typeface="Arial" charset="0"/>
              </a:rPr>
              <a:t>Program</a:t>
            </a: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434" name="Rectangle 2"/>
          <p:cNvSpPr>
            <a:spLocks noGrp="1" noChangeArrowheads="1"/>
          </p:cNvSpPr>
          <p:nvPr>
            <p:ph type="title"/>
          </p:nvPr>
        </p:nvSpPr>
        <p:spPr>
          <a:xfrm>
            <a:off x="1981200" y="762000"/>
            <a:ext cx="5397500" cy="482600"/>
          </a:xfrm>
        </p:spPr>
        <p:txBody>
          <a:bodyPr/>
          <a:lstStyle/>
          <a:p>
            <a:r>
              <a:rPr lang="en-US" sz="2800" dirty="0"/>
              <a:t>Evaluation of Identical CVs: Race</a:t>
            </a:r>
          </a:p>
        </p:txBody>
      </p:sp>
      <p:pic>
        <p:nvPicPr>
          <p:cNvPr id="402435" name="Picture 3" descr="BD18204_"/>
          <p:cNvPicPr>
            <a:picLocks noChangeAspect="1" noChangeArrowheads="1"/>
          </p:cNvPicPr>
          <p:nvPr/>
        </p:nvPicPr>
        <p:blipFill>
          <a:blip r:embed="rId3" cstate="print"/>
          <a:srcRect/>
          <a:stretch>
            <a:fillRect/>
          </a:stretch>
        </p:blipFill>
        <p:spPr bwMode="auto">
          <a:xfrm>
            <a:off x="5524500" y="2362200"/>
            <a:ext cx="3086100" cy="2000250"/>
          </a:xfrm>
          <a:prstGeom prst="rect">
            <a:avLst/>
          </a:prstGeom>
          <a:noFill/>
          <a:ln w="9525">
            <a:noFill/>
            <a:miter lim="800000"/>
            <a:headEnd/>
            <a:tailEnd/>
          </a:ln>
          <a:effectLst/>
        </p:spPr>
      </p:pic>
      <p:pic>
        <p:nvPicPr>
          <p:cNvPr id="402436" name="Picture 4" descr="BD18204_"/>
          <p:cNvPicPr>
            <a:picLocks noChangeAspect="1" noChangeArrowheads="1"/>
          </p:cNvPicPr>
          <p:nvPr/>
        </p:nvPicPr>
        <p:blipFill>
          <a:blip r:embed="rId3" cstate="print"/>
          <a:srcRect/>
          <a:stretch>
            <a:fillRect/>
          </a:stretch>
        </p:blipFill>
        <p:spPr bwMode="auto">
          <a:xfrm>
            <a:off x="5905500" y="3124200"/>
            <a:ext cx="3086100" cy="2000250"/>
          </a:xfrm>
          <a:prstGeom prst="rect">
            <a:avLst/>
          </a:prstGeom>
          <a:noFill/>
          <a:ln w="9525">
            <a:noFill/>
            <a:miter lim="800000"/>
            <a:headEnd/>
            <a:tailEnd/>
          </a:ln>
          <a:effectLst/>
        </p:spPr>
      </p:pic>
      <p:sp>
        <p:nvSpPr>
          <p:cNvPr id="402437" name="Rectangle 5" descr="Rectangle: Click to edit Master text styles&#10;Second level&#10;Third level&#10;Fourth level&#10;Fifth level"/>
          <p:cNvSpPr>
            <a:spLocks noGrp="1" noChangeArrowheads="1"/>
          </p:cNvSpPr>
          <p:nvPr>
            <p:ph type="body" idx="1"/>
          </p:nvPr>
        </p:nvSpPr>
        <p:spPr>
          <a:xfrm>
            <a:off x="698500" y="2438400"/>
            <a:ext cx="4814888" cy="3125788"/>
          </a:xfrm>
        </p:spPr>
        <p:txBody>
          <a:bodyPr/>
          <a:lstStyle/>
          <a:p>
            <a:pPr>
              <a:lnSpc>
                <a:spcPct val="80000"/>
              </a:lnSpc>
              <a:spcBef>
                <a:spcPct val="50000"/>
              </a:spcBef>
            </a:pPr>
            <a:r>
              <a:rPr lang="en-US" sz="1800" dirty="0">
                <a:solidFill>
                  <a:srgbClr val="02303E"/>
                </a:solidFill>
                <a:latin typeface="+mj-lt"/>
              </a:rPr>
              <a:t>“Jamal” had to send 15 resumes to get a callback, compared to 10 needed by “Greg.”</a:t>
            </a:r>
          </a:p>
          <a:p>
            <a:pPr>
              <a:lnSpc>
                <a:spcPct val="80000"/>
              </a:lnSpc>
              <a:spcBef>
                <a:spcPct val="50000"/>
              </a:spcBef>
            </a:pPr>
            <a:r>
              <a:rPr lang="en-US" sz="1800" dirty="0">
                <a:solidFill>
                  <a:srgbClr val="02303E"/>
                </a:solidFill>
                <a:latin typeface="+mj-lt"/>
              </a:rPr>
              <a:t>“Greg” yielded as many more callbacks as an additional eight years of experience for “Jamal.”</a:t>
            </a:r>
          </a:p>
          <a:p>
            <a:pPr>
              <a:lnSpc>
                <a:spcPct val="80000"/>
              </a:lnSpc>
              <a:spcBef>
                <a:spcPct val="50000"/>
              </a:spcBef>
            </a:pPr>
            <a:r>
              <a:rPr lang="en-US" sz="1800" dirty="0">
                <a:solidFill>
                  <a:srgbClr val="02303E"/>
                </a:solidFill>
                <a:latin typeface="+mj-lt"/>
              </a:rPr>
              <a:t>The higher the resume quality, the higher the gap between callbacks for “Greg” and “Jamal.”</a:t>
            </a:r>
          </a:p>
          <a:p>
            <a:pPr>
              <a:lnSpc>
                <a:spcPct val="80000"/>
              </a:lnSpc>
            </a:pPr>
            <a:endParaRPr lang="en-US" sz="1800" dirty="0">
              <a:solidFill>
                <a:srgbClr val="02303E"/>
              </a:solidFill>
              <a:latin typeface="+mj-lt"/>
            </a:endParaRPr>
          </a:p>
          <a:p>
            <a:pPr>
              <a:spcBef>
                <a:spcPct val="0"/>
              </a:spcBef>
              <a:buClrTx/>
              <a:buSzTx/>
              <a:buFontTx/>
              <a:buNone/>
            </a:pPr>
            <a:r>
              <a:rPr lang="en-US" sz="1600" i="1" dirty="0">
                <a:solidFill>
                  <a:srgbClr val="02303E"/>
                </a:solidFill>
                <a:latin typeface="+mj-lt"/>
              </a:rPr>
              <a:t>Bertrand &amp; Mullainathan (2004) Poverty Action Lab, 3, 1-27.</a:t>
            </a:r>
          </a:p>
          <a:p>
            <a:pPr>
              <a:lnSpc>
                <a:spcPct val="80000"/>
              </a:lnSpc>
              <a:buFont typeface="Wingdings" pitchFamily="2" charset="2"/>
              <a:buNone/>
            </a:pPr>
            <a:endParaRPr lang="en-US" sz="1800" i="1" dirty="0">
              <a:solidFill>
                <a:srgbClr val="02303E"/>
              </a:solidFill>
            </a:endParaRPr>
          </a:p>
        </p:txBody>
      </p:sp>
      <p:sp>
        <p:nvSpPr>
          <p:cNvPr id="402438" name="Rectangle 6"/>
          <p:cNvSpPr>
            <a:spLocks noChangeArrowheads="1"/>
          </p:cNvSpPr>
          <p:nvPr/>
        </p:nvSpPr>
        <p:spPr bwMode="auto">
          <a:xfrm>
            <a:off x="5791200" y="2438400"/>
            <a:ext cx="760413" cy="336550"/>
          </a:xfrm>
          <a:prstGeom prst="rect">
            <a:avLst/>
          </a:prstGeom>
          <a:noFill/>
          <a:ln w="9525">
            <a:noFill/>
            <a:miter lim="800000"/>
            <a:headEnd/>
            <a:tailEnd/>
          </a:ln>
          <a:effectLst/>
        </p:spPr>
        <p:txBody>
          <a:bodyPr wrap="none">
            <a:spAutoFit/>
          </a:bodyPr>
          <a:lstStyle/>
          <a:p>
            <a:pPr algn="l">
              <a:spcBef>
                <a:spcPct val="50000"/>
              </a:spcBef>
            </a:pPr>
            <a:r>
              <a:rPr lang="en-US" sz="1600" b="1" dirty="0">
                <a:solidFill>
                  <a:srgbClr val="000066"/>
                </a:solidFill>
                <a:latin typeface="Arial" charset="0"/>
                <a:cs typeface="Arial" charset="0"/>
              </a:rPr>
              <a:t>Jamal</a:t>
            </a:r>
          </a:p>
        </p:txBody>
      </p:sp>
      <p:sp>
        <p:nvSpPr>
          <p:cNvPr id="402439" name="Rectangle 7"/>
          <p:cNvSpPr>
            <a:spLocks noChangeArrowheads="1"/>
          </p:cNvSpPr>
          <p:nvPr/>
        </p:nvSpPr>
        <p:spPr bwMode="auto">
          <a:xfrm>
            <a:off x="6172200" y="3200400"/>
            <a:ext cx="717550" cy="366713"/>
          </a:xfrm>
          <a:prstGeom prst="rect">
            <a:avLst/>
          </a:prstGeom>
          <a:noFill/>
          <a:ln w="9525">
            <a:noFill/>
            <a:miter lim="800000"/>
            <a:headEnd/>
            <a:tailEnd/>
          </a:ln>
          <a:effectLst/>
        </p:spPr>
        <p:txBody>
          <a:bodyPr wrap="none">
            <a:spAutoFit/>
          </a:bodyPr>
          <a:lstStyle/>
          <a:p>
            <a:pPr algn="l"/>
            <a:r>
              <a:rPr lang="en-US" sz="1800" b="1" dirty="0">
                <a:solidFill>
                  <a:srgbClr val="000066"/>
                </a:solidFill>
                <a:latin typeface="Arial" charset="0"/>
                <a:cs typeface="Arial" charset="0"/>
              </a:rPr>
              <a:t>Greg</a:t>
            </a:r>
          </a:p>
        </p:txBody>
      </p:sp>
    </p:spTree>
    <p:extLst>
      <p:ext uri="{BB962C8B-B14F-4D97-AF65-F5344CB8AC3E}">
        <p14:creationId xmlns:p14="http://schemas.microsoft.com/office/powerpoint/2010/main" val="3173968870"/>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4482" name="Rectangle 2"/>
          <p:cNvSpPr>
            <a:spLocks noGrp="1" noChangeArrowheads="1"/>
          </p:cNvSpPr>
          <p:nvPr>
            <p:ph type="title"/>
          </p:nvPr>
        </p:nvSpPr>
        <p:spPr>
          <a:xfrm>
            <a:off x="1447800" y="762000"/>
            <a:ext cx="6565900" cy="622300"/>
          </a:xfrm>
        </p:spPr>
        <p:txBody>
          <a:bodyPr/>
          <a:lstStyle/>
          <a:p>
            <a:pPr algn="ctr"/>
            <a:r>
              <a:rPr lang="en-US" sz="2800" dirty="0"/>
              <a:t>Evaluation of Fellowship Applications</a:t>
            </a:r>
          </a:p>
        </p:txBody>
      </p:sp>
      <p:sp>
        <p:nvSpPr>
          <p:cNvPr id="404483" name="Rectangle 3" descr="Rectangle: Click to edit Master text styles&#10;Second level&#10;Third level&#10;Fourth level&#10;Fifth level"/>
          <p:cNvSpPr>
            <a:spLocks noGrp="1" noChangeArrowheads="1"/>
          </p:cNvSpPr>
          <p:nvPr>
            <p:ph type="body" sz="half" idx="1"/>
          </p:nvPr>
        </p:nvSpPr>
        <p:spPr>
          <a:xfrm>
            <a:off x="571500" y="1981200"/>
            <a:ext cx="4127500" cy="2768600"/>
          </a:xfrm>
        </p:spPr>
        <p:txBody>
          <a:bodyPr>
            <a:normAutofit/>
          </a:bodyPr>
          <a:lstStyle/>
          <a:p>
            <a:pPr>
              <a:lnSpc>
                <a:spcPct val="90000"/>
              </a:lnSpc>
              <a:buFont typeface="Wingdings" pitchFamily="2" charset="2"/>
              <a:buNone/>
            </a:pPr>
            <a:r>
              <a:rPr lang="en-US" sz="1600" dirty="0">
                <a:solidFill>
                  <a:srgbClr val="02303E"/>
                </a:solidFill>
                <a:latin typeface="+mj-lt"/>
              </a:rPr>
              <a:t>“…the success rate of female scientists applying for postdoctoral fellowships at the [Swedish Medical Research Council] during the 1990s has been less than half that of male applicants.”</a:t>
            </a:r>
          </a:p>
          <a:p>
            <a:pPr>
              <a:lnSpc>
                <a:spcPct val="90000"/>
              </a:lnSpc>
              <a:buFont typeface="Wingdings" pitchFamily="2" charset="2"/>
              <a:buNone/>
            </a:pPr>
            <a:r>
              <a:rPr lang="en-US" sz="1200" dirty="0">
                <a:solidFill>
                  <a:srgbClr val="02303E"/>
                </a:solidFill>
                <a:latin typeface="+mj-lt"/>
              </a:rPr>
              <a:t>     Wenneras &amp; Wold (1997) </a:t>
            </a:r>
            <a:r>
              <a:rPr lang="en-US" sz="1200" i="1" dirty="0">
                <a:solidFill>
                  <a:srgbClr val="02303E"/>
                </a:solidFill>
                <a:latin typeface="+mj-lt"/>
              </a:rPr>
              <a:t>Nature</a:t>
            </a:r>
            <a:r>
              <a:rPr lang="en-US" sz="1200" dirty="0">
                <a:solidFill>
                  <a:srgbClr val="02303E"/>
                </a:solidFill>
                <a:latin typeface="+mj-lt"/>
              </a:rPr>
              <a:t>, 387, p. 341 </a:t>
            </a:r>
          </a:p>
          <a:p>
            <a:pPr>
              <a:lnSpc>
                <a:spcPct val="90000"/>
              </a:lnSpc>
              <a:spcBef>
                <a:spcPct val="0"/>
              </a:spcBef>
              <a:buClrTx/>
              <a:buSzTx/>
              <a:buFontTx/>
              <a:buNone/>
            </a:pPr>
            <a:r>
              <a:rPr lang="en-US" sz="1600" dirty="0">
                <a:solidFill>
                  <a:srgbClr val="02303E"/>
                </a:solidFill>
                <a:latin typeface="+mj-lt"/>
              </a:rPr>
              <a:t>Women had to be 2.5 times more productive to receive the same competence score.</a:t>
            </a:r>
            <a:endParaRPr lang="en-US" sz="2000" dirty="0">
              <a:solidFill>
                <a:srgbClr val="02303E"/>
              </a:solidFill>
              <a:latin typeface="+mj-lt"/>
            </a:endParaRPr>
          </a:p>
        </p:txBody>
      </p:sp>
      <p:graphicFrame>
        <p:nvGraphicFramePr>
          <p:cNvPr id="404484" name="Object 4"/>
          <p:cNvGraphicFramePr>
            <a:graphicFrameLocks noGrp="1" noChangeAspect="1"/>
          </p:cNvGraphicFramePr>
          <p:nvPr>
            <p:ph sz="half" idx="2"/>
          </p:nvPr>
        </p:nvGraphicFramePr>
        <p:xfrm>
          <a:off x="4724400" y="1828800"/>
          <a:ext cx="4191000" cy="3163888"/>
        </p:xfrm>
        <a:graphic>
          <a:graphicData uri="http://schemas.openxmlformats.org/presentationml/2006/ole">
            <mc:AlternateContent xmlns:mc="http://schemas.openxmlformats.org/markup-compatibility/2006">
              <mc:Choice xmlns:v="urn:schemas-microsoft-com:vml" Requires="v">
                <p:oleObj spid="_x0000_s1040" name="Worksheet" r:id="rId4" imgW="3610051" imgH="2724302" progId="Excel.Sheet.8">
                  <p:embed/>
                </p:oleObj>
              </mc:Choice>
              <mc:Fallback>
                <p:oleObj name="Worksheet" r:id="rId4" imgW="3610051" imgH="2724302" progId="Excel.Shee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24400" y="1828800"/>
                        <a:ext cx="4191000" cy="31638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04485" name="Rectangle 5"/>
          <p:cNvSpPr>
            <a:spLocks noChangeArrowheads="1"/>
          </p:cNvSpPr>
          <p:nvPr/>
        </p:nvSpPr>
        <p:spPr bwMode="auto">
          <a:xfrm>
            <a:off x="5080000" y="5003800"/>
            <a:ext cx="3784600" cy="830997"/>
          </a:xfrm>
          <a:prstGeom prst="rect">
            <a:avLst/>
          </a:prstGeom>
          <a:noFill/>
          <a:ln w="9525">
            <a:noFill/>
            <a:miter lim="800000"/>
            <a:headEnd/>
            <a:tailEnd/>
          </a:ln>
          <a:effectLst/>
        </p:spPr>
        <p:txBody>
          <a:bodyPr>
            <a:spAutoFit/>
          </a:bodyPr>
          <a:lstStyle/>
          <a:p>
            <a:pPr algn="l"/>
            <a:r>
              <a:rPr lang="en-US" sz="1200" i="1" dirty="0">
                <a:latin typeface="Arial" charset="0"/>
                <a:cs typeface="Arial" charset="0"/>
              </a:rPr>
              <a:t>Similar findings:</a:t>
            </a:r>
          </a:p>
          <a:p>
            <a:pPr algn="l"/>
            <a:r>
              <a:rPr lang="en-US" sz="1200" i="1" dirty="0">
                <a:latin typeface="Arial" charset="0"/>
                <a:cs typeface="Arial" charset="0"/>
              </a:rPr>
              <a:t>GAO report on Peer Review in Federal Agency Grant Selection (1994); and European Molecular Biology Organization Reports (2001)</a:t>
            </a:r>
          </a:p>
        </p:txBody>
      </p:sp>
      <p:sp>
        <p:nvSpPr>
          <p:cNvPr id="404486" name="Text Box 6"/>
          <p:cNvSpPr txBox="1">
            <a:spLocks noChangeArrowheads="1"/>
          </p:cNvSpPr>
          <p:nvPr/>
        </p:nvSpPr>
        <p:spPr bwMode="auto">
          <a:xfrm>
            <a:off x="190500" y="5040313"/>
            <a:ext cx="3304238" cy="738664"/>
          </a:xfrm>
          <a:prstGeom prst="rect">
            <a:avLst/>
          </a:prstGeom>
          <a:noFill/>
          <a:ln w="9525">
            <a:noFill/>
            <a:miter lim="800000"/>
            <a:headEnd/>
            <a:tailEnd/>
          </a:ln>
          <a:effectLst/>
        </p:spPr>
        <p:txBody>
          <a:bodyPr wrap="none">
            <a:spAutoFit/>
          </a:bodyPr>
          <a:lstStyle/>
          <a:p>
            <a:pPr algn="l"/>
            <a:r>
              <a:rPr lang="en-US" sz="1400" i="1" dirty="0">
                <a:latin typeface="+mj-lt"/>
              </a:rPr>
              <a:t>*Cited by Richard Zare, Stanford chemistry</a:t>
            </a:r>
          </a:p>
          <a:p>
            <a:pPr algn="l"/>
            <a:r>
              <a:rPr lang="en-US" sz="1400" i="1" dirty="0">
                <a:latin typeface="+mj-lt"/>
              </a:rPr>
              <a:t>professor and former NSB chair, editorial in</a:t>
            </a:r>
          </a:p>
          <a:p>
            <a:pPr algn="l"/>
            <a:r>
              <a:rPr lang="en-US" sz="1400" i="1" dirty="0">
                <a:latin typeface="+mj-lt"/>
              </a:rPr>
              <a:t>5/15/06 Chemistry and Engineering News</a:t>
            </a:r>
          </a:p>
        </p:txBody>
      </p:sp>
    </p:spTree>
    <p:extLst>
      <p:ext uri="{BB962C8B-B14F-4D97-AF65-F5344CB8AC3E}">
        <p14:creationId xmlns:p14="http://schemas.microsoft.com/office/powerpoint/2010/main" val="337064360"/>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6530" name="Rectangle 2"/>
          <p:cNvSpPr>
            <a:spLocks noGrp="1" noChangeArrowheads="1"/>
          </p:cNvSpPr>
          <p:nvPr>
            <p:ph type="title"/>
          </p:nvPr>
        </p:nvSpPr>
        <p:spPr>
          <a:xfrm>
            <a:off x="1524000" y="609600"/>
            <a:ext cx="6345238" cy="814388"/>
          </a:xfrm>
        </p:spPr>
        <p:txBody>
          <a:bodyPr/>
          <a:lstStyle/>
          <a:p>
            <a:pPr algn="ctr"/>
            <a:r>
              <a:rPr lang="en-US" sz="2800" dirty="0"/>
              <a:t>Ways to Mitigate Evaluation Bias</a:t>
            </a:r>
          </a:p>
        </p:txBody>
      </p:sp>
      <p:sp>
        <p:nvSpPr>
          <p:cNvPr id="406531" name="Rectangle 3" descr="Rectangle: Click to edit Master text styles&#10;Second level&#10;Third level&#10;Fourth level&#10;Fifth level"/>
          <p:cNvSpPr>
            <a:spLocks noGrp="1" noChangeArrowheads="1"/>
          </p:cNvSpPr>
          <p:nvPr>
            <p:ph type="body" idx="1"/>
          </p:nvPr>
        </p:nvSpPr>
        <p:spPr>
          <a:xfrm>
            <a:off x="609600" y="1828800"/>
            <a:ext cx="8026400" cy="2857500"/>
          </a:xfrm>
        </p:spPr>
        <p:txBody>
          <a:bodyPr>
            <a:normAutofit/>
          </a:bodyPr>
          <a:lstStyle/>
          <a:p>
            <a:pPr marL="914400" lvl="1" indent="-457200">
              <a:lnSpc>
                <a:spcPct val="90000"/>
              </a:lnSpc>
              <a:buSzTx/>
              <a:buFont typeface="Wingdings" pitchFamily="2" charset="2"/>
              <a:buAutoNum type="arabicPeriod"/>
            </a:pPr>
            <a:r>
              <a:rPr lang="en-US" sz="2000" dirty="0">
                <a:solidFill>
                  <a:srgbClr val="02303E"/>
                </a:solidFill>
                <a:latin typeface="+mj-lt"/>
              </a:rPr>
              <a:t>Increase awareness of how schemas might </a:t>
            </a:r>
            <a:r>
              <a:rPr lang="en-US" sz="2000" dirty="0" smtClean="0">
                <a:solidFill>
                  <a:srgbClr val="02303E"/>
                </a:solidFill>
                <a:latin typeface="+mj-lt"/>
              </a:rPr>
              <a:t>bias evaluation</a:t>
            </a:r>
            <a:r>
              <a:rPr lang="en-US" sz="2000" dirty="0">
                <a:solidFill>
                  <a:srgbClr val="02303E"/>
                </a:solidFill>
                <a:latin typeface="+mj-lt"/>
              </a:rPr>
              <a:t>.</a:t>
            </a:r>
          </a:p>
          <a:p>
            <a:pPr marL="914400" lvl="1" indent="-457200">
              <a:lnSpc>
                <a:spcPct val="90000"/>
              </a:lnSpc>
              <a:buSzTx/>
              <a:buFont typeface="Wingdings" pitchFamily="2" charset="2"/>
              <a:buAutoNum type="arabicPeriod"/>
            </a:pPr>
            <a:r>
              <a:rPr lang="en-US" sz="2000" dirty="0">
                <a:solidFill>
                  <a:srgbClr val="02303E"/>
                </a:solidFill>
                <a:latin typeface="+mj-lt"/>
              </a:rPr>
              <a:t>Decrease time pressure and distractions in evaluation process.</a:t>
            </a:r>
          </a:p>
          <a:p>
            <a:pPr marL="914400" lvl="1" indent="-457200">
              <a:lnSpc>
                <a:spcPct val="90000"/>
              </a:lnSpc>
              <a:buSzTx/>
              <a:buFont typeface="Wingdings" pitchFamily="2" charset="2"/>
              <a:buAutoNum type="arabicPeriod"/>
            </a:pPr>
            <a:r>
              <a:rPr lang="en-US" sz="2000" dirty="0">
                <a:solidFill>
                  <a:srgbClr val="02303E"/>
                </a:solidFill>
                <a:latin typeface="+mj-lt"/>
              </a:rPr>
              <a:t>Rate on explicit criteria rather than global judgments.</a:t>
            </a:r>
          </a:p>
          <a:p>
            <a:pPr marL="914400" lvl="1" indent="-457200">
              <a:lnSpc>
                <a:spcPct val="90000"/>
              </a:lnSpc>
              <a:buSzTx/>
              <a:buFont typeface="Wingdings" pitchFamily="2" charset="2"/>
              <a:buAutoNum type="arabicPeriod"/>
            </a:pPr>
            <a:r>
              <a:rPr lang="en-US" sz="2000" dirty="0">
                <a:solidFill>
                  <a:srgbClr val="02303E"/>
                </a:solidFill>
                <a:latin typeface="+mj-lt"/>
              </a:rPr>
              <a:t>Point to specific evidence supporting judgments.</a:t>
            </a:r>
          </a:p>
          <a:p>
            <a:pPr marL="914400" lvl="1" indent="-457200">
              <a:lnSpc>
                <a:spcPct val="90000"/>
              </a:lnSpc>
            </a:pPr>
            <a:endParaRPr lang="en-US" sz="1800" dirty="0">
              <a:solidFill>
                <a:srgbClr val="02303E"/>
              </a:solidFill>
              <a:latin typeface="+mj-lt"/>
            </a:endParaRPr>
          </a:p>
          <a:p>
            <a:pPr marL="914400" lvl="1" indent="-457200">
              <a:lnSpc>
                <a:spcPct val="90000"/>
              </a:lnSpc>
              <a:buFont typeface="Wingdings" pitchFamily="2" charset="2"/>
              <a:buNone/>
            </a:pPr>
            <a:r>
              <a:rPr lang="en-US" sz="1800" dirty="0">
                <a:solidFill>
                  <a:srgbClr val="02303E"/>
                </a:solidFill>
                <a:latin typeface="+mj-lt"/>
              </a:rPr>
              <a:t>      Bauer &amp; Baltes, 2002, </a:t>
            </a:r>
            <a:r>
              <a:rPr lang="en-US" sz="1800" i="1" dirty="0">
                <a:solidFill>
                  <a:srgbClr val="02303E"/>
                </a:solidFill>
                <a:latin typeface="+mj-lt"/>
              </a:rPr>
              <a:t>Sex Roles, 47</a:t>
            </a:r>
            <a:r>
              <a:rPr lang="en-US" sz="1800" dirty="0">
                <a:solidFill>
                  <a:srgbClr val="02303E"/>
                </a:solidFill>
                <a:latin typeface="+mj-lt"/>
              </a:rPr>
              <a:t> (9/10), 465-476</a:t>
            </a:r>
          </a:p>
          <a:p>
            <a:pPr marL="914400" lvl="1" indent="-457200">
              <a:lnSpc>
                <a:spcPct val="90000"/>
              </a:lnSpc>
              <a:buFont typeface="Wingdings" pitchFamily="2" charset="2"/>
              <a:buNone/>
            </a:pPr>
            <a:endParaRPr lang="en-US" sz="1800" dirty="0">
              <a:solidFill>
                <a:srgbClr val="02303E"/>
              </a:solidFill>
              <a:latin typeface="+mj-lt"/>
            </a:endParaRPr>
          </a:p>
          <a:p>
            <a:pPr marL="914400" lvl="1" indent="-457200">
              <a:lnSpc>
                <a:spcPct val="90000"/>
              </a:lnSpc>
              <a:buFont typeface="Wingdings" pitchFamily="2" charset="2"/>
              <a:buNone/>
            </a:pPr>
            <a:r>
              <a:rPr lang="en-US" sz="2000" dirty="0">
                <a:solidFill>
                  <a:srgbClr val="02303E"/>
                </a:solidFill>
                <a:latin typeface="+mj-lt"/>
              </a:rPr>
              <a:t>Please incorporate (3) &amp; (4) in your discussions</a:t>
            </a:r>
          </a:p>
        </p:txBody>
      </p:sp>
    </p:spTree>
    <p:extLst>
      <p:ext uri="{BB962C8B-B14F-4D97-AF65-F5344CB8AC3E}">
        <p14:creationId xmlns:p14="http://schemas.microsoft.com/office/powerpoint/2010/main" val="2649029003"/>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133600"/>
            <a:ext cx="8305800" cy="1143000"/>
          </a:xfrm>
        </p:spPr>
        <p:txBody>
          <a:bodyPr>
            <a:normAutofit/>
          </a:bodyPr>
          <a:lstStyle/>
          <a:p>
            <a:r>
              <a:rPr lang="en-US" sz="4800" dirty="0" smtClean="0"/>
              <a:t>Thank </a:t>
            </a:r>
            <a:r>
              <a:rPr lang="en-US" sz="4800" dirty="0" smtClean="0"/>
              <a:t>You!</a:t>
            </a:r>
            <a:endParaRPr lang="en-US" sz="4800" dirty="0"/>
          </a:p>
        </p:txBody>
      </p:sp>
    </p:spTree>
    <p:extLst>
      <p:ext uri="{BB962C8B-B14F-4D97-AF65-F5344CB8AC3E}">
        <p14:creationId xmlns:p14="http://schemas.microsoft.com/office/powerpoint/2010/main" val="307824943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Emphasizing Transformative Research</a:t>
            </a:r>
            <a:endParaRPr lang="en-US" dirty="0"/>
          </a:p>
        </p:txBody>
      </p:sp>
      <p:sp>
        <p:nvSpPr>
          <p:cNvPr id="4" name="TextBox 3"/>
          <p:cNvSpPr txBox="1"/>
          <p:nvPr/>
        </p:nvSpPr>
        <p:spPr>
          <a:xfrm>
            <a:off x="1828800" y="2057400"/>
            <a:ext cx="5562600" cy="4247317"/>
          </a:xfrm>
          <a:prstGeom prst="rect">
            <a:avLst/>
          </a:prstGeom>
          <a:noFill/>
        </p:spPr>
        <p:txBody>
          <a:bodyPr wrap="square" rtlCol="0">
            <a:spAutoFit/>
          </a:bodyPr>
          <a:lstStyle/>
          <a:p>
            <a:r>
              <a:rPr lang="en-US" b="1" dirty="0" smtClean="0">
                <a:solidFill>
                  <a:srgbClr val="02303E"/>
                </a:solidFill>
                <a:latin typeface="+mj-lt"/>
              </a:rPr>
              <a:t>Transformative research </a:t>
            </a:r>
            <a:r>
              <a:rPr lang="en-US" dirty="0" smtClean="0">
                <a:solidFill>
                  <a:srgbClr val="02303E"/>
                </a:solidFill>
                <a:latin typeface="+mj-lt"/>
              </a:rPr>
              <a:t>involves ideas, discoveries, or tools  …</a:t>
            </a:r>
          </a:p>
          <a:p>
            <a:endParaRPr lang="en-US" dirty="0" smtClean="0">
              <a:solidFill>
                <a:srgbClr val="02303E"/>
              </a:solidFill>
              <a:latin typeface="+mj-lt"/>
            </a:endParaRPr>
          </a:p>
          <a:p>
            <a:pPr marL="285750" indent="-285750">
              <a:buFont typeface="Arial" panose="020B0604020202020204" pitchFamily="34" charset="0"/>
              <a:buChar char="•"/>
            </a:pPr>
            <a:r>
              <a:rPr lang="en-US" dirty="0" smtClean="0">
                <a:solidFill>
                  <a:srgbClr val="02303E"/>
                </a:solidFill>
                <a:latin typeface="+mj-lt"/>
              </a:rPr>
              <a:t>that </a:t>
            </a:r>
            <a:r>
              <a:rPr lang="en-US" i="1" dirty="0" smtClean="0">
                <a:solidFill>
                  <a:srgbClr val="02303E"/>
                </a:solidFill>
                <a:latin typeface="+mj-lt"/>
              </a:rPr>
              <a:t>radically change our understanding </a:t>
            </a:r>
            <a:r>
              <a:rPr lang="en-US" dirty="0" smtClean="0">
                <a:solidFill>
                  <a:srgbClr val="02303E"/>
                </a:solidFill>
                <a:latin typeface="+mj-lt"/>
              </a:rPr>
              <a:t>of an important existing scientific or engineering concept or educational practice …</a:t>
            </a:r>
          </a:p>
          <a:p>
            <a:pPr marL="285750" indent="-285750">
              <a:buFont typeface="Arial" panose="020B0604020202020204" pitchFamily="34" charset="0"/>
              <a:buChar char="•"/>
            </a:pPr>
            <a:endParaRPr lang="en-US" dirty="0" smtClean="0">
              <a:solidFill>
                <a:srgbClr val="02303E"/>
              </a:solidFill>
              <a:latin typeface="+mj-lt"/>
            </a:endParaRPr>
          </a:p>
          <a:p>
            <a:pPr marL="285750" indent="-285750">
              <a:buFont typeface="Arial" panose="020B0604020202020204" pitchFamily="34" charset="0"/>
              <a:buChar char="•"/>
            </a:pPr>
            <a:r>
              <a:rPr lang="en-US" dirty="0" smtClean="0">
                <a:solidFill>
                  <a:srgbClr val="02303E"/>
                </a:solidFill>
                <a:latin typeface="+mj-lt"/>
              </a:rPr>
              <a:t>or, </a:t>
            </a:r>
            <a:r>
              <a:rPr lang="en-US" i="1" dirty="0" smtClean="0">
                <a:solidFill>
                  <a:srgbClr val="02303E"/>
                </a:solidFill>
                <a:latin typeface="+mj-lt"/>
              </a:rPr>
              <a:t>leads to the creation of a new paradigm </a:t>
            </a:r>
            <a:r>
              <a:rPr lang="en-US" dirty="0" smtClean="0">
                <a:solidFill>
                  <a:srgbClr val="02303E"/>
                </a:solidFill>
                <a:latin typeface="+mj-lt"/>
              </a:rPr>
              <a:t>or field of science, engineering, or education. </a:t>
            </a:r>
          </a:p>
          <a:p>
            <a:pPr marL="285750" indent="-285750">
              <a:buFont typeface="Arial" panose="020B0604020202020204" pitchFamily="34" charset="0"/>
              <a:buChar char="•"/>
            </a:pPr>
            <a:endParaRPr lang="en-US" dirty="0" smtClean="0">
              <a:solidFill>
                <a:srgbClr val="02303E"/>
              </a:solidFill>
              <a:latin typeface="+mj-lt"/>
            </a:endParaRPr>
          </a:p>
          <a:p>
            <a:pPr marL="285750" indent="-285750">
              <a:buFont typeface="Arial" panose="020B0604020202020204" pitchFamily="34" charset="0"/>
              <a:buChar char="•"/>
            </a:pPr>
            <a:r>
              <a:rPr lang="en-US" dirty="0" smtClean="0">
                <a:solidFill>
                  <a:srgbClr val="02303E"/>
                </a:solidFill>
                <a:latin typeface="+mj-lt"/>
              </a:rPr>
              <a:t>Such research challenges current understanding or provides pathways to new frontiers</a:t>
            </a:r>
            <a:r>
              <a:rPr lang="en-US" dirty="0">
                <a:solidFill>
                  <a:srgbClr val="02303E"/>
                </a:solidFill>
                <a:latin typeface="+mj-lt"/>
              </a:rPr>
              <a:t> </a:t>
            </a:r>
            <a:r>
              <a:rPr lang="en-US" dirty="0" smtClean="0">
                <a:solidFill>
                  <a:srgbClr val="02303E"/>
                </a:solidFill>
                <a:latin typeface="+mj-lt"/>
              </a:rPr>
              <a:t>…</a:t>
            </a:r>
          </a:p>
          <a:p>
            <a:pPr marL="285750" indent="-285750">
              <a:buFont typeface="Arial" panose="020B0604020202020204" pitchFamily="34" charset="0"/>
              <a:buChar char="•"/>
            </a:pPr>
            <a:endParaRPr lang="en-US" dirty="0">
              <a:solidFill>
                <a:srgbClr val="02303E"/>
              </a:solidFill>
              <a:latin typeface="+mj-lt"/>
            </a:endParaRPr>
          </a:p>
          <a:p>
            <a:pPr marL="285750" indent="-285750">
              <a:buFont typeface="Arial" panose="020B0604020202020204" pitchFamily="34" charset="0"/>
              <a:buChar char="•"/>
            </a:pPr>
            <a:r>
              <a:rPr lang="en-US" dirty="0" smtClean="0">
                <a:solidFill>
                  <a:srgbClr val="02303E"/>
                </a:solidFill>
                <a:latin typeface="+mj-lt"/>
              </a:rPr>
              <a:t>or, allow </a:t>
            </a:r>
            <a:r>
              <a:rPr lang="en-US" dirty="0">
                <a:solidFill>
                  <a:srgbClr val="02303E"/>
                </a:solidFill>
                <a:latin typeface="+mj-lt"/>
              </a:rPr>
              <a:t>development of new practices in </a:t>
            </a:r>
            <a:r>
              <a:rPr lang="en-US" dirty="0" err="1" smtClean="0">
                <a:solidFill>
                  <a:srgbClr val="02303E"/>
                </a:solidFill>
                <a:latin typeface="+mj-lt"/>
              </a:rPr>
              <a:t>cyberinfrastructure</a:t>
            </a:r>
            <a:r>
              <a:rPr lang="en-US" dirty="0" smtClean="0">
                <a:solidFill>
                  <a:srgbClr val="02303E"/>
                </a:solidFill>
                <a:latin typeface="+mj-lt"/>
              </a:rPr>
              <a:t> (for ACI)</a:t>
            </a:r>
            <a:endParaRPr lang="en-US" dirty="0">
              <a:solidFill>
                <a:srgbClr val="02303E"/>
              </a:solidFill>
              <a:latin typeface="+mj-lt"/>
            </a:endParaRP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Conflicts of Interest</a:t>
            </a:r>
            <a:endParaRPr lang="en-US" dirty="0"/>
          </a:p>
        </p:txBody>
      </p:sp>
      <p:sp>
        <p:nvSpPr>
          <p:cNvPr id="9" name="Rectangle 6" descr="Rectangle: Click to edit Master text styles&#10;Second level&#10;Third level&#10;Fourth level&#10;Fifth level"/>
          <p:cNvSpPr txBox="1">
            <a:spLocks noChangeArrowheads="1"/>
          </p:cNvSpPr>
          <p:nvPr/>
        </p:nvSpPr>
        <p:spPr>
          <a:xfrm>
            <a:off x="2209800" y="2133600"/>
            <a:ext cx="5257800" cy="3294063"/>
          </a:xfrm>
          <a:prstGeom prst="rect">
            <a:avLst/>
          </a:prstGeom>
          <a:solidFill>
            <a:schemeClr val="bg1"/>
          </a:solidFill>
          <a:ln/>
        </p:spPr>
        <p:txBody>
          <a:bodyPr/>
          <a:lstStyle/>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000" b="0" i="0" u="none" strike="noStrike" kern="1200" cap="none" spc="0" normalizeH="0" baseline="0" noProof="0" dirty="0" smtClean="0">
                <a:ln>
                  <a:noFill/>
                </a:ln>
                <a:solidFill>
                  <a:srgbClr val="02303E"/>
                </a:solidFill>
                <a:effectLst/>
                <a:uLnTx/>
                <a:uFillTx/>
                <a:latin typeface="+mj-lt"/>
                <a:ea typeface="+mn-ea"/>
                <a:cs typeface="+mn-cs"/>
              </a:rPr>
              <a:t>Primary purpose is to remove or limit the influence (or appearance of influence) of ties to an applicant institution or investigator that could affect reviewer advice.</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endParaRPr kumimoji="0" lang="en-US" sz="2000" b="0" i="0" u="none" strike="noStrike" kern="1200" cap="none" spc="0" normalizeH="0" baseline="0" noProof="0" dirty="0" smtClean="0">
              <a:ln>
                <a:noFill/>
              </a:ln>
              <a:solidFill>
                <a:srgbClr val="02303E"/>
              </a:solidFill>
              <a:effectLst/>
              <a:uLnTx/>
              <a:uFillTx/>
              <a:latin typeface="+mj-lt"/>
              <a:ea typeface="+mn-ea"/>
              <a:cs typeface="+mn-cs"/>
            </a:endParaRP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000" b="0" i="0" u="none" strike="noStrike" kern="1200" cap="none" spc="0" normalizeH="0" baseline="0" noProof="0" dirty="0" smtClean="0">
                <a:ln>
                  <a:noFill/>
                </a:ln>
                <a:solidFill>
                  <a:srgbClr val="02303E"/>
                </a:solidFill>
                <a:effectLst/>
                <a:uLnTx/>
                <a:uFillTx/>
                <a:latin typeface="+mj-lt"/>
                <a:ea typeface="+mn-ea"/>
                <a:cs typeface="+mn-cs"/>
              </a:rPr>
              <a:t>Second purpose is to preserve the trust of the scientific community, Congress, and the general public in the integrity, effectiveness, and evenhandedness of NSF’s peer review process.</a:t>
            </a:r>
            <a:endParaRPr kumimoji="0" lang="en-US" sz="2000" b="0" i="0" u="none" strike="noStrike" kern="1200" cap="none" spc="0" normalizeH="0" baseline="0" noProof="0" dirty="0">
              <a:ln>
                <a:noFill/>
              </a:ln>
              <a:solidFill>
                <a:srgbClr val="02303E"/>
              </a:solidFill>
              <a:effectLst/>
              <a:uLnTx/>
              <a:uFillTx/>
              <a:latin typeface="+mj-lt"/>
              <a:ea typeface="+mn-ea"/>
              <a:cs typeface="+mn-cs"/>
            </a:endParaRP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p:cNvSpPr>
            <a:spLocks noGrp="1"/>
          </p:cNvSpPr>
          <p:nvPr>
            <p:ph type="sldNum" sz="quarter" idx="4294967295"/>
          </p:nvPr>
        </p:nvSpPr>
        <p:spPr>
          <a:xfrm>
            <a:off x="6870700" y="6477000"/>
            <a:ext cx="2133600" cy="244475"/>
          </a:xfrm>
          <a:prstGeom prst="rect">
            <a:avLst/>
          </a:prstGeom>
          <a:noFill/>
        </p:spPr>
        <p:txBody>
          <a:bodyPr/>
          <a:lstStyle/>
          <a:p>
            <a:fld id="{09354C37-A0E7-4229-933F-2FF27FC3814C}" type="slidenum">
              <a:rPr lang="en-US"/>
              <a:pPr/>
              <a:t>5</a:t>
            </a:fld>
            <a:endParaRPr lang="en-US"/>
          </a:p>
        </p:txBody>
      </p:sp>
      <p:sp>
        <p:nvSpPr>
          <p:cNvPr id="24579" name="Rectangle 2"/>
          <p:cNvSpPr>
            <a:spLocks noGrp="1" noChangeArrowheads="1"/>
          </p:cNvSpPr>
          <p:nvPr>
            <p:ph type="title"/>
          </p:nvPr>
        </p:nvSpPr>
        <p:spPr>
          <a:xfrm>
            <a:off x="1562100" y="76200"/>
            <a:ext cx="7505700" cy="1371600"/>
          </a:xfrm>
        </p:spPr>
        <p:txBody>
          <a:bodyPr/>
          <a:lstStyle/>
          <a:p>
            <a:pPr eaLnBrk="1" hangingPunct="1"/>
            <a:r>
              <a:rPr lang="en-US" smtClean="0"/>
              <a:t>Conflicts of Interest</a:t>
            </a:r>
          </a:p>
        </p:txBody>
      </p:sp>
      <p:sp>
        <p:nvSpPr>
          <p:cNvPr id="24580" name="Rectangle 3"/>
          <p:cNvSpPr>
            <a:spLocks noGrp="1" noChangeArrowheads="1"/>
          </p:cNvSpPr>
          <p:nvPr>
            <p:ph type="body" idx="1"/>
          </p:nvPr>
        </p:nvSpPr>
        <p:spPr>
          <a:xfrm>
            <a:off x="609600" y="1524000"/>
            <a:ext cx="8128000" cy="5197475"/>
          </a:xfrm>
        </p:spPr>
        <p:txBody>
          <a:bodyPr>
            <a:normAutofit fontScale="92500" lnSpcReduction="10000"/>
          </a:bodyPr>
          <a:lstStyle/>
          <a:p>
            <a:pPr eaLnBrk="1" hangingPunct="1">
              <a:lnSpc>
                <a:spcPct val="90000"/>
              </a:lnSpc>
            </a:pPr>
            <a:r>
              <a:rPr lang="en-US" sz="2400" dirty="0" smtClean="0">
                <a:solidFill>
                  <a:srgbClr val="02303E"/>
                </a:solidFill>
              </a:rPr>
              <a:t>Sign and turn in Conflict-of-Interest form</a:t>
            </a:r>
          </a:p>
          <a:p>
            <a:pPr eaLnBrk="1" hangingPunct="1">
              <a:lnSpc>
                <a:spcPct val="90000"/>
              </a:lnSpc>
              <a:buFontTx/>
              <a:buNone/>
            </a:pPr>
            <a:endParaRPr lang="en-US" sz="1000" dirty="0" smtClean="0">
              <a:solidFill>
                <a:srgbClr val="02303E"/>
              </a:solidFill>
            </a:endParaRPr>
          </a:p>
          <a:p>
            <a:pPr eaLnBrk="1" hangingPunct="1">
              <a:lnSpc>
                <a:spcPct val="90000"/>
              </a:lnSpc>
            </a:pPr>
            <a:r>
              <a:rPr lang="en-US" sz="2400" dirty="0" smtClean="0">
                <a:solidFill>
                  <a:srgbClr val="02303E"/>
                </a:solidFill>
              </a:rPr>
              <a:t>Typical relationships that could lead to a </a:t>
            </a:r>
            <a:r>
              <a:rPr lang="en-US" sz="2400" b="1" dirty="0" smtClean="0">
                <a:solidFill>
                  <a:srgbClr val="02303E"/>
                </a:solidFill>
              </a:rPr>
              <a:t>conflict</a:t>
            </a:r>
            <a:r>
              <a:rPr lang="en-US" sz="2400" dirty="0" smtClean="0">
                <a:solidFill>
                  <a:srgbClr val="02303E"/>
                </a:solidFill>
              </a:rPr>
              <a:t>:</a:t>
            </a:r>
          </a:p>
          <a:p>
            <a:pPr eaLnBrk="1" hangingPunct="1">
              <a:lnSpc>
                <a:spcPct val="90000"/>
              </a:lnSpc>
            </a:pPr>
            <a:endParaRPr lang="en-US" sz="2800" dirty="0" smtClean="0">
              <a:solidFill>
                <a:srgbClr val="02303E"/>
              </a:solidFill>
            </a:endParaRPr>
          </a:p>
          <a:p>
            <a:pPr eaLnBrk="1" hangingPunct="1">
              <a:lnSpc>
                <a:spcPct val="90000"/>
              </a:lnSpc>
            </a:pPr>
            <a:endParaRPr lang="en-US" sz="2400" dirty="0" smtClean="0">
              <a:solidFill>
                <a:srgbClr val="02303E"/>
              </a:solidFill>
            </a:endParaRPr>
          </a:p>
          <a:p>
            <a:pPr eaLnBrk="1" hangingPunct="1">
              <a:lnSpc>
                <a:spcPct val="90000"/>
              </a:lnSpc>
            </a:pPr>
            <a:endParaRPr lang="en-US" sz="2400" dirty="0" smtClean="0">
              <a:solidFill>
                <a:srgbClr val="02303E"/>
              </a:solidFill>
            </a:endParaRPr>
          </a:p>
          <a:p>
            <a:pPr eaLnBrk="1" hangingPunct="1">
              <a:lnSpc>
                <a:spcPct val="90000"/>
              </a:lnSpc>
            </a:pPr>
            <a:endParaRPr lang="en-US" sz="2400" dirty="0" smtClean="0">
              <a:solidFill>
                <a:srgbClr val="02303E"/>
              </a:solidFill>
            </a:endParaRPr>
          </a:p>
          <a:p>
            <a:pPr eaLnBrk="1" hangingPunct="1">
              <a:lnSpc>
                <a:spcPct val="90000"/>
              </a:lnSpc>
            </a:pPr>
            <a:endParaRPr lang="en-US" sz="2400" dirty="0" smtClean="0">
              <a:solidFill>
                <a:srgbClr val="02303E"/>
              </a:solidFill>
            </a:endParaRPr>
          </a:p>
          <a:p>
            <a:pPr eaLnBrk="1" hangingPunct="1">
              <a:lnSpc>
                <a:spcPct val="90000"/>
              </a:lnSpc>
            </a:pPr>
            <a:endParaRPr lang="en-US" sz="2800" dirty="0" smtClean="0">
              <a:solidFill>
                <a:srgbClr val="02303E"/>
              </a:solidFill>
            </a:endParaRPr>
          </a:p>
          <a:p>
            <a:pPr eaLnBrk="1" hangingPunct="1">
              <a:lnSpc>
                <a:spcPct val="90000"/>
              </a:lnSpc>
            </a:pPr>
            <a:endParaRPr lang="en-US" dirty="0" smtClean="0">
              <a:solidFill>
                <a:srgbClr val="02303E"/>
              </a:solidFill>
            </a:endParaRPr>
          </a:p>
          <a:p>
            <a:pPr eaLnBrk="1" hangingPunct="1">
              <a:lnSpc>
                <a:spcPct val="90000"/>
              </a:lnSpc>
            </a:pPr>
            <a:r>
              <a:rPr lang="en-US" sz="2400" dirty="0" smtClean="0">
                <a:solidFill>
                  <a:srgbClr val="02303E"/>
                </a:solidFill>
              </a:rPr>
              <a:t>You must not participate in the discussion of any proposal for which you have a conflict. </a:t>
            </a:r>
          </a:p>
          <a:p>
            <a:pPr lvl="1" eaLnBrk="1" hangingPunct="1">
              <a:lnSpc>
                <a:spcPct val="90000"/>
              </a:lnSpc>
            </a:pPr>
            <a:r>
              <a:rPr lang="en-US" sz="2000" dirty="0" smtClean="0">
                <a:solidFill>
                  <a:srgbClr val="02303E"/>
                </a:solidFill>
              </a:rPr>
              <a:t>Please discuss any actual or perceived conflicts with PDs now.</a:t>
            </a:r>
          </a:p>
          <a:p>
            <a:pPr lvl="1">
              <a:lnSpc>
                <a:spcPct val="90000"/>
              </a:lnSpc>
            </a:pPr>
            <a:r>
              <a:rPr lang="en-US" sz="2000" dirty="0">
                <a:solidFill>
                  <a:srgbClr val="02303E"/>
                </a:solidFill>
              </a:rPr>
              <a:t>Any relationship with an institution or person involved in a proposal that might look questionable to a third party should be discussed with a PD</a:t>
            </a:r>
            <a:endParaRPr lang="en-US" sz="2000" dirty="0" smtClean="0">
              <a:solidFill>
                <a:srgbClr val="02303E"/>
              </a:solidFill>
            </a:endParaRPr>
          </a:p>
          <a:p>
            <a:pPr eaLnBrk="1" hangingPunct="1">
              <a:lnSpc>
                <a:spcPct val="90000"/>
              </a:lnSpc>
            </a:pPr>
            <a:endParaRPr lang="en-US" sz="800" dirty="0" smtClean="0">
              <a:solidFill>
                <a:srgbClr val="02303E"/>
              </a:solidFill>
            </a:endParaRPr>
          </a:p>
        </p:txBody>
      </p:sp>
      <p:sp>
        <p:nvSpPr>
          <p:cNvPr id="24581" name="Rectangle 4"/>
          <p:cNvSpPr>
            <a:spLocks noChangeArrowheads="1"/>
          </p:cNvSpPr>
          <p:nvPr/>
        </p:nvSpPr>
        <p:spPr bwMode="auto">
          <a:xfrm>
            <a:off x="762000" y="2286000"/>
            <a:ext cx="3657600" cy="2667000"/>
          </a:xfrm>
          <a:prstGeom prst="rect">
            <a:avLst/>
          </a:prstGeom>
          <a:noFill/>
          <a:ln w="9525">
            <a:noFill/>
            <a:miter lim="800000"/>
            <a:headEnd/>
            <a:tailEnd/>
          </a:ln>
        </p:spPr>
        <p:txBody>
          <a:bodyPr lIns="92075" tIns="46038" rIns="92075" bIns="46038"/>
          <a:lstStyle/>
          <a:p>
            <a:pPr marL="228600" indent="-228600" eaLnBrk="0" hangingPunct="0">
              <a:spcBef>
                <a:spcPct val="20000"/>
              </a:spcBef>
              <a:buSzPct val="100000"/>
              <a:buFont typeface="Wingdings" pitchFamily="2" charset="2"/>
              <a:buNone/>
            </a:pPr>
            <a:r>
              <a:rPr lang="en-US" sz="1600" b="1" i="1" dirty="0">
                <a:solidFill>
                  <a:srgbClr val="02303E"/>
                </a:solidFill>
              </a:rPr>
              <a:t>INSTITUTIONAL</a:t>
            </a:r>
          </a:p>
          <a:p>
            <a:pPr marL="228600" indent="-228600" eaLnBrk="0" hangingPunct="0">
              <a:spcBef>
                <a:spcPct val="20000"/>
              </a:spcBef>
              <a:buSzPct val="100000"/>
              <a:buFont typeface="Wingdings" pitchFamily="2" charset="2"/>
              <a:buChar char="w"/>
            </a:pPr>
            <a:r>
              <a:rPr lang="en-US" i="1" dirty="0">
                <a:solidFill>
                  <a:srgbClr val="02303E"/>
                </a:solidFill>
              </a:rPr>
              <a:t>current or previous employment </a:t>
            </a:r>
            <a:r>
              <a:rPr lang="en-US" i="1" dirty="0" smtClean="0">
                <a:solidFill>
                  <a:srgbClr val="02303E"/>
                </a:solidFill>
              </a:rPr>
              <a:t>(12 </a:t>
            </a:r>
            <a:r>
              <a:rPr lang="en-US" i="1" dirty="0">
                <a:solidFill>
                  <a:srgbClr val="02303E"/>
                </a:solidFill>
              </a:rPr>
              <a:t>months) or seeking employment</a:t>
            </a:r>
          </a:p>
          <a:p>
            <a:pPr marL="228600" indent="-228600" eaLnBrk="0" hangingPunct="0">
              <a:spcBef>
                <a:spcPct val="20000"/>
              </a:spcBef>
              <a:buSzPct val="100000"/>
              <a:buFont typeface="Wingdings" pitchFamily="2" charset="2"/>
              <a:buChar char="w"/>
            </a:pPr>
            <a:r>
              <a:rPr lang="en-US" i="1" dirty="0">
                <a:solidFill>
                  <a:srgbClr val="02303E"/>
                </a:solidFill>
              </a:rPr>
              <a:t>award, honorarium, or travel payment </a:t>
            </a:r>
            <a:r>
              <a:rPr lang="en-US" i="1" dirty="0" smtClean="0">
                <a:solidFill>
                  <a:srgbClr val="02303E"/>
                </a:solidFill>
              </a:rPr>
              <a:t>(past 12 </a:t>
            </a:r>
            <a:r>
              <a:rPr lang="en-US" i="1" dirty="0">
                <a:solidFill>
                  <a:srgbClr val="02303E"/>
                </a:solidFill>
              </a:rPr>
              <a:t>months)</a:t>
            </a:r>
          </a:p>
          <a:p>
            <a:pPr marL="228600" indent="-228600" eaLnBrk="0" hangingPunct="0">
              <a:spcBef>
                <a:spcPct val="20000"/>
              </a:spcBef>
              <a:buSzPct val="100000"/>
              <a:buFont typeface="Wingdings" pitchFamily="2" charset="2"/>
              <a:buChar char="w"/>
            </a:pPr>
            <a:r>
              <a:rPr lang="en-US" i="1" dirty="0">
                <a:solidFill>
                  <a:srgbClr val="02303E"/>
                </a:solidFill>
              </a:rPr>
              <a:t>officer or governing board</a:t>
            </a:r>
          </a:p>
          <a:p>
            <a:pPr marL="228600" indent="-228600" eaLnBrk="0" hangingPunct="0">
              <a:spcBef>
                <a:spcPct val="20000"/>
              </a:spcBef>
              <a:buSzPct val="100000"/>
              <a:buFont typeface="Wingdings" pitchFamily="2" charset="2"/>
              <a:buChar char="w"/>
            </a:pPr>
            <a:r>
              <a:rPr lang="en-US" i="1" dirty="0">
                <a:solidFill>
                  <a:srgbClr val="02303E"/>
                </a:solidFill>
              </a:rPr>
              <a:t>any financial interest</a:t>
            </a:r>
          </a:p>
        </p:txBody>
      </p:sp>
      <p:sp>
        <p:nvSpPr>
          <p:cNvPr id="24582" name="Rectangle 5"/>
          <p:cNvSpPr>
            <a:spLocks noChangeArrowheads="1"/>
          </p:cNvSpPr>
          <p:nvPr/>
        </p:nvSpPr>
        <p:spPr bwMode="auto">
          <a:xfrm>
            <a:off x="4648200" y="2286000"/>
            <a:ext cx="3962400" cy="2514600"/>
          </a:xfrm>
          <a:prstGeom prst="rect">
            <a:avLst/>
          </a:prstGeom>
          <a:noFill/>
          <a:ln w="9525">
            <a:noFill/>
            <a:miter lim="800000"/>
            <a:headEnd/>
            <a:tailEnd/>
          </a:ln>
        </p:spPr>
        <p:txBody>
          <a:bodyPr lIns="92075" tIns="46038" rIns="92075" bIns="46038"/>
          <a:lstStyle/>
          <a:p>
            <a:pPr marL="228600" indent="-228600" eaLnBrk="0" hangingPunct="0">
              <a:spcBef>
                <a:spcPct val="20000"/>
              </a:spcBef>
              <a:buSzPct val="100000"/>
              <a:buFont typeface="Wingdings" pitchFamily="2" charset="2"/>
              <a:buNone/>
            </a:pPr>
            <a:r>
              <a:rPr lang="en-US" sz="1600" b="1" i="1" dirty="0">
                <a:solidFill>
                  <a:srgbClr val="02303E"/>
                </a:solidFill>
              </a:rPr>
              <a:t>PERSONAL</a:t>
            </a:r>
          </a:p>
          <a:p>
            <a:pPr marL="228600" indent="-228600" eaLnBrk="0" hangingPunct="0">
              <a:spcBef>
                <a:spcPct val="20000"/>
              </a:spcBef>
              <a:buSzPct val="100000"/>
              <a:buFont typeface="Wingdings" pitchFamily="2" charset="2"/>
              <a:buChar char="w"/>
            </a:pPr>
            <a:r>
              <a:rPr lang="en-US" i="1" dirty="0">
                <a:solidFill>
                  <a:srgbClr val="02303E"/>
                </a:solidFill>
              </a:rPr>
              <a:t>co-author of paper or project collaborator (48 months)</a:t>
            </a:r>
          </a:p>
          <a:p>
            <a:pPr marL="228600" indent="-228600" eaLnBrk="0" hangingPunct="0">
              <a:spcBef>
                <a:spcPct val="20000"/>
              </a:spcBef>
              <a:buSzPct val="100000"/>
              <a:buFont typeface="Wingdings" pitchFamily="2" charset="2"/>
              <a:buChar char="w"/>
            </a:pPr>
            <a:r>
              <a:rPr lang="en-US" i="1" dirty="0">
                <a:solidFill>
                  <a:srgbClr val="02303E"/>
                </a:solidFill>
              </a:rPr>
              <a:t>co-edited journal or proceedings (24 months)</a:t>
            </a:r>
          </a:p>
          <a:p>
            <a:pPr marL="228600" indent="-228600" eaLnBrk="0" hangingPunct="0">
              <a:spcBef>
                <a:spcPct val="20000"/>
              </a:spcBef>
              <a:buSzPct val="100000"/>
              <a:buFont typeface="Wingdings" pitchFamily="2" charset="2"/>
              <a:buChar char="w"/>
            </a:pPr>
            <a:r>
              <a:rPr lang="en-US" i="1" dirty="0">
                <a:solidFill>
                  <a:srgbClr val="02303E"/>
                </a:solidFill>
              </a:rPr>
              <a:t>Ph.D. thesis advisor or student (life-long)</a:t>
            </a:r>
          </a:p>
          <a:p>
            <a:pPr marL="228600" indent="-228600" eaLnBrk="0" hangingPunct="0">
              <a:spcBef>
                <a:spcPct val="20000"/>
              </a:spcBef>
              <a:buSzPct val="100000"/>
              <a:buFont typeface="Wingdings" pitchFamily="2" charset="2"/>
              <a:buChar char="w"/>
            </a:pPr>
            <a:r>
              <a:rPr lang="en-US" i="1" dirty="0">
                <a:solidFill>
                  <a:srgbClr val="02303E"/>
                </a:solidFill>
              </a:rPr>
              <a:t>family member or close friend</a:t>
            </a:r>
          </a:p>
        </p:txBody>
      </p:sp>
    </p:spTree>
    <p:extLst>
      <p:ext uri="{BB962C8B-B14F-4D97-AF65-F5344CB8AC3E}">
        <p14:creationId xmlns:p14="http://schemas.microsoft.com/office/powerpoint/2010/main" val="52165316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305800" cy="743712"/>
          </a:xfrm>
        </p:spPr>
        <p:txBody>
          <a:bodyPr/>
          <a:lstStyle/>
          <a:p>
            <a:r>
              <a:rPr lang="en-US" dirty="0" smtClean="0"/>
              <a:t>Confidentiality</a:t>
            </a:r>
            <a:endParaRPr lang="en-US" dirty="0"/>
          </a:p>
        </p:txBody>
      </p:sp>
      <p:sp>
        <p:nvSpPr>
          <p:cNvPr id="8" name="Rectangle 7" descr="Rectangle: Click to edit Master text styles&#10;Second level&#10;Third level&#10;Fourth level&#10;Fifth level"/>
          <p:cNvSpPr txBox="1">
            <a:spLocks noChangeArrowheads="1"/>
          </p:cNvSpPr>
          <p:nvPr/>
        </p:nvSpPr>
        <p:spPr>
          <a:xfrm>
            <a:off x="1219200" y="1371600"/>
            <a:ext cx="6705600" cy="4876800"/>
          </a:xfrm>
          <a:prstGeom prst="rect">
            <a:avLst/>
          </a:prstGeom>
          <a:noFill/>
          <a:ln/>
        </p:spPr>
        <p:txBody>
          <a:bodyPr/>
          <a:lstStyle/>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1900" b="0" i="0" u="none" strike="noStrike" kern="1200" cap="none" spc="0" normalizeH="0" baseline="0" noProof="0" dirty="0" smtClean="0">
                <a:ln>
                  <a:noFill/>
                </a:ln>
                <a:solidFill>
                  <a:srgbClr val="02303E"/>
                </a:solidFill>
                <a:effectLst/>
                <a:uLnTx/>
                <a:uFillTx/>
                <a:latin typeface="+mj-lt"/>
                <a:ea typeface="+mn-ea"/>
                <a:cs typeface="+mn-cs"/>
              </a:rPr>
              <a:t>Process and results are confidential!</a:t>
            </a:r>
          </a:p>
          <a:p>
            <a:pPr marL="640080" marR="0" lvl="1" indent="-246888" algn="l" defTabSz="914400" rtl="0" eaLnBrk="1" fontAlgn="auto" latinLnBrk="0" hangingPunct="1">
              <a:lnSpc>
                <a:spcPct val="80000"/>
              </a:lnSpc>
              <a:spcBef>
                <a:spcPct val="20000"/>
              </a:spcBef>
              <a:spcAft>
                <a:spcPts val="0"/>
              </a:spcAft>
              <a:buClr>
                <a:schemeClr val="accent1"/>
              </a:buClr>
              <a:buSzPct val="85000"/>
              <a:buFont typeface="Wingdings 2"/>
              <a:buChar char=""/>
              <a:tabLst/>
              <a:defRPr/>
            </a:pPr>
            <a:endParaRPr kumimoji="0" lang="en-US" sz="1800" b="0" i="0" u="none" strike="noStrike" kern="1200" cap="none" spc="0" normalizeH="0" baseline="0" noProof="0" dirty="0" smtClean="0">
              <a:ln>
                <a:noFill/>
              </a:ln>
              <a:solidFill>
                <a:srgbClr val="02303E"/>
              </a:solidFill>
              <a:effectLst/>
              <a:uLnTx/>
              <a:uFillTx/>
              <a:latin typeface="+mj-lt"/>
              <a:ea typeface="+mn-ea"/>
              <a:cs typeface="+mn-cs"/>
            </a:endParaRPr>
          </a:p>
          <a:p>
            <a:pPr marL="640080" marR="0" lvl="1" indent="-246888" algn="l" defTabSz="914400" rtl="0" eaLnBrk="1" fontAlgn="auto" latinLnBrk="0" hangingPunct="1">
              <a:lnSpc>
                <a:spcPct val="80000"/>
              </a:lnSpc>
              <a:spcBef>
                <a:spcPct val="20000"/>
              </a:spcBef>
              <a:spcAft>
                <a:spcPts val="0"/>
              </a:spcAft>
              <a:buClr>
                <a:schemeClr val="accent1"/>
              </a:buClr>
              <a:buSzPct val="85000"/>
              <a:buFont typeface="Wingdings 2"/>
              <a:buChar char=""/>
              <a:tabLst/>
              <a:defRPr/>
            </a:pPr>
            <a:r>
              <a:rPr kumimoji="0" lang="en-US" sz="1600" b="0" i="0" u="none" strike="noStrike" kern="1200" cap="none" spc="0" normalizeH="0" baseline="0" noProof="0" dirty="0" smtClean="0">
                <a:ln>
                  <a:noFill/>
                </a:ln>
                <a:solidFill>
                  <a:srgbClr val="02303E"/>
                </a:solidFill>
                <a:effectLst/>
                <a:uLnTx/>
                <a:uFillTx/>
                <a:latin typeface="+mj-lt"/>
                <a:ea typeface="+mn-ea"/>
                <a:cs typeface="+mn-cs"/>
              </a:rPr>
              <a:t>Do not disclose identities of your fellow reviewers.</a:t>
            </a:r>
          </a:p>
          <a:p>
            <a:pPr marL="640080" marR="0" lvl="1" indent="-246888" algn="l" defTabSz="914400" rtl="0" eaLnBrk="1" fontAlgn="auto" latinLnBrk="0" hangingPunct="1">
              <a:lnSpc>
                <a:spcPct val="80000"/>
              </a:lnSpc>
              <a:spcAft>
                <a:spcPts val="0"/>
              </a:spcAft>
              <a:buClr>
                <a:schemeClr val="accent1"/>
              </a:buClr>
              <a:buSzPct val="85000"/>
              <a:buFont typeface="Wingdings 2"/>
              <a:buChar char=""/>
              <a:tabLst/>
              <a:defRPr/>
            </a:pPr>
            <a:endParaRPr kumimoji="0" lang="en-US" sz="1600" b="0" i="0" u="none" strike="noStrike" kern="1200" cap="none" spc="0" normalizeH="0" baseline="0" noProof="0" dirty="0" smtClean="0">
              <a:ln>
                <a:noFill/>
              </a:ln>
              <a:solidFill>
                <a:srgbClr val="02303E"/>
              </a:solidFill>
              <a:effectLst/>
              <a:uLnTx/>
              <a:uFillTx/>
              <a:latin typeface="+mj-lt"/>
              <a:ea typeface="+mn-ea"/>
              <a:cs typeface="+mn-cs"/>
            </a:endParaRPr>
          </a:p>
          <a:p>
            <a:pPr marL="640080" marR="0" lvl="1" indent="-246888" algn="l" defTabSz="914400" rtl="0" eaLnBrk="1" fontAlgn="auto" latinLnBrk="0" hangingPunct="1">
              <a:lnSpc>
                <a:spcPct val="80000"/>
              </a:lnSpc>
              <a:spcAft>
                <a:spcPts val="0"/>
              </a:spcAft>
              <a:buClr>
                <a:schemeClr val="accent1"/>
              </a:buClr>
              <a:buSzPct val="85000"/>
              <a:buFont typeface="Wingdings 2"/>
              <a:buChar char=""/>
              <a:tabLst/>
              <a:defRPr/>
            </a:pPr>
            <a:r>
              <a:rPr lang="en-US" sz="1600" dirty="0" smtClean="0">
                <a:solidFill>
                  <a:srgbClr val="02303E"/>
                </a:solidFill>
                <a:latin typeface="+mj-lt"/>
              </a:rPr>
              <a:t>Do not discuss proposals out-of-band (in the absence of a PD) including email, Skype or text etc.</a:t>
            </a:r>
          </a:p>
          <a:p>
            <a:pPr marL="640080" marR="0" lvl="1" indent="-246888" algn="l" defTabSz="914400" rtl="0" eaLnBrk="1" fontAlgn="auto" latinLnBrk="0" hangingPunct="1">
              <a:lnSpc>
                <a:spcPct val="80000"/>
              </a:lnSpc>
              <a:spcAft>
                <a:spcPts val="0"/>
              </a:spcAft>
              <a:buClr>
                <a:schemeClr val="accent1"/>
              </a:buClr>
              <a:buSzPct val="85000"/>
              <a:buFont typeface="Wingdings 2"/>
              <a:buChar char=""/>
              <a:tabLst/>
              <a:defRPr/>
            </a:pPr>
            <a:endParaRPr kumimoji="0" lang="en-US" sz="1600" b="0" i="0" u="none" strike="noStrike" kern="1200" cap="none" spc="0" normalizeH="0" baseline="0" noProof="0" dirty="0" smtClean="0">
              <a:ln>
                <a:noFill/>
              </a:ln>
              <a:solidFill>
                <a:srgbClr val="02303E"/>
              </a:solidFill>
              <a:effectLst/>
              <a:uLnTx/>
              <a:uFillTx/>
              <a:latin typeface="+mj-lt"/>
              <a:ea typeface="+mn-ea"/>
              <a:cs typeface="+mn-cs"/>
            </a:endParaRPr>
          </a:p>
          <a:p>
            <a:pPr marL="640080" marR="0" lvl="1" indent="-246888" algn="l" defTabSz="914400" rtl="0" eaLnBrk="1" fontAlgn="auto" latinLnBrk="0" hangingPunct="1">
              <a:lnSpc>
                <a:spcPct val="80000"/>
              </a:lnSpc>
              <a:spcBef>
                <a:spcPct val="20000"/>
              </a:spcBef>
              <a:spcAft>
                <a:spcPts val="0"/>
              </a:spcAft>
              <a:buClr>
                <a:schemeClr val="accent1"/>
              </a:buClr>
              <a:buSzPct val="85000"/>
              <a:buFont typeface="Wingdings 2"/>
              <a:buChar char=""/>
              <a:tabLst/>
              <a:defRPr/>
            </a:pPr>
            <a:r>
              <a:rPr kumimoji="0" lang="en-US" sz="1600" b="0" i="0" u="none" strike="noStrike" kern="1200" cap="none" spc="0" normalizeH="0" baseline="0" noProof="0" dirty="0" smtClean="0">
                <a:ln>
                  <a:noFill/>
                </a:ln>
                <a:solidFill>
                  <a:srgbClr val="02303E"/>
                </a:solidFill>
                <a:effectLst/>
                <a:uLnTx/>
                <a:uFillTx/>
                <a:latin typeface="+mj-lt"/>
                <a:ea typeface="+mn-ea"/>
                <a:cs typeface="+mn-cs"/>
              </a:rPr>
              <a:t>Do not disclose identities of people associated with proposals (PI, Co-PIs, Consultants, etc.)</a:t>
            </a:r>
          </a:p>
          <a:p>
            <a:pPr marL="640080" marR="0" lvl="1" indent="-246888" algn="l" defTabSz="914400" rtl="0" eaLnBrk="1" fontAlgn="auto" latinLnBrk="0" hangingPunct="1">
              <a:lnSpc>
                <a:spcPct val="80000"/>
              </a:lnSpc>
              <a:spcBef>
                <a:spcPct val="20000"/>
              </a:spcBef>
              <a:spcAft>
                <a:spcPts val="0"/>
              </a:spcAft>
              <a:buClr>
                <a:schemeClr val="accent1"/>
              </a:buClr>
              <a:buSzPct val="85000"/>
              <a:buFont typeface="Wingdings 2"/>
              <a:buChar char=""/>
              <a:tabLst/>
              <a:defRPr/>
            </a:pPr>
            <a:endParaRPr kumimoji="0" lang="en-US" sz="1600" b="0" i="0" u="none" strike="noStrike" kern="1200" cap="none" spc="0" normalizeH="0" baseline="0" noProof="0" dirty="0" smtClean="0">
              <a:ln>
                <a:noFill/>
              </a:ln>
              <a:solidFill>
                <a:srgbClr val="02303E"/>
              </a:solidFill>
              <a:effectLst/>
              <a:uLnTx/>
              <a:uFillTx/>
              <a:latin typeface="+mj-lt"/>
              <a:ea typeface="+mn-ea"/>
              <a:cs typeface="+mn-cs"/>
            </a:endParaRPr>
          </a:p>
          <a:p>
            <a:pPr marL="640080" marR="0" lvl="1" indent="-246888" algn="l" defTabSz="914400" rtl="0" eaLnBrk="1" fontAlgn="auto" latinLnBrk="0" hangingPunct="1">
              <a:lnSpc>
                <a:spcPct val="80000"/>
              </a:lnSpc>
              <a:spcBef>
                <a:spcPct val="20000"/>
              </a:spcBef>
              <a:spcAft>
                <a:spcPts val="0"/>
              </a:spcAft>
              <a:buClr>
                <a:schemeClr val="accent1"/>
              </a:buClr>
              <a:buSzPct val="85000"/>
              <a:buFont typeface="Wingdings 2"/>
              <a:buChar char=""/>
              <a:tabLst/>
              <a:defRPr/>
            </a:pPr>
            <a:r>
              <a:rPr kumimoji="0" lang="en-US" sz="1600" b="0" i="0" u="none" strike="noStrike" kern="1200" cap="none" spc="0" normalizeH="0" baseline="0" noProof="0" dirty="0" smtClean="0">
                <a:ln>
                  <a:noFill/>
                </a:ln>
                <a:solidFill>
                  <a:srgbClr val="02303E"/>
                </a:solidFill>
                <a:effectLst/>
                <a:uLnTx/>
                <a:uFillTx/>
                <a:latin typeface="+mj-lt"/>
                <a:ea typeface="+mn-ea"/>
                <a:cs typeface="+mn-cs"/>
              </a:rPr>
              <a:t>Do not discuss results or recommendations with other people.</a:t>
            </a:r>
          </a:p>
          <a:p>
            <a:pPr marL="640080" marR="0" lvl="1" indent="-246888" algn="l" defTabSz="914400" rtl="0" eaLnBrk="1" fontAlgn="auto" latinLnBrk="0" hangingPunct="1">
              <a:lnSpc>
                <a:spcPct val="80000"/>
              </a:lnSpc>
              <a:spcBef>
                <a:spcPct val="20000"/>
              </a:spcBef>
              <a:spcAft>
                <a:spcPts val="0"/>
              </a:spcAft>
              <a:buClr>
                <a:schemeClr val="accent1"/>
              </a:buClr>
              <a:buSzPct val="85000"/>
              <a:buFont typeface="Wingdings 2"/>
              <a:buChar char=""/>
              <a:tabLst/>
              <a:defRPr/>
            </a:pPr>
            <a:endParaRPr kumimoji="0" lang="en-US" sz="1600" b="0" i="0" u="none" strike="noStrike" kern="1200" cap="none" spc="0" normalizeH="0" baseline="0" noProof="0" dirty="0" smtClean="0">
              <a:ln>
                <a:noFill/>
              </a:ln>
              <a:solidFill>
                <a:srgbClr val="02303E"/>
              </a:solidFill>
              <a:effectLst/>
              <a:uLnTx/>
              <a:uFillTx/>
              <a:latin typeface="+mj-lt"/>
              <a:ea typeface="+mn-ea"/>
              <a:cs typeface="+mn-cs"/>
            </a:endParaRPr>
          </a:p>
          <a:p>
            <a:pPr marL="640080" marR="0" lvl="1" indent="-246888" algn="l" defTabSz="914400" rtl="0" eaLnBrk="1" fontAlgn="auto" latinLnBrk="0" hangingPunct="1">
              <a:lnSpc>
                <a:spcPct val="80000"/>
              </a:lnSpc>
              <a:spcBef>
                <a:spcPct val="20000"/>
              </a:spcBef>
              <a:spcAft>
                <a:spcPts val="0"/>
              </a:spcAft>
              <a:buClr>
                <a:schemeClr val="accent1"/>
              </a:buClr>
              <a:buSzPct val="85000"/>
              <a:buFont typeface="Wingdings 2"/>
              <a:buChar char=""/>
              <a:tabLst/>
              <a:defRPr/>
            </a:pPr>
            <a:r>
              <a:rPr kumimoji="0" lang="en-US" sz="1600" b="0" i="0" u="none" strike="noStrike" kern="1200" cap="none" spc="0" normalizeH="0" baseline="0" noProof="0" dirty="0" smtClean="0">
                <a:ln>
                  <a:noFill/>
                </a:ln>
                <a:solidFill>
                  <a:srgbClr val="02303E"/>
                </a:solidFill>
                <a:effectLst/>
                <a:uLnTx/>
                <a:uFillTx/>
                <a:latin typeface="+mj-lt"/>
                <a:ea typeface="+mn-ea"/>
                <a:cs typeface="+mn-cs"/>
              </a:rPr>
              <a:t>Do not use names of other reviewers in your review or Panel Summary (if you are the Scribe).</a:t>
            </a:r>
          </a:p>
          <a:p>
            <a:pPr marL="640080" marR="0" lvl="1" indent="-246888" algn="l" defTabSz="914400" rtl="0" eaLnBrk="1" fontAlgn="auto" latinLnBrk="0" hangingPunct="1">
              <a:lnSpc>
                <a:spcPct val="80000"/>
              </a:lnSpc>
              <a:spcBef>
                <a:spcPct val="20000"/>
              </a:spcBef>
              <a:spcAft>
                <a:spcPts val="0"/>
              </a:spcAft>
              <a:buClr>
                <a:schemeClr val="accent1"/>
              </a:buClr>
              <a:buSzPct val="85000"/>
              <a:buFont typeface="Wingdings 2"/>
              <a:buChar char=""/>
              <a:tabLst/>
              <a:defRPr/>
            </a:pPr>
            <a:endParaRPr kumimoji="0" lang="en-US" sz="1600" b="0" i="0" u="none" strike="noStrike" kern="1200" cap="none" spc="0" normalizeH="0" baseline="0" noProof="0" dirty="0" smtClean="0">
              <a:ln>
                <a:noFill/>
              </a:ln>
              <a:solidFill>
                <a:srgbClr val="02303E"/>
              </a:solidFill>
              <a:effectLst/>
              <a:uLnTx/>
              <a:uFillTx/>
              <a:latin typeface="+mj-lt"/>
              <a:ea typeface="+mn-ea"/>
              <a:cs typeface="+mn-cs"/>
            </a:endParaRPr>
          </a:p>
          <a:p>
            <a:pPr marL="640080" marR="0" lvl="1" indent="-246888" algn="l" defTabSz="914400" rtl="0" eaLnBrk="1" fontAlgn="auto" latinLnBrk="0" hangingPunct="1">
              <a:lnSpc>
                <a:spcPct val="80000"/>
              </a:lnSpc>
              <a:spcBef>
                <a:spcPct val="20000"/>
              </a:spcBef>
              <a:spcAft>
                <a:spcPts val="0"/>
              </a:spcAft>
              <a:buClr>
                <a:schemeClr val="accent1"/>
              </a:buClr>
              <a:buSzPct val="85000"/>
              <a:buFont typeface="Wingdings 2"/>
              <a:buChar char=""/>
              <a:tabLst/>
              <a:defRPr/>
            </a:pPr>
            <a:r>
              <a:rPr kumimoji="0" lang="en-US" sz="1600" b="0" i="0" u="none" strike="noStrike" kern="1200" cap="none" spc="0" normalizeH="0" baseline="0" noProof="0" dirty="0" smtClean="0">
                <a:ln>
                  <a:noFill/>
                </a:ln>
                <a:solidFill>
                  <a:srgbClr val="02303E"/>
                </a:solidFill>
                <a:effectLst/>
                <a:uLnTx/>
                <a:uFillTx/>
                <a:latin typeface="+mj-lt"/>
                <a:ea typeface="+mn-ea"/>
                <a:cs typeface="+mn-cs"/>
              </a:rPr>
              <a:t>Proposals contain sensitive information and are not in the public domain </a:t>
            </a:r>
            <a:r>
              <a:rPr kumimoji="0" lang="en-US" sz="1600" b="0" i="0" u="none" strike="noStrike" kern="1200" cap="none" spc="0" normalizeH="0" baseline="0" noProof="0" dirty="0" smtClean="0">
                <a:ln>
                  <a:noFill/>
                </a:ln>
                <a:solidFill>
                  <a:srgbClr val="02303E"/>
                </a:solidFill>
                <a:effectLst/>
                <a:uLnTx/>
                <a:uFillTx/>
                <a:latin typeface="+mj-lt"/>
                <a:ea typeface="+mn-ea"/>
                <a:cs typeface="+mn-cs"/>
              </a:rPr>
              <a:t>-</a:t>
            </a:r>
            <a:r>
              <a:rPr kumimoji="0" lang="en-US" sz="1600" b="0" i="0" u="none" strike="noStrike" kern="1200" cap="none" spc="0" normalizeH="0" baseline="0" noProof="0" dirty="0" smtClean="0">
                <a:ln>
                  <a:noFill/>
                </a:ln>
                <a:solidFill>
                  <a:srgbClr val="02303E"/>
                </a:solidFill>
                <a:effectLst/>
                <a:uLnTx/>
                <a:uFillTx/>
                <a:latin typeface="+mj-lt"/>
                <a:ea typeface="+mn-ea"/>
                <a:cs typeface="+mn-cs"/>
              </a:rPr>
              <a:t>- do not copy, distribute or quote from them.</a:t>
            </a:r>
          </a:p>
          <a:p>
            <a:pPr marL="640080" marR="0" lvl="1" indent="-246888" algn="l" defTabSz="914400" rtl="0" eaLnBrk="1" fontAlgn="auto" latinLnBrk="0" hangingPunct="1">
              <a:lnSpc>
                <a:spcPct val="80000"/>
              </a:lnSpc>
              <a:spcBef>
                <a:spcPct val="20000"/>
              </a:spcBef>
              <a:spcAft>
                <a:spcPts val="0"/>
              </a:spcAft>
              <a:buClr>
                <a:schemeClr val="accent1"/>
              </a:buClr>
              <a:buSzPct val="85000"/>
              <a:buFont typeface="Wingdings 2"/>
              <a:buChar char=""/>
              <a:tabLst/>
              <a:defRPr/>
            </a:pPr>
            <a:endParaRPr kumimoji="0" lang="en-US" sz="1600" b="0" i="0" u="none" strike="noStrike" kern="1200" cap="none" spc="0" normalizeH="0" baseline="0" noProof="0" dirty="0" smtClean="0">
              <a:ln>
                <a:noFill/>
              </a:ln>
              <a:solidFill>
                <a:srgbClr val="02303E"/>
              </a:solidFill>
              <a:effectLst/>
              <a:uLnTx/>
              <a:uFillTx/>
              <a:latin typeface="+mj-lt"/>
              <a:ea typeface="+mn-ea"/>
              <a:cs typeface="+mn-cs"/>
            </a:endParaRPr>
          </a:p>
          <a:p>
            <a:pPr marL="640080" marR="0" lvl="1" indent="-246888" algn="l" defTabSz="914400" rtl="0" eaLnBrk="1" fontAlgn="auto" latinLnBrk="0" hangingPunct="1">
              <a:lnSpc>
                <a:spcPct val="80000"/>
              </a:lnSpc>
              <a:spcBef>
                <a:spcPct val="20000"/>
              </a:spcBef>
              <a:spcAft>
                <a:spcPts val="0"/>
              </a:spcAft>
              <a:buClr>
                <a:schemeClr val="accent1"/>
              </a:buClr>
              <a:buSzPct val="85000"/>
              <a:buFont typeface="Wingdings 2"/>
              <a:buChar char=""/>
              <a:tabLst/>
              <a:defRPr/>
            </a:pPr>
            <a:r>
              <a:rPr kumimoji="0" lang="en-US" sz="1600" b="0" i="0" u="none" strike="noStrike" kern="1200" cap="none" spc="0" normalizeH="0" baseline="0" noProof="0" dirty="0" smtClean="0">
                <a:ln>
                  <a:noFill/>
                </a:ln>
                <a:solidFill>
                  <a:srgbClr val="02303E"/>
                </a:solidFill>
                <a:effectLst/>
                <a:uLnTx/>
                <a:uFillTx/>
                <a:latin typeface="+mj-lt"/>
                <a:ea typeface="+mn-ea"/>
                <a:cs typeface="+mn-cs"/>
              </a:rPr>
              <a:t>You can indicate (e.g., on a resume) that you served NSF on a review panel – just don’t identify which panel(s).</a:t>
            </a: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accent1">
                    <a:lumMod val="75000"/>
                  </a:schemeClr>
                </a:solidFill>
              </a:rPr>
              <a:t>Merit Review Principles</a:t>
            </a:r>
            <a:endParaRPr lang="en-US" dirty="0"/>
          </a:p>
        </p:txBody>
      </p:sp>
      <p:sp>
        <p:nvSpPr>
          <p:cNvPr id="7" name="TextBox 6"/>
          <p:cNvSpPr txBox="1"/>
          <p:nvPr/>
        </p:nvSpPr>
        <p:spPr>
          <a:xfrm>
            <a:off x="533400" y="1676400"/>
            <a:ext cx="7620000" cy="4524315"/>
          </a:xfrm>
          <a:prstGeom prst="rect">
            <a:avLst/>
          </a:prstGeom>
          <a:noFill/>
        </p:spPr>
        <p:txBody>
          <a:bodyPr wrap="square" rtlCol="0">
            <a:spAutoFit/>
          </a:bodyPr>
          <a:lstStyle/>
          <a:p>
            <a:pPr marL="742950" lvl="1" indent="-285750">
              <a:buFont typeface="Arial"/>
              <a:buChar char="•"/>
            </a:pPr>
            <a:r>
              <a:rPr lang="en-US" sz="2400" dirty="0">
                <a:solidFill>
                  <a:schemeClr val="tx2">
                    <a:lumMod val="50000"/>
                  </a:schemeClr>
                </a:solidFill>
              </a:rPr>
              <a:t>All NSF projects should be of the highest quality and have the potential to advance, if not transform, the frontiers of knowledge</a:t>
            </a:r>
            <a:r>
              <a:rPr lang="en-US" sz="2400" dirty="0" smtClean="0">
                <a:solidFill>
                  <a:schemeClr val="tx2">
                    <a:lumMod val="50000"/>
                  </a:schemeClr>
                </a:solidFill>
              </a:rPr>
              <a:t>.</a:t>
            </a:r>
          </a:p>
          <a:p>
            <a:pPr marL="742950" lvl="1" indent="-285750">
              <a:buFont typeface="Arial"/>
              <a:buChar char="•"/>
            </a:pPr>
            <a:endParaRPr lang="en-US" sz="2400" dirty="0">
              <a:solidFill>
                <a:schemeClr val="tx2">
                  <a:lumMod val="50000"/>
                </a:schemeClr>
              </a:solidFill>
            </a:endParaRPr>
          </a:p>
          <a:p>
            <a:pPr marL="742950" lvl="1" indent="-285750">
              <a:buFont typeface="Arial"/>
              <a:buChar char="•"/>
            </a:pPr>
            <a:r>
              <a:rPr lang="en-US" sz="2400" dirty="0">
                <a:solidFill>
                  <a:schemeClr val="tx2">
                    <a:lumMod val="50000"/>
                  </a:schemeClr>
                </a:solidFill>
              </a:rPr>
              <a:t>NSF projects, in the aggregate, should contribute more broadly to achieving societal goals</a:t>
            </a:r>
            <a:r>
              <a:rPr lang="en-US" sz="2400" dirty="0" smtClean="0">
                <a:solidFill>
                  <a:schemeClr val="tx2">
                    <a:lumMod val="50000"/>
                  </a:schemeClr>
                </a:solidFill>
              </a:rPr>
              <a:t>.</a:t>
            </a:r>
          </a:p>
          <a:p>
            <a:pPr marL="742950" lvl="1" indent="-285750">
              <a:buFont typeface="Arial"/>
              <a:buChar char="•"/>
            </a:pPr>
            <a:endParaRPr lang="en-US" sz="2400" dirty="0">
              <a:solidFill>
                <a:schemeClr val="tx2">
                  <a:lumMod val="50000"/>
                </a:schemeClr>
              </a:solidFill>
            </a:endParaRPr>
          </a:p>
          <a:p>
            <a:pPr marL="742950" lvl="1" indent="-285750">
              <a:buFont typeface="Arial"/>
              <a:buChar char="•"/>
            </a:pPr>
            <a:r>
              <a:rPr lang="en-US" sz="2400" dirty="0">
                <a:solidFill>
                  <a:schemeClr val="tx2">
                    <a:lumMod val="50000"/>
                  </a:schemeClr>
                </a:solidFill>
              </a:rPr>
              <a:t>Meaningful assessment and evaluation of NSF funded projects should be based on appropriate metrics, keeping in mind the likely correlation between the effect of broader impacts and the resources provided to implement projects.</a:t>
            </a: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accent1">
                    <a:lumMod val="75000"/>
                  </a:schemeClr>
                </a:solidFill>
              </a:rPr>
              <a:t>Proposal Review Criteria</a:t>
            </a:r>
            <a:endParaRPr lang="en-US" dirty="0"/>
          </a:p>
        </p:txBody>
      </p:sp>
      <p:sp>
        <p:nvSpPr>
          <p:cNvPr id="7" name="TextBox 6"/>
          <p:cNvSpPr txBox="1"/>
          <p:nvPr/>
        </p:nvSpPr>
        <p:spPr>
          <a:xfrm>
            <a:off x="1905000" y="2057400"/>
            <a:ext cx="5715000" cy="3416320"/>
          </a:xfrm>
          <a:prstGeom prst="rect">
            <a:avLst/>
          </a:prstGeom>
          <a:noFill/>
        </p:spPr>
        <p:txBody>
          <a:bodyPr wrap="square" rtlCol="0">
            <a:spAutoFit/>
          </a:bodyPr>
          <a:lstStyle/>
          <a:p>
            <a:pPr marL="285750" indent="-285750">
              <a:buFont typeface="Arial"/>
              <a:buChar char="•"/>
            </a:pPr>
            <a:r>
              <a:rPr lang="en-US" sz="2400" dirty="0">
                <a:solidFill>
                  <a:srgbClr val="02303E"/>
                </a:solidFill>
              </a:rPr>
              <a:t>The </a:t>
            </a:r>
            <a:r>
              <a:rPr lang="en-US" sz="2400" b="1" dirty="0">
                <a:solidFill>
                  <a:srgbClr val="02303E"/>
                </a:solidFill>
              </a:rPr>
              <a:t>Intellectual Merit</a:t>
            </a:r>
            <a:r>
              <a:rPr lang="en-US" sz="2400" dirty="0">
                <a:solidFill>
                  <a:srgbClr val="02303E"/>
                </a:solidFill>
              </a:rPr>
              <a:t> criterion encompasses the potential to advance knowledge; </a:t>
            </a:r>
            <a:r>
              <a:rPr lang="en-US" sz="2400" dirty="0" smtClean="0">
                <a:solidFill>
                  <a:srgbClr val="02303E"/>
                </a:solidFill>
              </a:rPr>
              <a:t>and</a:t>
            </a:r>
          </a:p>
          <a:p>
            <a:pPr marL="285750" indent="-285750">
              <a:buFont typeface="Arial"/>
              <a:buChar char="•"/>
            </a:pPr>
            <a:endParaRPr lang="en-US" sz="2400" dirty="0">
              <a:solidFill>
                <a:srgbClr val="02303E"/>
              </a:solidFill>
            </a:endParaRPr>
          </a:p>
          <a:p>
            <a:pPr marL="285750" indent="-285750">
              <a:buFont typeface="Arial"/>
              <a:buChar char="•"/>
            </a:pPr>
            <a:r>
              <a:rPr lang="en-US" sz="2400" dirty="0">
                <a:solidFill>
                  <a:srgbClr val="02303E"/>
                </a:solidFill>
              </a:rPr>
              <a:t>The </a:t>
            </a:r>
            <a:r>
              <a:rPr lang="en-US" sz="2400" b="1" dirty="0">
                <a:solidFill>
                  <a:srgbClr val="02303E"/>
                </a:solidFill>
              </a:rPr>
              <a:t>Broader Impacts</a:t>
            </a:r>
            <a:r>
              <a:rPr lang="en-US" sz="2400" dirty="0">
                <a:solidFill>
                  <a:srgbClr val="02303E"/>
                </a:solidFill>
              </a:rPr>
              <a:t> criterion encompasses the potential to benefit society and contribute to the achievement of specific, desired societal outcomes.</a:t>
            </a:r>
          </a:p>
        </p:txBody>
      </p:sp>
    </p:spTree>
    <p:extLst>
      <p:ext uri="{BB962C8B-B14F-4D97-AF65-F5344CB8AC3E}">
        <p14:creationId xmlns:p14="http://schemas.microsoft.com/office/powerpoint/2010/main" val="314147850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0770" name="Rectangle 2"/>
          <p:cNvSpPr>
            <a:spLocks noGrp="1" noChangeArrowheads="1"/>
          </p:cNvSpPr>
          <p:nvPr>
            <p:ph type="title"/>
          </p:nvPr>
        </p:nvSpPr>
        <p:spPr>
          <a:xfrm>
            <a:off x="457200" y="533400"/>
            <a:ext cx="8229600" cy="819912"/>
          </a:xfrm>
        </p:spPr>
        <p:txBody>
          <a:bodyPr>
            <a:normAutofit/>
          </a:bodyPr>
          <a:lstStyle/>
          <a:p>
            <a:pPr algn="ctr"/>
            <a:r>
              <a:rPr lang="en-US" sz="4000" dirty="0" smtClean="0"/>
              <a:t>Proposal Review Criteria</a:t>
            </a:r>
            <a:endParaRPr lang="en-US" sz="4000" dirty="0"/>
          </a:p>
        </p:txBody>
      </p:sp>
      <p:sp>
        <p:nvSpPr>
          <p:cNvPr id="800774" name="Rectangle 6" descr="Rectangle: Click to edit Master text styles&#10;Second level&#10;Third level&#10;Fourth level&#10;Fifth level"/>
          <p:cNvSpPr>
            <a:spLocks noGrp="1" noChangeArrowheads="1"/>
          </p:cNvSpPr>
          <p:nvPr>
            <p:ph idx="1"/>
          </p:nvPr>
        </p:nvSpPr>
        <p:spPr>
          <a:xfrm>
            <a:off x="609600" y="1447800"/>
            <a:ext cx="8229600" cy="4648200"/>
          </a:xfrm>
        </p:spPr>
        <p:txBody>
          <a:bodyPr>
            <a:noAutofit/>
          </a:bodyPr>
          <a:lstStyle/>
          <a:p>
            <a:pPr marL="0" indent="0">
              <a:buNone/>
            </a:pPr>
            <a:r>
              <a:rPr lang="en-US" sz="2400" dirty="0" smtClean="0">
                <a:solidFill>
                  <a:srgbClr val="02303E"/>
                </a:solidFill>
              </a:rPr>
              <a:t>The following elements should be considered in the review for </a:t>
            </a:r>
            <a:r>
              <a:rPr lang="en-US" sz="2400" b="1" dirty="0" smtClean="0">
                <a:solidFill>
                  <a:srgbClr val="02303E"/>
                </a:solidFill>
              </a:rPr>
              <a:t>both criteria</a:t>
            </a:r>
            <a:r>
              <a:rPr lang="en-US" sz="2400" dirty="0" smtClean="0">
                <a:solidFill>
                  <a:srgbClr val="02303E"/>
                </a:solidFill>
              </a:rPr>
              <a:t>:</a:t>
            </a:r>
          </a:p>
          <a:p>
            <a:r>
              <a:rPr lang="en-US" sz="2000" dirty="0" smtClean="0">
                <a:solidFill>
                  <a:srgbClr val="02303E"/>
                </a:solidFill>
              </a:rPr>
              <a:t>What is the potential for the proposed activity to:</a:t>
            </a:r>
          </a:p>
          <a:p>
            <a:pPr lvl="1"/>
            <a:r>
              <a:rPr lang="en-US" sz="1800" dirty="0" smtClean="0">
                <a:solidFill>
                  <a:srgbClr val="02303E"/>
                </a:solidFill>
              </a:rPr>
              <a:t>advance knowledge and understanding within its own field or across different fields (Intellectual Merit); and</a:t>
            </a:r>
          </a:p>
          <a:p>
            <a:pPr lvl="1"/>
            <a:r>
              <a:rPr lang="en-US" sz="1800" dirty="0" smtClean="0">
                <a:solidFill>
                  <a:srgbClr val="02303E"/>
                </a:solidFill>
              </a:rPr>
              <a:t>benefit society or advance desired societal outcomes (Broader Impacts)?</a:t>
            </a:r>
          </a:p>
          <a:p>
            <a:r>
              <a:rPr lang="en-US" sz="2000" dirty="0" smtClean="0">
                <a:solidFill>
                  <a:srgbClr val="02303E"/>
                </a:solidFill>
              </a:rPr>
              <a:t>To what extent do the proposed activities suggest and explore creative, original, or potentially transformative concepts?</a:t>
            </a:r>
          </a:p>
          <a:p>
            <a:r>
              <a:rPr lang="en-US" sz="2000" dirty="0" smtClean="0">
                <a:solidFill>
                  <a:srgbClr val="02303E"/>
                </a:solidFill>
              </a:rPr>
              <a:t>Is the plan for carrying out the proposed activities well-reasoned, well-organized, and based on a sound rationale? Does the plan incorporate a mechanism to assess success?</a:t>
            </a:r>
          </a:p>
          <a:p>
            <a:r>
              <a:rPr lang="en-US" sz="2000" dirty="0" smtClean="0">
                <a:solidFill>
                  <a:srgbClr val="02303E"/>
                </a:solidFill>
              </a:rPr>
              <a:t>How well qualified is the individual, team, or institution to conduct the proposed activities?</a:t>
            </a:r>
          </a:p>
          <a:p>
            <a:r>
              <a:rPr lang="en-US" sz="2000" dirty="0" smtClean="0">
                <a:solidFill>
                  <a:srgbClr val="02303E"/>
                </a:solidFill>
              </a:rPr>
              <a:t>Are there adequate resources available to the PI (either at the home institution or through collaborations) to carry out the proposed activities?</a:t>
            </a:r>
            <a:endParaRPr lang="en-US" sz="2000" dirty="0">
              <a:solidFill>
                <a:srgbClr val="02303E"/>
              </a:solidFill>
            </a:endParaRPr>
          </a:p>
        </p:txBody>
      </p:sp>
    </p:spTree>
    <p:extLst>
      <p:ext uri="{BB962C8B-B14F-4D97-AF65-F5344CB8AC3E}">
        <p14:creationId xmlns:p14="http://schemas.microsoft.com/office/powerpoint/2010/main" val="934370122"/>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6">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004E6C"/>
      </a:hlink>
      <a:folHlink>
        <a:srgbClr val="59595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1354</TotalTime>
  <Words>2162</Words>
  <Application>Microsoft Macintosh PowerPoint</Application>
  <PresentationFormat>On-screen Show (4:3)</PresentationFormat>
  <Paragraphs>266</Paragraphs>
  <Slides>23</Slides>
  <Notes>16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5" baseType="lpstr">
      <vt:lpstr>Flow</vt:lpstr>
      <vt:lpstr>Worksheet</vt:lpstr>
      <vt:lpstr>PowerPoint Presentation</vt:lpstr>
      <vt:lpstr>PowerPoint Presentation</vt:lpstr>
      <vt:lpstr>Emphasizing Transformative Research</vt:lpstr>
      <vt:lpstr>Conflicts of Interest</vt:lpstr>
      <vt:lpstr>Conflicts of Interest</vt:lpstr>
      <vt:lpstr>Confidentiality</vt:lpstr>
      <vt:lpstr>Merit Review Principles</vt:lpstr>
      <vt:lpstr>Proposal Review Criteria</vt:lpstr>
      <vt:lpstr>Proposal Review Criteria</vt:lpstr>
      <vt:lpstr>PowerPoint Presentation</vt:lpstr>
      <vt:lpstr>PowerPoint Presentation</vt:lpstr>
      <vt:lpstr>For Each Proposal</vt:lpstr>
      <vt:lpstr>Panel Outputs</vt:lpstr>
      <vt:lpstr>Panel Outputs</vt:lpstr>
      <vt:lpstr>Panel Summary Outline</vt:lpstr>
      <vt:lpstr>Please Remember!</vt:lpstr>
      <vt:lpstr>Minimizing Bias in Evaluation </vt:lpstr>
      <vt:lpstr>Schemas are…</vt:lpstr>
      <vt:lpstr>Example: Impact of “Blind-Auditions”</vt:lpstr>
      <vt:lpstr>Evaluation of Identical CVs: Race</vt:lpstr>
      <vt:lpstr>Evaluation of Fellowship Applications</vt:lpstr>
      <vt:lpstr>Ways to Mitigate Evaluation Bias</vt:lpstr>
      <vt:lpstr>Thank You!</vt:lpstr>
    </vt:vector>
  </TitlesOfParts>
  <Company>National Science Foundation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alasalle</dc:creator>
  <cp:lastModifiedBy>Thyagarajan Nandagopal</cp:lastModifiedBy>
  <cp:revision>305</cp:revision>
  <dcterms:created xsi:type="dcterms:W3CDTF">2009-09-24T14:45:07Z</dcterms:created>
  <dcterms:modified xsi:type="dcterms:W3CDTF">2015-03-11T15:26:30Z</dcterms:modified>
</cp:coreProperties>
</file>