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av" ContentType="audio/wav"/>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60" r:id="rId1"/>
  </p:sldMasterIdLst>
  <p:notesMasterIdLst>
    <p:notesMasterId r:id="rId29"/>
  </p:notesMasterIdLst>
  <p:handoutMasterIdLst>
    <p:handoutMasterId r:id="rId30"/>
  </p:handoutMasterIdLst>
  <p:sldIdLst>
    <p:sldId id="256" r:id="rId2"/>
    <p:sldId id="494" r:id="rId3"/>
    <p:sldId id="493" r:id="rId4"/>
    <p:sldId id="441" r:id="rId5"/>
    <p:sldId id="483" r:id="rId6"/>
    <p:sldId id="431" r:id="rId7"/>
    <p:sldId id="482" r:id="rId8"/>
    <p:sldId id="321" r:id="rId9"/>
    <p:sldId id="449" r:id="rId10"/>
    <p:sldId id="451" r:id="rId11"/>
    <p:sldId id="453" r:id="rId12"/>
    <p:sldId id="501" r:id="rId13"/>
    <p:sldId id="502" r:id="rId14"/>
    <p:sldId id="454" r:id="rId15"/>
    <p:sldId id="455" r:id="rId16"/>
    <p:sldId id="434" r:id="rId17"/>
    <p:sldId id="435" r:id="rId18"/>
    <p:sldId id="446" r:id="rId19"/>
    <p:sldId id="447" r:id="rId20"/>
    <p:sldId id="463" r:id="rId21"/>
    <p:sldId id="468" r:id="rId22"/>
    <p:sldId id="487" r:id="rId23"/>
    <p:sldId id="503" r:id="rId24"/>
    <p:sldId id="496" r:id="rId25"/>
    <p:sldId id="498" r:id="rId26"/>
    <p:sldId id="484" r:id="rId27"/>
    <p:sldId id="500" r:id="rId28"/>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07F9"/>
    <a:srgbClr val="FFFFCC"/>
    <a:srgbClr val="FFFF00"/>
    <a:srgbClr val="CCECFF"/>
    <a:srgbClr val="CCFFCC"/>
    <a:srgbClr val="99CCFF"/>
    <a:srgbClr val="FF000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16" autoAdjust="0"/>
    <p:restoredTop sz="66534" autoAdjust="0"/>
  </p:normalViewPr>
  <p:slideViewPr>
    <p:cSldViewPr>
      <p:cViewPr varScale="1">
        <p:scale>
          <a:sx n="62" d="100"/>
          <a:sy n="62" d="100"/>
        </p:scale>
        <p:origin x="-1960" y="-96"/>
      </p:cViewPr>
      <p:guideLst>
        <p:guide orient="horz" pos="2160"/>
        <p:guide pos="2880"/>
      </p:guideLst>
    </p:cSldViewPr>
  </p:slideViewPr>
  <p:outlineViewPr>
    <p:cViewPr>
      <p:scale>
        <a:sx n="33" d="100"/>
        <a:sy n="33" d="100"/>
      </p:scale>
      <p:origin x="0" y="5094"/>
    </p:cViewPr>
  </p:outlineViewPr>
  <p:notesTextViewPr>
    <p:cViewPr>
      <p:scale>
        <a:sx n="100" d="100"/>
        <a:sy n="100" d="100"/>
      </p:scale>
      <p:origin x="0" y="0"/>
    </p:cViewPr>
  </p:notesTextViewPr>
  <p:sorterViewPr>
    <p:cViewPr>
      <p:scale>
        <a:sx n="75" d="100"/>
        <a:sy n="75" d="100"/>
      </p:scale>
      <p:origin x="0" y="208"/>
    </p:cViewPr>
  </p:sorterViewPr>
  <p:notesViewPr>
    <p:cSldViewPr>
      <p:cViewPr varScale="1">
        <p:scale>
          <a:sx n="55" d="100"/>
          <a:sy n="55" d="100"/>
        </p:scale>
        <p:origin x="-2646" y="-102"/>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ncoward\Desktop\Division%20Spreadsheets\CAREER%20stats%2004-13.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Users\ncoward\Desktop\Division%20Spreadsheets\CAREER%20funding%20rates%2004-13.xlsx" TargetMode="External"/><Relationship Id="rId3"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3200" b="1" i="0" u="none" strike="noStrike" baseline="0">
                <a:solidFill>
                  <a:srgbClr val="000000"/>
                </a:solidFill>
                <a:latin typeface="Calibri"/>
                <a:ea typeface="Calibri"/>
                <a:cs typeface="Calibri"/>
              </a:defRPr>
            </a:pPr>
            <a:r>
              <a:rPr lang="en-US" sz="2400" b="1" i="0" baseline="0" dirty="0" smtClean="0">
                <a:effectLst/>
              </a:rPr>
              <a:t>All CAREER Proposals Submitted</a:t>
            </a:r>
            <a:endParaRPr lang="en-US" sz="3200" dirty="0">
              <a:effectLst/>
            </a:endParaRPr>
          </a:p>
        </c:rich>
      </c:tx>
      <c:layout>
        <c:manualLayout>
          <c:xMode val="edge"/>
          <c:yMode val="edge"/>
          <c:x val="0.211659964178297"/>
          <c:y val="0.063490140655495"/>
        </c:manualLayout>
      </c:layout>
      <c:overlay val="0"/>
      <c:spPr>
        <a:noFill/>
        <a:ln w="25400">
          <a:noFill/>
        </a:ln>
      </c:spPr>
    </c:title>
    <c:autoTitleDeleted val="0"/>
    <c:plotArea>
      <c:layout>
        <c:manualLayout>
          <c:layoutTarget val="inner"/>
          <c:xMode val="edge"/>
          <c:yMode val="edge"/>
          <c:x val="0.0848659179230506"/>
          <c:y val="0.179553608580569"/>
          <c:w val="0.836895847739653"/>
          <c:h val="0.67770092492797"/>
        </c:manualLayout>
      </c:layout>
      <c:barChart>
        <c:barDir val="col"/>
        <c:grouping val="clustered"/>
        <c:varyColors val="0"/>
        <c:ser>
          <c:idx val="0"/>
          <c:order val="0"/>
          <c:tx>
            <c:strRef>
              <c:f>'Proposals submitted'!$B$4</c:f>
              <c:strCache>
                <c:ptCount val="1"/>
                <c:pt idx="0">
                  <c:v>2004</c:v>
                </c:pt>
              </c:strCache>
            </c:strRef>
          </c:tx>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submitted'!$B$5:$B$11</c:f>
              <c:numCache>
                <c:formatCode>General</c:formatCode>
                <c:ptCount val="7"/>
                <c:pt idx="0">
                  <c:v>277.0</c:v>
                </c:pt>
                <c:pt idx="1">
                  <c:v>532.0</c:v>
                </c:pt>
                <c:pt idx="2">
                  <c:v>684.0</c:v>
                </c:pt>
                <c:pt idx="3">
                  <c:v>73.0</c:v>
                </c:pt>
                <c:pt idx="4">
                  <c:v>485.0</c:v>
                </c:pt>
                <c:pt idx="5">
                  <c:v>122.0</c:v>
                </c:pt>
                <c:pt idx="6">
                  <c:v>46.0</c:v>
                </c:pt>
              </c:numCache>
            </c:numRef>
          </c:val>
        </c:ser>
        <c:ser>
          <c:idx val="1"/>
          <c:order val="1"/>
          <c:tx>
            <c:strRef>
              <c:f>'Proposals submitted'!$C$4</c:f>
              <c:strCache>
                <c:ptCount val="1"/>
                <c:pt idx="0">
                  <c:v>2005</c:v>
                </c:pt>
              </c:strCache>
            </c:strRef>
          </c:tx>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submitted'!$C$5:$C$11</c:f>
              <c:numCache>
                <c:formatCode>General</c:formatCode>
                <c:ptCount val="7"/>
                <c:pt idx="0">
                  <c:v>302.0</c:v>
                </c:pt>
                <c:pt idx="1">
                  <c:v>546.0</c:v>
                </c:pt>
                <c:pt idx="2">
                  <c:v>705.0</c:v>
                </c:pt>
                <c:pt idx="3">
                  <c:v>92.0</c:v>
                </c:pt>
                <c:pt idx="4">
                  <c:v>526.0</c:v>
                </c:pt>
                <c:pt idx="5">
                  <c:v>118.0</c:v>
                </c:pt>
                <c:pt idx="6">
                  <c:v>55.0</c:v>
                </c:pt>
              </c:numCache>
            </c:numRef>
          </c:val>
        </c:ser>
        <c:ser>
          <c:idx val="2"/>
          <c:order val="2"/>
          <c:tx>
            <c:strRef>
              <c:f>'Proposals submitted'!$D$4</c:f>
              <c:strCache>
                <c:ptCount val="1"/>
                <c:pt idx="0">
                  <c:v>2006</c:v>
                </c:pt>
              </c:strCache>
            </c:strRef>
          </c:tx>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submitted'!$D$5:$D$11</c:f>
              <c:numCache>
                <c:formatCode>General</c:formatCode>
                <c:ptCount val="7"/>
                <c:pt idx="0">
                  <c:v>361.0</c:v>
                </c:pt>
                <c:pt idx="1">
                  <c:v>562.0</c:v>
                </c:pt>
                <c:pt idx="2">
                  <c:v>756.0</c:v>
                </c:pt>
                <c:pt idx="3">
                  <c:v>100.0</c:v>
                </c:pt>
                <c:pt idx="4">
                  <c:v>572.0</c:v>
                </c:pt>
                <c:pt idx="5">
                  <c:v>129.0</c:v>
                </c:pt>
                <c:pt idx="6">
                  <c:v>55.0</c:v>
                </c:pt>
              </c:numCache>
            </c:numRef>
          </c:val>
        </c:ser>
        <c:ser>
          <c:idx val="3"/>
          <c:order val="3"/>
          <c:tx>
            <c:strRef>
              <c:f>'Proposals submitted'!$E$4</c:f>
              <c:strCache>
                <c:ptCount val="1"/>
                <c:pt idx="0">
                  <c:v>2007</c:v>
                </c:pt>
              </c:strCache>
            </c:strRef>
          </c:tx>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submitted'!$E$5:$E$11</c:f>
              <c:numCache>
                <c:formatCode>General</c:formatCode>
                <c:ptCount val="7"/>
                <c:pt idx="0">
                  <c:v>385.0</c:v>
                </c:pt>
                <c:pt idx="1">
                  <c:v>541.0</c:v>
                </c:pt>
                <c:pt idx="2">
                  <c:v>751.0</c:v>
                </c:pt>
                <c:pt idx="3">
                  <c:v>89.0</c:v>
                </c:pt>
                <c:pt idx="4">
                  <c:v>576.0</c:v>
                </c:pt>
                <c:pt idx="5">
                  <c:v>103.0</c:v>
                </c:pt>
                <c:pt idx="6">
                  <c:v>40.0</c:v>
                </c:pt>
              </c:numCache>
            </c:numRef>
          </c:val>
        </c:ser>
        <c:ser>
          <c:idx val="4"/>
          <c:order val="4"/>
          <c:tx>
            <c:strRef>
              <c:f>'Proposals submitted'!$F$4</c:f>
              <c:strCache>
                <c:ptCount val="1"/>
                <c:pt idx="0">
                  <c:v>2008</c:v>
                </c:pt>
              </c:strCache>
            </c:strRef>
          </c:tx>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submitted'!$F$5:$F$11</c:f>
              <c:numCache>
                <c:formatCode>General</c:formatCode>
                <c:ptCount val="7"/>
                <c:pt idx="0">
                  <c:v>359.0</c:v>
                </c:pt>
                <c:pt idx="1">
                  <c:v>491.0</c:v>
                </c:pt>
                <c:pt idx="2">
                  <c:v>787.0</c:v>
                </c:pt>
                <c:pt idx="3">
                  <c:v>98.0</c:v>
                </c:pt>
                <c:pt idx="4">
                  <c:v>618.0</c:v>
                </c:pt>
                <c:pt idx="5">
                  <c:v>112.0</c:v>
                </c:pt>
                <c:pt idx="6">
                  <c:v>56.0</c:v>
                </c:pt>
              </c:numCache>
            </c:numRef>
          </c:val>
        </c:ser>
        <c:ser>
          <c:idx val="5"/>
          <c:order val="5"/>
          <c:tx>
            <c:strRef>
              <c:f>'Proposals submitted'!$G$4</c:f>
              <c:strCache>
                <c:ptCount val="1"/>
                <c:pt idx="0">
                  <c:v>2009</c:v>
                </c:pt>
              </c:strCache>
            </c:strRef>
          </c:tx>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submitted'!$G$5:$G$11</c:f>
              <c:numCache>
                <c:formatCode>General</c:formatCode>
                <c:ptCount val="7"/>
                <c:pt idx="0">
                  <c:v>391.0</c:v>
                </c:pt>
                <c:pt idx="1">
                  <c:v>533.0</c:v>
                </c:pt>
                <c:pt idx="2">
                  <c:v>860.0</c:v>
                </c:pt>
                <c:pt idx="3">
                  <c:v>104.0</c:v>
                </c:pt>
                <c:pt idx="4">
                  <c:v>692.0</c:v>
                </c:pt>
                <c:pt idx="5">
                  <c:v>140.0</c:v>
                </c:pt>
                <c:pt idx="6">
                  <c:v>51.0</c:v>
                </c:pt>
              </c:numCache>
            </c:numRef>
          </c:val>
        </c:ser>
        <c:ser>
          <c:idx val="6"/>
          <c:order val="6"/>
          <c:tx>
            <c:strRef>
              <c:f>'Proposals submitted'!$H$4</c:f>
              <c:strCache>
                <c:ptCount val="1"/>
                <c:pt idx="0">
                  <c:v>2010</c:v>
                </c:pt>
              </c:strCache>
            </c:strRef>
          </c:tx>
          <c:spPr>
            <a:solidFill>
              <a:srgbClr val="0066CC"/>
            </a:solidFill>
            <a:ln w="25400">
              <a:noFill/>
            </a:ln>
          </c:spPr>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submitted'!$H$5:$H$11</c:f>
              <c:numCache>
                <c:formatCode>General</c:formatCode>
                <c:ptCount val="7"/>
                <c:pt idx="0">
                  <c:v>413.0</c:v>
                </c:pt>
                <c:pt idx="1">
                  <c:v>481.0</c:v>
                </c:pt>
                <c:pt idx="2">
                  <c:v>1017.0</c:v>
                </c:pt>
                <c:pt idx="3">
                  <c:v>113.0</c:v>
                </c:pt>
                <c:pt idx="4">
                  <c:v>781.0</c:v>
                </c:pt>
                <c:pt idx="5">
                  <c:v>178.0</c:v>
                </c:pt>
                <c:pt idx="6">
                  <c:v>71.0</c:v>
                </c:pt>
              </c:numCache>
            </c:numRef>
          </c:val>
        </c:ser>
        <c:ser>
          <c:idx val="7"/>
          <c:order val="7"/>
          <c:tx>
            <c:strRef>
              <c:f>'Proposals submitted'!$I$4</c:f>
              <c:strCache>
                <c:ptCount val="1"/>
                <c:pt idx="0">
                  <c:v>2011</c:v>
                </c:pt>
              </c:strCache>
            </c:strRef>
          </c:tx>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submitted'!$I$5:$I$11</c:f>
              <c:numCache>
                <c:formatCode>General</c:formatCode>
                <c:ptCount val="7"/>
                <c:pt idx="0">
                  <c:v>356.0</c:v>
                </c:pt>
                <c:pt idx="1">
                  <c:v>435.0</c:v>
                </c:pt>
                <c:pt idx="2">
                  <c:v>942.0</c:v>
                </c:pt>
                <c:pt idx="3">
                  <c:v>103.0</c:v>
                </c:pt>
                <c:pt idx="4">
                  <c:v>704.0</c:v>
                </c:pt>
                <c:pt idx="5">
                  <c:v>141.0</c:v>
                </c:pt>
                <c:pt idx="6">
                  <c:v>65.0</c:v>
                </c:pt>
              </c:numCache>
            </c:numRef>
          </c:val>
        </c:ser>
        <c:ser>
          <c:idx val="8"/>
          <c:order val="8"/>
          <c:tx>
            <c:strRef>
              <c:f>'Proposals submitted'!$J$4</c:f>
              <c:strCache>
                <c:ptCount val="1"/>
                <c:pt idx="0">
                  <c:v>2012</c:v>
                </c:pt>
              </c:strCache>
            </c:strRef>
          </c:tx>
          <c:spPr>
            <a:solidFill>
              <a:srgbClr val="92D050"/>
            </a:solidFill>
          </c:spPr>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submitted'!$J$5:$J$11</c:f>
              <c:numCache>
                <c:formatCode>General</c:formatCode>
                <c:ptCount val="7"/>
                <c:pt idx="0">
                  <c:v>344.0</c:v>
                </c:pt>
                <c:pt idx="1">
                  <c:v>412.0</c:v>
                </c:pt>
                <c:pt idx="2">
                  <c:v>773.0</c:v>
                </c:pt>
                <c:pt idx="3">
                  <c:v>116.0</c:v>
                </c:pt>
                <c:pt idx="4">
                  <c:v>689.0</c:v>
                </c:pt>
                <c:pt idx="5">
                  <c:v>158.0</c:v>
                </c:pt>
                <c:pt idx="6">
                  <c:v>54.0</c:v>
                </c:pt>
              </c:numCache>
            </c:numRef>
          </c:val>
        </c:ser>
        <c:ser>
          <c:idx val="9"/>
          <c:order val="9"/>
          <c:tx>
            <c:strRef>
              <c:f>'Proposals submitted'!$K$4</c:f>
              <c:strCache>
                <c:ptCount val="1"/>
                <c:pt idx="0">
                  <c:v>2013</c:v>
                </c:pt>
              </c:strCache>
            </c:strRef>
          </c:tx>
          <c:invertIfNegative val="0"/>
          <c:cat>
            <c:strRef>
              <c:f>'Proposals submitted'!$A$5:$A$11</c:f>
              <c:strCache>
                <c:ptCount val="7"/>
                <c:pt idx="0">
                  <c:v>BIO</c:v>
                </c:pt>
                <c:pt idx="1">
                  <c:v>CISE</c:v>
                </c:pt>
                <c:pt idx="2">
                  <c:v>ENG</c:v>
                </c:pt>
                <c:pt idx="3">
                  <c:v>GEO</c:v>
                </c:pt>
                <c:pt idx="4">
                  <c:v>MPS</c:v>
                </c:pt>
                <c:pt idx="5">
                  <c:v>SBE</c:v>
                </c:pt>
                <c:pt idx="6">
                  <c:v>EHR</c:v>
                </c:pt>
              </c:strCache>
            </c:strRef>
          </c:cat>
          <c:val>
            <c:numRef>
              <c:f>'Proposals submitted'!$K$5:$K$11</c:f>
              <c:numCache>
                <c:formatCode>General</c:formatCode>
                <c:ptCount val="7"/>
                <c:pt idx="0">
                  <c:v>456.0</c:v>
                </c:pt>
                <c:pt idx="1">
                  <c:v>391.0</c:v>
                </c:pt>
                <c:pt idx="2">
                  <c:v>789.0</c:v>
                </c:pt>
                <c:pt idx="3">
                  <c:v>123.0</c:v>
                </c:pt>
                <c:pt idx="4">
                  <c:v>616.0</c:v>
                </c:pt>
                <c:pt idx="5">
                  <c:v>150.0</c:v>
                </c:pt>
                <c:pt idx="6">
                  <c:v>62.0</c:v>
                </c:pt>
              </c:numCache>
            </c:numRef>
          </c:val>
        </c:ser>
        <c:dLbls>
          <c:showLegendKey val="0"/>
          <c:showVal val="0"/>
          <c:showCatName val="0"/>
          <c:showSerName val="0"/>
          <c:showPercent val="0"/>
          <c:showBubbleSize val="0"/>
        </c:dLbls>
        <c:gapWidth val="150"/>
        <c:axId val="2129042632"/>
        <c:axId val="2129045784"/>
      </c:barChart>
      <c:catAx>
        <c:axId val="2129042632"/>
        <c:scaling>
          <c:orientation val="minMax"/>
        </c:scaling>
        <c:delete val="0"/>
        <c:axPos val="b"/>
        <c:numFmt formatCode="General" sourceLinked="1"/>
        <c:majorTickMark val="out"/>
        <c:minorTickMark val="none"/>
        <c:tickLblPos val="nextTo"/>
        <c:txPr>
          <a:bodyPr rot="0" vert="horz"/>
          <a:lstStyle/>
          <a:p>
            <a:pPr>
              <a:defRPr sz="1400" b="1" i="0" u="none" strike="noStrike" baseline="0">
                <a:solidFill>
                  <a:srgbClr val="000000"/>
                </a:solidFill>
                <a:latin typeface="Calibri"/>
                <a:ea typeface="Calibri"/>
                <a:cs typeface="Calibri"/>
              </a:defRPr>
            </a:pPr>
            <a:endParaRPr lang="en-US"/>
          </a:p>
        </c:txPr>
        <c:crossAx val="2129045784"/>
        <c:crosses val="autoZero"/>
        <c:auto val="1"/>
        <c:lblAlgn val="ctr"/>
        <c:lblOffset val="100"/>
        <c:noMultiLvlLbl val="0"/>
      </c:catAx>
      <c:valAx>
        <c:axId val="2129045784"/>
        <c:scaling>
          <c:orientation val="minMax"/>
        </c:scaling>
        <c:delete val="0"/>
        <c:axPos val="l"/>
        <c:majorGridlines/>
        <c:numFmt formatCode="General" sourceLinked="1"/>
        <c:majorTickMark val="out"/>
        <c:minorTickMark val="none"/>
        <c:tickLblPos val="nextTo"/>
        <c:txPr>
          <a:bodyPr rot="0" vert="horz"/>
          <a:lstStyle/>
          <a:p>
            <a:pPr>
              <a:defRPr sz="1400" b="1" i="0" u="none" strike="noStrike" baseline="0">
                <a:solidFill>
                  <a:srgbClr val="000000"/>
                </a:solidFill>
                <a:latin typeface="Calibri"/>
                <a:ea typeface="Calibri"/>
                <a:cs typeface="Calibri"/>
              </a:defRPr>
            </a:pPr>
            <a:endParaRPr lang="en-US"/>
          </a:p>
        </c:txPr>
        <c:crossAx val="2129042632"/>
        <c:crosses val="autoZero"/>
        <c:crossBetween val="between"/>
      </c:valAx>
    </c:plotArea>
    <c:legend>
      <c:legendPos val="b"/>
      <c:layout>
        <c:manualLayout>
          <c:xMode val="edge"/>
          <c:yMode val="edge"/>
          <c:x val="0.191663456231062"/>
          <c:y val="0.94336849720708"/>
          <c:w val="0.643863336825386"/>
          <c:h val="0.0438109899724073"/>
        </c:manualLayout>
      </c:layout>
      <c:overlay val="0"/>
      <c:spPr>
        <a:solidFill>
          <a:srgbClr val="FFFFFF"/>
        </a:solidFill>
        <a:ln w="3175">
          <a:solidFill>
            <a:srgbClr val="000000"/>
          </a:solidFill>
          <a:prstDash val="solid"/>
        </a:ln>
      </c:spPr>
      <c:txPr>
        <a:bodyPr/>
        <a:lstStyle/>
        <a:p>
          <a:pPr>
            <a:defRPr sz="1200" b="0" i="0" u="none" strike="noStrike" baseline="0">
              <a:solidFill>
                <a:srgbClr val="000000"/>
              </a:solidFill>
              <a:latin typeface="Calibri"/>
              <a:ea typeface="Calibri"/>
              <a:cs typeface="Calibri"/>
            </a:defRPr>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3200" b="1" i="0" u="none" strike="noStrike" baseline="0">
                <a:solidFill>
                  <a:srgbClr val="000000"/>
                </a:solidFill>
                <a:latin typeface="Calibri"/>
                <a:ea typeface="Calibri"/>
                <a:cs typeface="Calibri"/>
              </a:defRPr>
            </a:pPr>
            <a:r>
              <a:rPr lang="en-US" sz="2400" b="1" i="0" baseline="0" dirty="0" smtClean="0">
                <a:effectLst/>
              </a:rPr>
              <a:t>CAREER Program Funding Rate by Directorate</a:t>
            </a:r>
            <a:endParaRPr lang="en-US" sz="3200" dirty="0">
              <a:effectLst/>
            </a:endParaRPr>
          </a:p>
        </c:rich>
      </c:tx>
      <c:layout>
        <c:manualLayout>
          <c:xMode val="edge"/>
          <c:yMode val="edge"/>
          <c:x val="0.249154228855721"/>
          <c:y val="0.00871082824491498"/>
        </c:manualLayout>
      </c:layout>
      <c:overlay val="0"/>
      <c:spPr>
        <a:noFill/>
        <a:ln w="25400">
          <a:noFill/>
        </a:ln>
      </c:spPr>
    </c:title>
    <c:autoTitleDeleted val="0"/>
    <c:plotArea>
      <c:layout>
        <c:manualLayout>
          <c:layoutTarget val="inner"/>
          <c:xMode val="edge"/>
          <c:yMode val="edge"/>
          <c:x val="0.111733036814715"/>
          <c:y val="0.129100494562532"/>
          <c:w val="0.844769867812472"/>
          <c:h val="0.67770092492797"/>
        </c:manualLayout>
      </c:layout>
      <c:barChart>
        <c:barDir val="col"/>
        <c:grouping val="clustered"/>
        <c:varyColors val="0"/>
        <c:ser>
          <c:idx val="0"/>
          <c:order val="0"/>
          <c:tx>
            <c:strRef>
              <c:f>'funding rate'!$B$4</c:f>
              <c:strCache>
                <c:ptCount val="1"/>
                <c:pt idx="0">
                  <c:v>2004</c:v>
                </c:pt>
              </c:strCache>
            </c:strRef>
          </c:tx>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rate'!$B$5:$B$11</c:f>
              <c:numCache>
                <c:formatCode>0.00%</c:formatCode>
                <c:ptCount val="7"/>
                <c:pt idx="0">
                  <c:v>0.1733</c:v>
                </c:pt>
                <c:pt idx="1">
                  <c:v>0.2199</c:v>
                </c:pt>
                <c:pt idx="2">
                  <c:v>0.1477</c:v>
                </c:pt>
                <c:pt idx="3">
                  <c:v>0.2877</c:v>
                </c:pt>
                <c:pt idx="4">
                  <c:v>0.2495</c:v>
                </c:pt>
                <c:pt idx="5">
                  <c:v>0.0738</c:v>
                </c:pt>
                <c:pt idx="6">
                  <c:v>0.1957</c:v>
                </c:pt>
              </c:numCache>
            </c:numRef>
          </c:val>
        </c:ser>
        <c:ser>
          <c:idx val="1"/>
          <c:order val="1"/>
          <c:tx>
            <c:strRef>
              <c:f>'funding rate'!$C$4</c:f>
              <c:strCache>
                <c:ptCount val="1"/>
                <c:pt idx="0">
                  <c:v>2005</c:v>
                </c:pt>
              </c:strCache>
            </c:strRef>
          </c:tx>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rate'!$C$5:$C$11</c:f>
              <c:numCache>
                <c:formatCode>0.00%</c:formatCode>
                <c:ptCount val="7"/>
                <c:pt idx="0">
                  <c:v>0.149</c:v>
                </c:pt>
                <c:pt idx="1">
                  <c:v>0.207</c:v>
                </c:pt>
                <c:pt idx="2">
                  <c:v>0.1191</c:v>
                </c:pt>
                <c:pt idx="3">
                  <c:v>0.2174</c:v>
                </c:pt>
                <c:pt idx="4">
                  <c:v>0.1882</c:v>
                </c:pt>
                <c:pt idx="5">
                  <c:v>0.0593</c:v>
                </c:pt>
                <c:pt idx="6">
                  <c:v>0.1273</c:v>
                </c:pt>
              </c:numCache>
            </c:numRef>
          </c:val>
        </c:ser>
        <c:ser>
          <c:idx val="2"/>
          <c:order val="2"/>
          <c:tx>
            <c:strRef>
              <c:f>'funding rate'!$D$4</c:f>
              <c:strCache>
                <c:ptCount val="1"/>
                <c:pt idx="0">
                  <c:v>2006</c:v>
                </c:pt>
              </c:strCache>
            </c:strRef>
          </c:tx>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rate'!$D$5:$D$11</c:f>
              <c:numCache>
                <c:formatCode>0.00%</c:formatCode>
                <c:ptCount val="7"/>
                <c:pt idx="0">
                  <c:v>0.1053</c:v>
                </c:pt>
                <c:pt idx="1">
                  <c:v>0.2117</c:v>
                </c:pt>
                <c:pt idx="2">
                  <c:v>0.1429</c:v>
                </c:pt>
                <c:pt idx="3" formatCode="0%">
                  <c:v>0.21</c:v>
                </c:pt>
                <c:pt idx="4">
                  <c:v>0.1958</c:v>
                </c:pt>
                <c:pt idx="5">
                  <c:v>0.1008</c:v>
                </c:pt>
                <c:pt idx="6">
                  <c:v>0.0727</c:v>
                </c:pt>
              </c:numCache>
            </c:numRef>
          </c:val>
        </c:ser>
        <c:ser>
          <c:idx val="3"/>
          <c:order val="3"/>
          <c:tx>
            <c:strRef>
              <c:f>'funding rate'!$E$4</c:f>
              <c:strCache>
                <c:ptCount val="1"/>
                <c:pt idx="0">
                  <c:v>2007</c:v>
                </c:pt>
              </c:strCache>
            </c:strRef>
          </c:tx>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rate'!$E$5:$E$11</c:f>
              <c:numCache>
                <c:formatCode>0.00%</c:formatCode>
                <c:ptCount val="7"/>
                <c:pt idx="0">
                  <c:v>0.1091</c:v>
                </c:pt>
                <c:pt idx="1">
                  <c:v>0.2366</c:v>
                </c:pt>
                <c:pt idx="2">
                  <c:v>0.1611</c:v>
                </c:pt>
                <c:pt idx="3">
                  <c:v>0.236</c:v>
                </c:pt>
                <c:pt idx="4">
                  <c:v>0.2031</c:v>
                </c:pt>
                <c:pt idx="5">
                  <c:v>0.1262</c:v>
                </c:pt>
                <c:pt idx="6">
                  <c:v>0.125</c:v>
                </c:pt>
              </c:numCache>
            </c:numRef>
          </c:val>
        </c:ser>
        <c:ser>
          <c:idx val="4"/>
          <c:order val="4"/>
          <c:tx>
            <c:strRef>
              <c:f>'funding rate'!$F$4</c:f>
              <c:strCache>
                <c:ptCount val="1"/>
                <c:pt idx="0">
                  <c:v>2008</c:v>
                </c:pt>
              </c:strCache>
            </c:strRef>
          </c:tx>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rate'!$F$5:$F$11</c:f>
              <c:numCache>
                <c:formatCode>0.00%</c:formatCode>
                <c:ptCount val="7"/>
                <c:pt idx="0">
                  <c:v>0.1142</c:v>
                </c:pt>
                <c:pt idx="1">
                  <c:v>0.222</c:v>
                </c:pt>
                <c:pt idx="2">
                  <c:v>0.1652</c:v>
                </c:pt>
                <c:pt idx="3">
                  <c:v>0.2143</c:v>
                </c:pt>
                <c:pt idx="4">
                  <c:v>0.2039</c:v>
                </c:pt>
                <c:pt idx="5">
                  <c:v>0.1875</c:v>
                </c:pt>
                <c:pt idx="6">
                  <c:v>0.1964</c:v>
                </c:pt>
              </c:numCache>
            </c:numRef>
          </c:val>
        </c:ser>
        <c:ser>
          <c:idx val="5"/>
          <c:order val="5"/>
          <c:tx>
            <c:strRef>
              <c:f>'funding rate'!$G$4</c:f>
              <c:strCache>
                <c:ptCount val="1"/>
                <c:pt idx="0">
                  <c:v>2009</c:v>
                </c:pt>
              </c:strCache>
            </c:strRef>
          </c:tx>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rate'!$G$5:$G$11</c:f>
              <c:numCache>
                <c:formatCode>0.00%</c:formatCode>
                <c:ptCount val="7"/>
                <c:pt idx="0">
                  <c:v>0.2072</c:v>
                </c:pt>
                <c:pt idx="1">
                  <c:v>0.2889</c:v>
                </c:pt>
                <c:pt idx="2">
                  <c:v>0.2186</c:v>
                </c:pt>
                <c:pt idx="3">
                  <c:v>0.3846</c:v>
                </c:pt>
                <c:pt idx="4">
                  <c:v>0.2832</c:v>
                </c:pt>
                <c:pt idx="5">
                  <c:v>0.2214</c:v>
                </c:pt>
                <c:pt idx="6">
                  <c:v>0.1176</c:v>
                </c:pt>
              </c:numCache>
            </c:numRef>
          </c:val>
        </c:ser>
        <c:ser>
          <c:idx val="6"/>
          <c:order val="6"/>
          <c:tx>
            <c:strRef>
              <c:f>'funding rate'!$H$4</c:f>
              <c:strCache>
                <c:ptCount val="1"/>
                <c:pt idx="0">
                  <c:v>2010</c:v>
                </c:pt>
              </c:strCache>
            </c:strRef>
          </c:tx>
          <c:spPr>
            <a:solidFill>
              <a:srgbClr val="0066CC"/>
            </a:solidFill>
            <a:ln w="25400">
              <a:noFill/>
            </a:ln>
          </c:spPr>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rate'!$H$5:$H$11</c:f>
              <c:numCache>
                <c:formatCode>0.00%</c:formatCode>
                <c:ptCount val="7"/>
                <c:pt idx="0">
                  <c:v>0.1332</c:v>
                </c:pt>
                <c:pt idx="1">
                  <c:v>0.264</c:v>
                </c:pt>
                <c:pt idx="2">
                  <c:v>0.1386</c:v>
                </c:pt>
                <c:pt idx="3">
                  <c:v>0.2566</c:v>
                </c:pt>
                <c:pt idx="4">
                  <c:v>0.2074</c:v>
                </c:pt>
                <c:pt idx="5">
                  <c:v>0.1067</c:v>
                </c:pt>
                <c:pt idx="6">
                  <c:v>0.1831</c:v>
                </c:pt>
              </c:numCache>
            </c:numRef>
          </c:val>
        </c:ser>
        <c:ser>
          <c:idx val="7"/>
          <c:order val="7"/>
          <c:tx>
            <c:strRef>
              <c:f>'funding rate'!$I$4</c:f>
              <c:strCache>
                <c:ptCount val="1"/>
                <c:pt idx="0">
                  <c:v>2011</c:v>
                </c:pt>
              </c:strCache>
            </c:strRef>
          </c:tx>
          <c:spPr>
            <a:solidFill>
              <a:schemeClr val="accent2">
                <a:lumMod val="60000"/>
                <a:lumOff val="40000"/>
              </a:schemeClr>
            </a:solidFill>
          </c:spPr>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rate'!$I$5:$I$11</c:f>
              <c:numCache>
                <c:formatCode>0.00%</c:formatCode>
                <c:ptCount val="7"/>
                <c:pt idx="0">
                  <c:v>0.132</c:v>
                </c:pt>
                <c:pt idx="1">
                  <c:v>0.2506</c:v>
                </c:pt>
                <c:pt idx="2">
                  <c:v>0.1539</c:v>
                </c:pt>
                <c:pt idx="3">
                  <c:v>0.2427</c:v>
                </c:pt>
                <c:pt idx="4">
                  <c:v>0.2003</c:v>
                </c:pt>
                <c:pt idx="5">
                  <c:v>0.1489</c:v>
                </c:pt>
                <c:pt idx="6">
                  <c:v>0.1385</c:v>
                </c:pt>
              </c:numCache>
            </c:numRef>
          </c:val>
        </c:ser>
        <c:ser>
          <c:idx val="8"/>
          <c:order val="8"/>
          <c:tx>
            <c:strRef>
              <c:f>'funding rate'!$J$4</c:f>
              <c:strCache>
                <c:ptCount val="1"/>
                <c:pt idx="0">
                  <c:v>2012</c:v>
                </c:pt>
              </c:strCache>
            </c:strRef>
          </c:tx>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rate'!$J$5:$J$11</c:f>
              <c:numCache>
                <c:formatCode>0.00%</c:formatCode>
                <c:ptCount val="7"/>
                <c:pt idx="0">
                  <c:v>0.186</c:v>
                </c:pt>
                <c:pt idx="1">
                  <c:v>0.2767</c:v>
                </c:pt>
                <c:pt idx="2">
                  <c:v>0.1708</c:v>
                </c:pt>
                <c:pt idx="3">
                  <c:v>0.3103</c:v>
                </c:pt>
                <c:pt idx="4">
                  <c:v>0.2177</c:v>
                </c:pt>
                <c:pt idx="5">
                  <c:v>0.0949</c:v>
                </c:pt>
                <c:pt idx="6">
                  <c:v>0.1296</c:v>
                </c:pt>
              </c:numCache>
            </c:numRef>
          </c:val>
        </c:ser>
        <c:ser>
          <c:idx val="9"/>
          <c:order val="9"/>
          <c:tx>
            <c:strRef>
              <c:f>'funding rate'!$K$4</c:f>
              <c:strCache>
                <c:ptCount val="1"/>
                <c:pt idx="0">
                  <c:v>2013</c:v>
                </c:pt>
              </c:strCache>
            </c:strRef>
          </c:tx>
          <c:invertIfNegative val="0"/>
          <c:cat>
            <c:strRef>
              <c:f>'funding rate'!$A$5:$A$11</c:f>
              <c:strCache>
                <c:ptCount val="7"/>
                <c:pt idx="0">
                  <c:v>BIO</c:v>
                </c:pt>
                <c:pt idx="1">
                  <c:v>CISE</c:v>
                </c:pt>
                <c:pt idx="2">
                  <c:v>ENG</c:v>
                </c:pt>
                <c:pt idx="3">
                  <c:v>GEO</c:v>
                </c:pt>
                <c:pt idx="4">
                  <c:v>MPS</c:v>
                </c:pt>
                <c:pt idx="5">
                  <c:v>SBE</c:v>
                </c:pt>
                <c:pt idx="6">
                  <c:v>EHR</c:v>
                </c:pt>
              </c:strCache>
            </c:strRef>
          </c:cat>
          <c:val>
            <c:numRef>
              <c:f>'funding rate'!$K$5:$K$11</c:f>
              <c:numCache>
                <c:formatCode>0.00%</c:formatCode>
                <c:ptCount val="7"/>
                <c:pt idx="0">
                  <c:v>0.1272</c:v>
                </c:pt>
                <c:pt idx="1">
                  <c:v>0.2583</c:v>
                </c:pt>
                <c:pt idx="2">
                  <c:v>0.1648</c:v>
                </c:pt>
                <c:pt idx="3">
                  <c:v>0.2358</c:v>
                </c:pt>
                <c:pt idx="4">
                  <c:v>0.2078</c:v>
                </c:pt>
                <c:pt idx="5">
                  <c:v>0.0867</c:v>
                </c:pt>
                <c:pt idx="6">
                  <c:v>0.129</c:v>
                </c:pt>
              </c:numCache>
            </c:numRef>
          </c:val>
        </c:ser>
        <c:dLbls>
          <c:showLegendKey val="0"/>
          <c:showVal val="0"/>
          <c:showCatName val="0"/>
          <c:showSerName val="0"/>
          <c:showPercent val="0"/>
          <c:showBubbleSize val="0"/>
        </c:dLbls>
        <c:gapWidth val="150"/>
        <c:axId val="2129153352"/>
        <c:axId val="2129156504"/>
      </c:barChart>
      <c:catAx>
        <c:axId val="2129153352"/>
        <c:scaling>
          <c:orientation val="minMax"/>
        </c:scaling>
        <c:delete val="0"/>
        <c:axPos val="b"/>
        <c:numFmt formatCode="General" sourceLinked="1"/>
        <c:majorTickMark val="out"/>
        <c:minorTickMark val="none"/>
        <c:tickLblPos val="nextTo"/>
        <c:txPr>
          <a:bodyPr rot="0" vert="horz"/>
          <a:lstStyle/>
          <a:p>
            <a:pPr>
              <a:defRPr sz="1400" b="1" i="0" u="none" strike="noStrike" baseline="0">
                <a:solidFill>
                  <a:srgbClr val="000000"/>
                </a:solidFill>
                <a:latin typeface="Calibri"/>
                <a:ea typeface="Calibri"/>
                <a:cs typeface="Calibri"/>
              </a:defRPr>
            </a:pPr>
            <a:endParaRPr lang="en-US"/>
          </a:p>
        </c:txPr>
        <c:crossAx val="2129156504"/>
        <c:crosses val="autoZero"/>
        <c:auto val="1"/>
        <c:lblAlgn val="ctr"/>
        <c:lblOffset val="100"/>
        <c:noMultiLvlLbl val="0"/>
      </c:catAx>
      <c:valAx>
        <c:axId val="2129156504"/>
        <c:scaling>
          <c:orientation val="minMax"/>
        </c:scaling>
        <c:delete val="0"/>
        <c:axPos val="l"/>
        <c:majorGridlines/>
        <c:numFmt formatCode="0%" sourceLinked="0"/>
        <c:majorTickMark val="out"/>
        <c:minorTickMark val="none"/>
        <c:tickLblPos val="nextTo"/>
        <c:txPr>
          <a:bodyPr rot="0" vert="horz"/>
          <a:lstStyle/>
          <a:p>
            <a:pPr>
              <a:defRPr sz="1400" b="1" i="0" u="none" strike="noStrike" baseline="0">
                <a:solidFill>
                  <a:srgbClr val="000000"/>
                </a:solidFill>
                <a:latin typeface="Calibri"/>
                <a:ea typeface="Calibri"/>
                <a:cs typeface="Calibri"/>
              </a:defRPr>
            </a:pPr>
            <a:endParaRPr lang="en-US"/>
          </a:p>
        </c:txPr>
        <c:crossAx val="2129153352"/>
        <c:crosses val="autoZero"/>
        <c:crossBetween val="between"/>
      </c:valAx>
    </c:plotArea>
    <c:legend>
      <c:legendPos val="b"/>
      <c:layout>
        <c:manualLayout>
          <c:xMode val="edge"/>
          <c:yMode val="edge"/>
          <c:x val="0.219737773880447"/>
          <c:y val="0.926039011962883"/>
          <c:w val="0.688955947096739"/>
          <c:h val="0.0472159891930607"/>
        </c:manualLayout>
      </c:layout>
      <c:overlay val="0"/>
      <c:spPr>
        <a:solidFill>
          <a:srgbClr val="FFFFFF"/>
        </a:solidFill>
        <a:ln w="3175">
          <a:solidFill>
            <a:srgbClr val="000000"/>
          </a:solidFill>
          <a:prstDash val="solid"/>
        </a:ln>
      </c:spPr>
      <c:txPr>
        <a:bodyPr/>
        <a:lstStyle/>
        <a:p>
          <a:pPr>
            <a:defRPr sz="1200" b="0" i="0" u="none" strike="noStrike" baseline="0">
              <a:solidFill>
                <a:srgbClr val="000000"/>
              </a:solidFill>
              <a:latin typeface="Calibri"/>
              <a:ea typeface="Calibri"/>
              <a:cs typeface="Calibri"/>
            </a:defRPr>
          </a:pPr>
          <a:endParaRPr lang="en-US"/>
        </a:p>
      </c:txPr>
    </c:legend>
    <c:plotVisOnly val="1"/>
    <c:dispBlanksAs val="gap"/>
    <c:showDLblsOverMax val="0"/>
  </c:chart>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0BC130-9305-46B3-85CC-6E381618430C}"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US"/>
        </a:p>
      </dgm:t>
    </dgm:pt>
    <dgm:pt modelId="{AA3DC15B-7122-4E5E-93B7-6DBAF9A7D697}">
      <dgm:prSet phldrT="[Text]" custT="1"/>
      <dgm:spPr/>
      <dgm:t>
        <a:bodyPr/>
        <a:lstStyle/>
        <a:p>
          <a:r>
            <a:rPr lang="en-US" sz="1600" b="1" dirty="0" smtClean="0"/>
            <a:t>CISE</a:t>
          </a:r>
        </a:p>
        <a:p>
          <a:r>
            <a:rPr lang="en-US" sz="1600" b="1" dirty="0" smtClean="0"/>
            <a:t> Office of the Assistant Director</a:t>
          </a:r>
        </a:p>
      </dgm:t>
    </dgm:pt>
    <dgm:pt modelId="{6DBCFC95-94EB-4E1B-BB86-A3B3C02588EC}" type="parTrans" cxnId="{9136119B-988E-45AB-8779-6E6C9C411BD9}">
      <dgm:prSet/>
      <dgm:spPr/>
      <dgm:t>
        <a:bodyPr/>
        <a:lstStyle/>
        <a:p>
          <a:endParaRPr lang="en-US"/>
        </a:p>
      </dgm:t>
    </dgm:pt>
    <dgm:pt modelId="{F293F29F-7029-4A97-BBF6-9F44421ABB52}" type="sibTrans" cxnId="{9136119B-988E-45AB-8779-6E6C9C411BD9}">
      <dgm:prSet/>
      <dgm:spPr/>
      <dgm:t>
        <a:bodyPr/>
        <a:lstStyle/>
        <a:p>
          <a:endParaRPr lang="en-US"/>
        </a:p>
      </dgm:t>
    </dgm:pt>
    <dgm:pt modelId="{AA36F028-1125-47C5-8FF6-EB0A0EC4E834}">
      <dgm:prSet phldrT="[Text]" custT="1"/>
      <dgm:spPr/>
      <dgm:t>
        <a:bodyPr/>
        <a:lstStyle/>
        <a:p>
          <a:r>
            <a:rPr lang="en-US" altLang="en-US" sz="1400" b="1" dirty="0" smtClean="0">
              <a:latin typeface="Arial"/>
              <a:cs typeface="Arial"/>
            </a:rPr>
            <a:t>Computing and Communications Foundations (CCF)</a:t>
          </a:r>
        </a:p>
      </dgm:t>
    </dgm:pt>
    <dgm:pt modelId="{58286FC0-84D8-464A-9FFC-7D7C2C87ECED}" type="parTrans" cxnId="{A779B265-0BB4-41A7-9FAE-F8226C1D88AC}">
      <dgm:prSet/>
      <dgm:spPr/>
      <dgm:t>
        <a:bodyPr/>
        <a:lstStyle/>
        <a:p>
          <a:endParaRPr lang="en-US" dirty="0"/>
        </a:p>
      </dgm:t>
    </dgm:pt>
    <dgm:pt modelId="{D393099B-A3B6-4E89-9BBA-EBDAC10B9F86}" type="sibTrans" cxnId="{A779B265-0BB4-41A7-9FAE-F8226C1D88AC}">
      <dgm:prSet/>
      <dgm:spPr/>
      <dgm:t>
        <a:bodyPr/>
        <a:lstStyle/>
        <a:p>
          <a:endParaRPr lang="en-US"/>
        </a:p>
      </dgm:t>
    </dgm:pt>
    <dgm:pt modelId="{A2ADA049-FDE6-4D77-9967-4BF0692355C0}">
      <dgm:prSet phldrT="[Text]" custT="1"/>
      <dgm:spPr/>
      <dgm:t>
        <a:bodyPr/>
        <a:lstStyle/>
        <a:p>
          <a:r>
            <a:rPr lang="en-US" altLang="en-US" sz="1400" b="1" dirty="0" smtClean="0">
              <a:latin typeface="Arial"/>
              <a:cs typeface="Arial"/>
            </a:rPr>
            <a:t>Computer and Network Systems (CNS)</a:t>
          </a:r>
        </a:p>
      </dgm:t>
    </dgm:pt>
    <dgm:pt modelId="{21476DDF-C5D2-47EA-A4B4-7583DF9C867A}" type="parTrans" cxnId="{5D0C0D89-4067-4D78-8BC5-202822F3FB47}">
      <dgm:prSet/>
      <dgm:spPr/>
      <dgm:t>
        <a:bodyPr/>
        <a:lstStyle/>
        <a:p>
          <a:endParaRPr lang="en-US" dirty="0"/>
        </a:p>
      </dgm:t>
    </dgm:pt>
    <dgm:pt modelId="{6C2D1E02-1C2E-48BB-BC32-8EA75F36328E}" type="sibTrans" cxnId="{5D0C0D89-4067-4D78-8BC5-202822F3FB47}">
      <dgm:prSet/>
      <dgm:spPr/>
      <dgm:t>
        <a:bodyPr/>
        <a:lstStyle/>
        <a:p>
          <a:endParaRPr lang="en-US"/>
        </a:p>
      </dgm:t>
    </dgm:pt>
    <dgm:pt modelId="{A20B1715-32CA-411E-99C0-B02648DF485A}">
      <dgm:prSet phldrT="[Text]" custT="1"/>
      <dgm:spPr/>
      <dgm:t>
        <a:bodyPr/>
        <a:lstStyle/>
        <a:p>
          <a:r>
            <a:rPr lang="en-US" sz="1400" dirty="0" smtClean="0"/>
            <a:t>Algorithmic Foundations</a:t>
          </a:r>
          <a:endParaRPr lang="en-US" sz="1400" dirty="0"/>
        </a:p>
      </dgm:t>
    </dgm:pt>
    <dgm:pt modelId="{229B8A77-34A8-4BD9-9277-22A8C2B9D03E}" type="parTrans" cxnId="{5D416D83-CC0A-4FF8-9F63-4859A5930FEE}">
      <dgm:prSet/>
      <dgm:spPr/>
      <dgm:t>
        <a:bodyPr/>
        <a:lstStyle/>
        <a:p>
          <a:endParaRPr lang="en-US" dirty="0"/>
        </a:p>
      </dgm:t>
    </dgm:pt>
    <dgm:pt modelId="{CF0852AC-A418-4880-8CA7-F51BD57DD683}" type="sibTrans" cxnId="{5D416D83-CC0A-4FF8-9F63-4859A5930FEE}">
      <dgm:prSet/>
      <dgm:spPr/>
      <dgm:t>
        <a:bodyPr/>
        <a:lstStyle/>
        <a:p>
          <a:endParaRPr lang="en-US"/>
        </a:p>
      </dgm:t>
    </dgm:pt>
    <dgm:pt modelId="{000D93B2-537F-44B1-8F3A-350C92378CEB}">
      <dgm:prSet phldrT="[Text]" custT="1"/>
      <dgm:spPr/>
      <dgm:t>
        <a:bodyPr/>
        <a:lstStyle/>
        <a:p>
          <a:r>
            <a:rPr lang="en-US" sz="1400" dirty="0" smtClean="0"/>
            <a:t>Communication and Information Foundations</a:t>
          </a:r>
          <a:endParaRPr lang="en-US" sz="1400" dirty="0"/>
        </a:p>
      </dgm:t>
    </dgm:pt>
    <dgm:pt modelId="{DDF689E1-D1B7-4597-9A46-C61C50490C27}" type="parTrans" cxnId="{92D2BC51-0DDF-4186-9B84-2E9E06A9B058}">
      <dgm:prSet/>
      <dgm:spPr/>
      <dgm:t>
        <a:bodyPr/>
        <a:lstStyle/>
        <a:p>
          <a:endParaRPr lang="en-US" dirty="0"/>
        </a:p>
      </dgm:t>
    </dgm:pt>
    <dgm:pt modelId="{51391153-EC89-4F8E-8B3A-6731C76D8D30}" type="sibTrans" cxnId="{92D2BC51-0DDF-4186-9B84-2E9E06A9B058}">
      <dgm:prSet/>
      <dgm:spPr/>
      <dgm:t>
        <a:bodyPr/>
        <a:lstStyle/>
        <a:p>
          <a:endParaRPr lang="en-US"/>
        </a:p>
      </dgm:t>
    </dgm:pt>
    <dgm:pt modelId="{8321CC94-C73A-4D52-BDA5-3AA268FD040B}">
      <dgm:prSet phldrT="[Text]" custT="1"/>
      <dgm:spPr/>
      <dgm:t>
        <a:bodyPr/>
        <a:lstStyle/>
        <a:p>
          <a:r>
            <a:rPr lang="en-US" sz="1400" dirty="0" smtClean="0"/>
            <a:t>Software and Hardware Foundations</a:t>
          </a:r>
          <a:endParaRPr lang="en-US" sz="1400" dirty="0"/>
        </a:p>
      </dgm:t>
    </dgm:pt>
    <dgm:pt modelId="{CEB59BF6-F636-44DF-8008-C327D08AABA7}" type="parTrans" cxnId="{AB81344A-86E9-48CC-9F27-122EAD5BF337}">
      <dgm:prSet/>
      <dgm:spPr/>
      <dgm:t>
        <a:bodyPr/>
        <a:lstStyle/>
        <a:p>
          <a:endParaRPr lang="en-US" dirty="0"/>
        </a:p>
      </dgm:t>
    </dgm:pt>
    <dgm:pt modelId="{A0BA1EBE-2C29-4C06-A93C-C4D632684E9F}" type="sibTrans" cxnId="{AB81344A-86E9-48CC-9F27-122EAD5BF337}">
      <dgm:prSet/>
      <dgm:spPr/>
      <dgm:t>
        <a:bodyPr/>
        <a:lstStyle/>
        <a:p>
          <a:endParaRPr lang="en-US"/>
        </a:p>
      </dgm:t>
    </dgm:pt>
    <dgm:pt modelId="{8E9AE834-A7E0-4B8B-BD89-CA8CCA1909DB}">
      <dgm:prSet phldrT="[Text]" custT="1"/>
      <dgm:spPr/>
      <dgm:t>
        <a:bodyPr/>
        <a:lstStyle/>
        <a:p>
          <a:r>
            <a:rPr lang="en-US" sz="1400" dirty="0" smtClean="0"/>
            <a:t>Computer Systems Research</a:t>
          </a:r>
          <a:endParaRPr lang="en-US" sz="1400" dirty="0"/>
        </a:p>
      </dgm:t>
    </dgm:pt>
    <dgm:pt modelId="{4AAA43B6-966C-4AAC-B676-F454147DC089}" type="parTrans" cxnId="{B91ACCB5-08EF-4E82-B276-BF7F96CB4015}">
      <dgm:prSet/>
      <dgm:spPr/>
      <dgm:t>
        <a:bodyPr/>
        <a:lstStyle/>
        <a:p>
          <a:endParaRPr lang="en-US" dirty="0"/>
        </a:p>
      </dgm:t>
    </dgm:pt>
    <dgm:pt modelId="{61C4D142-8216-441B-AFEA-216774C637D3}" type="sibTrans" cxnId="{B91ACCB5-08EF-4E82-B276-BF7F96CB4015}">
      <dgm:prSet/>
      <dgm:spPr/>
      <dgm:t>
        <a:bodyPr/>
        <a:lstStyle/>
        <a:p>
          <a:endParaRPr lang="en-US"/>
        </a:p>
      </dgm:t>
    </dgm:pt>
    <dgm:pt modelId="{489924D4-54BE-493B-B554-DE35EF4EFFFC}">
      <dgm:prSet phldrT="[Text]" custT="1"/>
      <dgm:spPr/>
      <dgm:t>
        <a:bodyPr/>
        <a:lstStyle/>
        <a:p>
          <a:r>
            <a:rPr lang="en-US" sz="1400" dirty="0" smtClean="0"/>
            <a:t>Networking Technology and Systems</a:t>
          </a:r>
          <a:endParaRPr lang="en-US" sz="1400" dirty="0"/>
        </a:p>
      </dgm:t>
    </dgm:pt>
    <dgm:pt modelId="{D22669F7-3D08-4746-AA35-7D9BD7D5E11B}" type="parTrans" cxnId="{9C0BEF83-1475-4241-99F4-F1000DECA16B}">
      <dgm:prSet/>
      <dgm:spPr/>
      <dgm:t>
        <a:bodyPr/>
        <a:lstStyle/>
        <a:p>
          <a:endParaRPr lang="en-US" dirty="0"/>
        </a:p>
      </dgm:t>
    </dgm:pt>
    <dgm:pt modelId="{0BCFE4C1-272E-4295-8B4F-C5C51F971450}" type="sibTrans" cxnId="{9C0BEF83-1475-4241-99F4-F1000DECA16B}">
      <dgm:prSet/>
      <dgm:spPr/>
      <dgm:t>
        <a:bodyPr/>
        <a:lstStyle/>
        <a:p>
          <a:endParaRPr lang="en-US"/>
        </a:p>
      </dgm:t>
    </dgm:pt>
    <dgm:pt modelId="{14CFEB8A-70EA-47CC-914C-57C88C263B83}">
      <dgm:prSet phldrT="[Text]" custT="1"/>
      <dgm:spPr/>
      <dgm:t>
        <a:bodyPr/>
        <a:lstStyle/>
        <a:p>
          <a:r>
            <a:rPr lang="en-US" altLang="en-US" sz="1400" b="1" dirty="0" smtClean="0">
              <a:latin typeface="Arial"/>
              <a:cs typeface="Arial"/>
            </a:rPr>
            <a:t>Information and Intelligent Systems (IIS)</a:t>
          </a:r>
        </a:p>
      </dgm:t>
    </dgm:pt>
    <dgm:pt modelId="{48E2A84C-2783-482B-A6E9-DE14E397CB9D}" type="parTrans" cxnId="{4B78EC43-E5E0-4672-A892-D299664F4ED2}">
      <dgm:prSet/>
      <dgm:spPr/>
      <dgm:t>
        <a:bodyPr/>
        <a:lstStyle/>
        <a:p>
          <a:endParaRPr lang="en-US" dirty="0"/>
        </a:p>
      </dgm:t>
    </dgm:pt>
    <dgm:pt modelId="{166C51A5-DAB9-4ED8-9107-DE4BDEA8B4F4}" type="sibTrans" cxnId="{4B78EC43-E5E0-4672-A892-D299664F4ED2}">
      <dgm:prSet/>
      <dgm:spPr/>
      <dgm:t>
        <a:bodyPr/>
        <a:lstStyle/>
        <a:p>
          <a:endParaRPr lang="en-US"/>
        </a:p>
      </dgm:t>
    </dgm:pt>
    <dgm:pt modelId="{0C91B3FF-6E91-4F61-ABC7-3DCBDE26C9A0}">
      <dgm:prSet phldrT="[Text]" custT="1"/>
      <dgm:spPr/>
      <dgm:t>
        <a:bodyPr/>
        <a:lstStyle/>
        <a:p>
          <a:r>
            <a:rPr lang="en-US" sz="1400" dirty="0" smtClean="0"/>
            <a:t>Cyber Human Systems</a:t>
          </a:r>
          <a:endParaRPr lang="en-US" sz="1400" dirty="0"/>
        </a:p>
      </dgm:t>
    </dgm:pt>
    <dgm:pt modelId="{83AB073D-71C6-4947-87B0-0DBB67ED2FA3}" type="parTrans" cxnId="{8E3B10A1-279C-4FE3-AAA4-DFF565ABF053}">
      <dgm:prSet/>
      <dgm:spPr/>
      <dgm:t>
        <a:bodyPr/>
        <a:lstStyle/>
        <a:p>
          <a:endParaRPr lang="en-US" dirty="0"/>
        </a:p>
      </dgm:t>
    </dgm:pt>
    <dgm:pt modelId="{113BFC69-BA4C-497C-8DB8-FDF2BCD111B2}" type="sibTrans" cxnId="{8E3B10A1-279C-4FE3-AAA4-DFF565ABF053}">
      <dgm:prSet/>
      <dgm:spPr/>
      <dgm:t>
        <a:bodyPr/>
        <a:lstStyle/>
        <a:p>
          <a:endParaRPr lang="en-US"/>
        </a:p>
      </dgm:t>
    </dgm:pt>
    <dgm:pt modelId="{07B702A9-A3B4-4E31-A930-AAB4B59C5CD9}">
      <dgm:prSet phldrT="[Text]" custT="1"/>
      <dgm:spPr/>
      <dgm:t>
        <a:bodyPr/>
        <a:lstStyle/>
        <a:p>
          <a:r>
            <a:rPr lang="en-US" sz="1400" dirty="0" smtClean="0"/>
            <a:t>Information Integration and Informatics</a:t>
          </a:r>
          <a:endParaRPr lang="en-US" sz="1400" dirty="0"/>
        </a:p>
      </dgm:t>
    </dgm:pt>
    <dgm:pt modelId="{08CEBB48-5825-4211-9563-760D3BA8718A}" type="parTrans" cxnId="{FE4E3F5E-B74F-4A24-AA56-92804B2A241B}">
      <dgm:prSet/>
      <dgm:spPr/>
      <dgm:t>
        <a:bodyPr/>
        <a:lstStyle/>
        <a:p>
          <a:endParaRPr lang="en-US" dirty="0"/>
        </a:p>
      </dgm:t>
    </dgm:pt>
    <dgm:pt modelId="{B25ECB5F-B6E0-49A7-A202-D5A04FB63889}" type="sibTrans" cxnId="{FE4E3F5E-B74F-4A24-AA56-92804B2A241B}">
      <dgm:prSet/>
      <dgm:spPr/>
      <dgm:t>
        <a:bodyPr/>
        <a:lstStyle/>
        <a:p>
          <a:endParaRPr lang="en-US"/>
        </a:p>
      </dgm:t>
    </dgm:pt>
    <dgm:pt modelId="{C40E3285-09D1-4B76-AA01-54ED12F10B05}">
      <dgm:prSet phldrT="[Text]" custT="1"/>
      <dgm:spPr/>
      <dgm:t>
        <a:bodyPr/>
        <a:lstStyle/>
        <a:p>
          <a:r>
            <a:rPr lang="en-US" sz="1400" dirty="0" smtClean="0"/>
            <a:t>Robust Intelligence</a:t>
          </a:r>
          <a:endParaRPr lang="en-US" sz="1400" dirty="0"/>
        </a:p>
      </dgm:t>
    </dgm:pt>
    <dgm:pt modelId="{3B34FAD4-10AE-4532-B20F-3384BA8F9DD0}" type="parTrans" cxnId="{CFD8B9A2-41EE-4050-9914-6B9A6B876C6B}">
      <dgm:prSet/>
      <dgm:spPr/>
      <dgm:t>
        <a:bodyPr/>
        <a:lstStyle/>
        <a:p>
          <a:endParaRPr lang="en-US" dirty="0"/>
        </a:p>
      </dgm:t>
    </dgm:pt>
    <dgm:pt modelId="{675E2169-BBEE-49DC-BC50-72E04F98B843}" type="sibTrans" cxnId="{CFD8B9A2-41EE-4050-9914-6B9A6B876C6B}">
      <dgm:prSet/>
      <dgm:spPr/>
      <dgm:t>
        <a:bodyPr/>
        <a:lstStyle/>
        <a:p>
          <a:endParaRPr lang="en-US"/>
        </a:p>
      </dgm:t>
    </dgm:pt>
    <dgm:pt modelId="{D4E2CEE2-790A-144C-B4DD-451C0A8E26BF}">
      <dgm:prSet custT="1"/>
      <dgm:spPr/>
      <dgm:t>
        <a:bodyPr/>
        <a:lstStyle/>
        <a:p>
          <a:r>
            <a:rPr lang="en-US" sz="1400" b="1" dirty="0" smtClean="0">
              <a:latin typeface="Arial"/>
              <a:cs typeface="Arial"/>
            </a:rPr>
            <a:t>Advanced Cyberinfrastructure (ACI)</a:t>
          </a:r>
          <a:endParaRPr lang="en-US" sz="1400" b="1" dirty="0">
            <a:latin typeface="Arial"/>
            <a:cs typeface="Arial"/>
          </a:endParaRPr>
        </a:p>
      </dgm:t>
    </dgm:pt>
    <dgm:pt modelId="{604ECB6E-949D-2C4B-A8D9-E49845BF3828}" type="parTrans" cxnId="{055154C4-5223-E346-BB31-300100982DA4}">
      <dgm:prSet/>
      <dgm:spPr/>
      <dgm:t>
        <a:bodyPr/>
        <a:lstStyle/>
        <a:p>
          <a:endParaRPr lang="en-US" dirty="0"/>
        </a:p>
      </dgm:t>
    </dgm:pt>
    <dgm:pt modelId="{693EC459-CE41-964F-88FD-1428536A418C}" type="sibTrans" cxnId="{055154C4-5223-E346-BB31-300100982DA4}">
      <dgm:prSet/>
      <dgm:spPr/>
      <dgm:t>
        <a:bodyPr/>
        <a:lstStyle/>
        <a:p>
          <a:endParaRPr lang="en-US"/>
        </a:p>
      </dgm:t>
    </dgm:pt>
    <dgm:pt modelId="{38C82718-7432-A94A-ACB0-E3627B9D28CD}">
      <dgm:prSet custT="1"/>
      <dgm:spPr/>
      <dgm:t>
        <a:bodyPr/>
        <a:lstStyle/>
        <a:p>
          <a:r>
            <a:rPr lang="en-US" sz="1400" dirty="0" smtClean="0"/>
            <a:t>Data</a:t>
          </a:r>
          <a:endParaRPr lang="en-US" sz="1400" dirty="0"/>
        </a:p>
      </dgm:t>
    </dgm:pt>
    <dgm:pt modelId="{31B6B13D-6C13-F447-A4AF-A9D303FD53D1}" type="parTrans" cxnId="{795F731D-0358-5544-85CE-7AA2B1B9A620}">
      <dgm:prSet/>
      <dgm:spPr/>
      <dgm:t>
        <a:bodyPr/>
        <a:lstStyle/>
        <a:p>
          <a:endParaRPr lang="en-US" dirty="0"/>
        </a:p>
      </dgm:t>
    </dgm:pt>
    <dgm:pt modelId="{7550CC08-BA0F-B64B-AFCA-D8D65B361F73}" type="sibTrans" cxnId="{795F731D-0358-5544-85CE-7AA2B1B9A620}">
      <dgm:prSet/>
      <dgm:spPr/>
      <dgm:t>
        <a:bodyPr/>
        <a:lstStyle/>
        <a:p>
          <a:endParaRPr lang="en-US"/>
        </a:p>
      </dgm:t>
    </dgm:pt>
    <dgm:pt modelId="{3F7D86BB-43EE-1147-B09F-BBE5B38F4474}">
      <dgm:prSet custT="1"/>
      <dgm:spPr/>
      <dgm:t>
        <a:bodyPr/>
        <a:lstStyle/>
        <a:p>
          <a:r>
            <a:rPr lang="en-US" sz="1400" dirty="0" smtClean="0"/>
            <a:t>High Performance Computing</a:t>
          </a:r>
          <a:endParaRPr lang="en-US" sz="1400" dirty="0"/>
        </a:p>
      </dgm:t>
    </dgm:pt>
    <dgm:pt modelId="{E9E4DA45-0783-9F49-BA21-940D9C339CAB}" type="parTrans" cxnId="{834D8190-1A5C-D24F-B8F1-90BAA67110C2}">
      <dgm:prSet/>
      <dgm:spPr/>
      <dgm:t>
        <a:bodyPr/>
        <a:lstStyle/>
        <a:p>
          <a:endParaRPr lang="en-US" dirty="0"/>
        </a:p>
      </dgm:t>
    </dgm:pt>
    <dgm:pt modelId="{74E9083D-6278-8B4C-BECB-DD53C47A51E0}" type="sibTrans" cxnId="{834D8190-1A5C-D24F-B8F1-90BAA67110C2}">
      <dgm:prSet/>
      <dgm:spPr/>
      <dgm:t>
        <a:bodyPr/>
        <a:lstStyle/>
        <a:p>
          <a:endParaRPr lang="en-US"/>
        </a:p>
      </dgm:t>
    </dgm:pt>
    <dgm:pt modelId="{FB6E843B-98D3-B24E-A721-CB4F9449513A}">
      <dgm:prSet custT="1"/>
      <dgm:spPr/>
      <dgm:t>
        <a:bodyPr/>
        <a:lstStyle/>
        <a:p>
          <a:pPr>
            <a:lnSpc>
              <a:spcPct val="50000"/>
            </a:lnSpc>
          </a:pPr>
          <a:r>
            <a:rPr lang="en-US" sz="1400" dirty="0" smtClean="0"/>
            <a:t>Networking/</a:t>
          </a:r>
        </a:p>
        <a:p>
          <a:pPr>
            <a:lnSpc>
              <a:spcPct val="50000"/>
            </a:lnSpc>
          </a:pPr>
          <a:r>
            <a:rPr lang="en-US" sz="1400" dirty="0" smtClean="0"/>
            <a:t>Cybersecurity</a:t>
          </a:r>
          <a:endParaRPr lang="en-US" sz="1400" dirty="0"/>
        </a:p>
      </dgm:t>
    </dgm:pt>
    <dgm:pt modelId="{40C53975-75F8-6041-9568-3BFA5E2B446B}" type="parTrans" cxnId="{05C14BAE-FA2D-3644-846A-D07A63E13E92}">
      <dgm:prSet/>
      <dgm:spPr/>
      <dgm:t>
        <a:bodyPr/>
        <a:lstStyle/>
        <a:p>
          <a:endParaRPr lang="en-US" dirty="0"/>
        </a:p>
      </dgm:t>
    </dgm:pt>
    <dgm:pt modelId="{2E5C6D48-0FAF-A24C-BFCC-183FE7241AA8}" type="sibTrans" cxnId="{05C14BAE-FA2D-3644-846A-D07A63E13E92}">
      <dgm:prSet/>
      <dgm:spPr/>
      <dgm:t>
        <a:bodyPr/>
        <a:lstStyle/>
        <a:p>
          <a:endParaRPr lang="en-US"/>
        </a:p>
      </dgm:t>
    </dgm:pt>
    <dgm:pt modelId="{8CCC9299-EEB5-8648-BBB8-2BBD7474DC1A}">
      <dgm:prSet custT="1"/>
      <dgm:spPr/>
      <dgm:t>
        <a:bodyPr/>
        <a:lstStyle/>
        <a:p>
          <a:r>
            <a:rPr lang="en-US" sz="1400" dirty="0" smtClean="0"/>
            <a:t>Software</a:t>
          </a:r>
          <a:endParaRPr lang="en-US" sz="1400" dirty="0"/>
        </a:p>
      </dgm:t>
    </dgm:pt>
    <dgm:pt modelId="{DCFCBF8B-4C6F-E641-B1F8-93F71E3DB2FA}" type="parTrans" cxnId="{3A0742FE-719C-F84F-B7AC-6A5136FCB9FE}">
      <dgm:prSet/>
      <dgm:spPr/>
      <dgm:t>
        <a:bodyPr/>
        <a:lstStyle/>
        <a:p>
          <a:endParaRPr lang="en-US" dirty="0"/>
        </a:p>
      </dgm:t>
    </dgm:pt>
    <dgm:pt modelId="{CF7E50C1-CD1E-8D4E-B5D6-DF703B2C33A7}" type="sibTrans" cxnId="{3A0742FE-719C-F84F-B7AC-6A5136FCB9FE}">
      <dgm:prSet/>
      <dgm:spPr/>
      <dgm:t>
        <a:bodyPr/>
        <a:lstStyle/>
        <a:p>
          <a:endParaRPr lang="en-US"/>
        </a:p>
      </dgm:t>
    </dgm:pt>
    <dgm:pt modelId="{651112AF-17A7-483E-84D9-BAA92BD779B5}" type="pres">
      <dgm:prSet presAssocID="{E40BC130-9305-46B3-85CC-6E381618430C}" presName="hierChild1" presStyleCnt="0">
        <dgm:presLayoutVars>
          <dgm:orgChart val="1"/>
          <dgm:chPref val="1"/>
          <dgm:dir/>
          <dgm:animOne val="branch"/>
          <dgm:animLvl val="lvl"/>
          <dgm:resizeHandles/>
        </dgm:presLayoutVars>
      </dgm:prSet>
      <dgm:spPr/>
      <dgm:t>
        <a:bodyPr/>
        <a:lstStyle/>
        <a:p>
          <a:endParaRPr lang="en-US"/>
        </a:p>
      </dgm:t>
    </dgm:pt>
    <dgm:pt modelId="{839ADFCF-6905-4DCD-9D33-C227FD43CC85}" type="pres">
      <dgm:prSet presAssocID="{AA3DC15B-7122-4E5E-93B7-6DBAF9A7D697}" presName="hierRoot1" presStyleCnt="0">
        <dgm:presLayoutVars>
          <dgm:hierBranch val="init"/>
        </dgm:presLayoutVars>
      </dgm:prSet>
      <dgm:spPr/>
      <dgm:t>
        <a:bodyPr/>
        <a:lstStyle/>
        <a:p>
          <a:endParaRPr lang="en-US"/>
        </a:p>
      </dgm:t>
    </dgm:pt>
    <dgm:pt modelId="{DDD7C264-2030-45FD-985A-34EEAB059D61}" type="pres">
      <dgm:prSet presAssocID="{AA3DC15B-7122-4E5E-93B7-6DBAF9A7D697}" presName="rootComposite1" presStyleCnt="0"/>
      <dgm:spPr/>
      <dgm:t>
        <a:bodyPr/>
        <a:lstStyle/>
        <a:p>
          <a:endParaRPr lang="en-US"/>
        </a:p>
      </dgm:t>
    </dgm:pt>
    <dgm:pt modelId="{21DF5C58-56D2-4953-91F6-14279A73BC88}" type="pres">
      <dgm:prSet presAssocID="{AA3DC15B-7122-4E5E-93B7-6DBAF9A7D697}" presName="rootText1" presStyleLbl="node0" presStyleIdx="0" presStyleCnt="1" custScaleX="144916" custScaleY="90834" custLinFactNeighborX="4695" custLinFactNeighborY="56350">
        <dgm:presLayoutVars>
          <dgm:chPref val="3"/>
        </dgm:presLayoutVars>
      </dgm:prSet>
      <dgm:spPr/>
      <dgm:t>
        <a:bodyPr/>
        <a:lstStyle/>
        <a:p>
          <a:endParaRPr lang="en-US"/>
        </a:p>
      </dgm:t>
    </dgm:pt>
    <dgm:pt modelId="{85A28009-6396-49A7-8CD5-1AFBE1E42FEB}" type="pres">
      <dgm:prSet presAssocID="{AA3DC15B-7122-4E5E-93B7-6DBAF9A7D697}" presName="rootConnector1" presStyleLbl="node1" presStyleIdx="0" presStyleCnt="0"/>
      <dgm:spPr/>
      <dgm:t>
        <a:bodyPr/>
        <a:lstStyle/>
        <a:p>
          <a:endParaRPr lang="en-US"/>
        </a:p>
      </dgm:t>
    </dgm:pt>
    <dgm:pt modelId="{5CD810CB-BB0E-4687-A0C0-10441CBF58E2}" type="pres">
      <dgm:prSet presAssocID="{AA3DC15B-7122-4E5E-93B7-6DBAF9A7D697}" presName="hierChild2" presStyleCnt="0"/>
      <dgm:spPr/>
      <dgm:t>
        <a:bodyPr/>
        <a:lstStyle/>
        <a:p>
          <a:endParaRPr lang="en-US"/>
        </a:p>
      </dgm:t>
    </dgm:pt>
    <dgm:pt modelId="{C6B0107A-7522-1F46-A5DE-E182CD3894B2}" type="pres">
      <dgm:prSet presAssocID="{604ECB6E-949D-2C4B-A8D9-E49845BF3828}" presName="Name37" presStyleLbl="parChTrans1D2" presStyleIdx="0" presStyleCnt="4"/>
      <dgm:spPr/>
      <dgm:t>
        <a:bodyPr/>
        <a:lstStyle/>
        <a:p>
          <a:endParaRPr lang="en-US"/>
        </a:p>
      </dgm:t>
    </dgm:pt>
    <dgm:pt modelId="{97F08A37-0D07-E84F-AF30-0AE7DD812EE4}" type="pres">
      <dgm:prSet presAssocID="{D4E2CEE2-790A-144C-B4DD-451C0A8E26BF}" presName="hierRoot2" presStyleCnt="0">
        <dgm:presLayoutVars>
          <dgm:hierBranch val="init"/>
        </dgm:presLayoutVars>
      </dgm:prSet>
      <dgm:spPr/>
    </dgm:pt>
    <dgm:pt modelId="{3D93C14B-C0C9-EE46-B6D6-F1C301CA887F}" type="pres">
      <dgm:prSet presAssocID="{D4E2CEE2-790A-144C-B4DD-451C0A8E26BF}" presName="rootComposite" presStyleCnt="0"/>
      <dgm:spPr/>
    </dgm:pt>
    <dgm:pt modelId="{FC30B6EC-D9AA-2B43-A22C-182595FB8451}" type="pres">
      <dgm:prSet presAssocID="{D4E2CEE2-790A-144C-B4DD-451C0A8E26BF}" presName="rootText" presStyleLbl="node2" presStyleIdx="0" presStyleCnt="4" custLinFactNeighborX="18062" custLinFactNeighborY="49595">
        <dgm:presLayoutVars>
          <dgm:chPref val="3"/>
        </dgm:presLayoutVars>
      </dgm:prSet>
      <dgm:spPr/>
      <dgm:t>
        <a:bodyPr/>
        <a:lstStyle/>
        <a:p>
          <a:endParaRPr lang="en-US"/>
        </a:p>
      </dgm:t>
    </dgm:pt>
    <dgm:pt modelId="{885BAC3A-A3C5-4747-9A86-71832A6185A1}" type="pres">
      <dgm:prSet presAssocID="{D4E2CEE2-790A-144C-B4DD-451C0A8E26BF}" presName="rootConnector" presStyleLbl="node2" presStyleIdx="0" presStyleCnt="4"/>
      <dgm:spPr/>
      <dgm:t>
        <a:bodyPr/>
        <a:lstStyle/>
        <a:p>
          <a:endParaRPr lang="en-US"/>
        </a:p>
      </dgm:t>
    </dgm:pt>
    <dgm:pt modelId="{69802854-0037-784E-A1D0-DC7ACAE7D805}" type="pres">
      <dgm:prSet presAssocID="{D4E2CEE2-790A-144C-B4DD-451C0A8E26BF}" presName="hierChild4" presStyleCnt="0"/>
      <dgm:spPr/>
    </dgm:pt>
    <dgm:pt modelId="{2E40FEBD-FD87-DD46-8D36-D2E6AF5F3F62}" type="pres">
      <dgm:prSet presAssocID="{31B6B13D-6C13-F447-A4AF-A9D303FD53D1}" presName="Name37" presStyleLbl="parChTrans1D3" presStyleIdx="0" presStyleCnt="12"/>
      <dgm:spPr/>
      <dgm:t>
        <a:bodyPr/>
        <a:lstStyle/>
        <a:p>
          <a:endParaRPr lang="en-US"/>
        </a:p>
      </dgm:t>
    </dgm:pt>
    <dgm:pt modelId="{518FD2A1-8DE1-8148-AABA-78792D1E7165}" type="pres">
      <dgm:prSet presAssocID="{38C82718-7432-A94A-ACB0-E3627B9D28CD}" presName="hierRoot2" presStyleCnt="0">
        <dgm:presLayoutVars>
          <dgm:hierBranch val="init"/>
        </dgm:presLayoutVars>
      </dgm:prSet>
      <dgm:spPr/>
    </dgm:pt>
    <dgm:pt modelId="{65C8745C-A26A-B944-B637-12C908384E45}" type="pres">
      <dgm:prSet presAssocID="{38C82718-7432-A94A-ACB0-E3627B9D28CD}" presName="rootComposite" presStyleCnt="0"/>
      <dgm:spPr/>
    </dgm:pt>
    <dgm:pt modelId="{83F3C5B6-EA4F-5949-8486-237DC446AE22}" type="pres">
      <dgm:prSet presAssocID="{38C82718-7432-A94A-ACB0-E3627B9D28CD}" presName="rootText" presStyleLbl="node3" presStyleIdx="0" presStyleCnt="12" custScaleY="63012" custLinFactNeighborX="15906" custLinFactNeighborY="62933">
        <dgm:presLayoutVars>
          <dgm:chPref val="3"/>
        </dgm:presLayoutVars>
      </dgm:prSet>
      <dgm:spPr/>
      <dgm:t>
        <a:bodyPr/>
        <a:lstStyle/>
        <a:p>
          <a:endParaRPr lang="en-US"/>
        </a:p>
      </dgm:t>
    </dgm:pt>
    <dgm:pt modelId="{8E825E62-63BF-954F-B494-A2CD52C7C150}" type="pres">
      <dgm:prSet presAssocID="{38C82718-7432-A94A-ACB0-E3627B9D28CD}" presName="rootConnector" presStyleLbl="node3" presStyleIdx="0" presStyleCnt="12"/>
      <dgm:spPr/>
      <dgm:t>
        <a:bodyPr/>
        <a:lstStyle/>
        <a:p>
          <a:endParaRPr lang="en-US"/>
        </a:p>
      </dgm:t>
    </dgm:pt>
    <dgm:pt modelId="{C23F1646-97D2-B140-895F-D257AB30D031}" type="pres">
      <dgm:prSet presAssocID="{38C82718-7432-A94A-ACB0-E3627B9D28CD}" presName="hierChild4" presStyleCnt="0"/>
      <dgm:spPr/>
    </dgm:pt>
    <dgm:pt modelId="{CDC14FF1-9604-8A40-B8EF-F6CDB16A4EB5}" type="pres">
      <dgm:prSet presAssocID="{38C82718-7432-A94A-ACB0-E3627B9D28CD}" presName="hierChild5" presStyleCnt="0"/>
      <dgm:spPr/>
    </dgm:pt>
    <dgm:pt modelId="{C2A31BA9-AA69-1B45-9C1F-50BD3159F2E2}" type="pres">
      <dgm:prSet presAssocID="{E9E4DA45-0783-9F49-BA21-940D9C339CAB}" presName="Name37" presStyleLbl="parChTrans1D3" presStyleIdx="1" presStyleCnt="12"/>
      <dgm:spPr/>
      <dgm:t>
        <a:bodyPr/>
        <a:lstStyle/>
        <a:p>
          <a:endParaRPr lang="en-US"/>
        </a:p>
      </dgm:t>
    </dgm:pt>
    <dgm:pt modelId="{0E4708E0-35F6-AE45-8102-7904551723EC}" type="pres">
      <dgm:prSet presAssocID="{3F7D86BB-43EE-1147-B09F-BBE5B38F4474}" presName="hierRoot2" presStyleCnt="0">
        <dgm:presLayoutVars>
          <dgm:hierBranch val="init"/>
        </dgm:presLayoutVars>
      </dgm:prSet>
      <dgm:spPr/>
    </dgm:pt>
    <dgm:pt modelId="{7C3BE2D1-A319-354F-B355-753B9F0551FF}" type="pres">
      <dgm:prSet presAssocID="{3F7D86BB-43EE-1147-B09F-BBE5B38F4474}" presName="rootComposite" presStyleCnt="0"/>
      <dgm:spPr/>
    </dgm:pt>
    <dgm:pt modelId="{0408591F-C032-A54F-8CF9-D4B63B717FC5}" type="pres">
      <dgm:prSet presAssocID="{3F7D86BB-43EE-1147-B09F-BBE5B38F4474}" presName="rootText" presStyleLbl="node3" presStyleIdx="1" presStyleCnt="12" custScaleY="64425" custLinFactNeighborX="15906" custLinFactNeighborY="40159">
        <dgm:presLayoutVars>
          <dgm:chPref val="3"/>
        </dgm:presLayoutVars>
      </dgm:prSet>
      <dgm:spPr/>
      <dgm:t>
        <a:bodyPr/>
        <a:lstStyle/>
        <a:p>
          <a:endParaRPr lang="en-US"/>
        </a:p>
      </dgm:t>
    </dgm:pt>
    <dgm:pt modelId="{70FB14B6-8B0F-E049-B305-FF48544CE174}" type="pres">
      <dgm:prSet presAssocID="{3F7D86BB-43EE-1147-B09F-BBE5B38F4474}" presName="rootConnector" presStyleLbl="node3" presStyleIdx="1" presStyleCnt="12"/>
      <dgm:spPr/>
      <dgm:t>
        <a:bodyPr/>
        <a:lstStyle/>
        <a:p>
          <a:endParaRPr lang="en-US"/>
        </a:p>
      </dgm:t>
    </dgm:pt>
    <dgm:pt modelId="{9A7A7057-0F3E-434C-8F37-7E185CD4324E}" type="pres">
      <dgm:prSet presAssocID="{3F7D86BB-43EE-1147-B09F-BBE5B38F4474}" presName="hierChild4" presStyleCnt="0"/>
      <dgm:spPr/>
    </dgm:pt>
    <dgm:pt modelId="{119E410A-AAB7-DC4F-A7A5-807A2E392AF5}" type="pres">
      <dgm:prSet presAssocID="{3F7D86BB-43EE-1147-B09F-BBE5B38F4474}" presName="hierChild5" presStyleCnt="0"/>
      <dgm:spPr/>
    </dgm:pt>
    <dgm:pt modelId="{D445B7F0-0041-4E43-A1D7-FA6BFEEBBF08}" type="pres">
      <dgm:prSet presAssocID="{40C53975-75F8-6041-9568-3BFA5E2B446B}" presName="Name37" presStyleLbl="parChTrans1D3" presStyleIdx="2" presStyleCnt="12"/>
      <dgm:spPr/>
      <dgm:t>
        <a:bodyPr/>
        <a:lstStyle/>
        <a:p>
          <a:endParaRPr lang="en-US"/>
        </a:p>
      </dgm:t>
    </dgm:pt>
    <dgm:pt modelId="{4816D931-44C8-1545-ABD3-9643E35AE992}" type="pres">
      <dgm:prSet presAssocID="{FB6E843B-98D3-B24E-A721-CB4F9449513A}" presName="hierRoot2" presStyleCnt="0">
        <dgm:presLayoutVars>
          <dgm:hierBranch val="init"/>
        </dgm:presLayoutVars>
      </dgm:prSet>
      <dgm:spPr/>
    </dgm:pt>
    <dgm:pt modelId="{3FA4B76A-4854-E74E-9F44-41CAF684001C}" type="pres">
      <dgm:prSet presAssocID="{FB6E843B-98D3-B24E-A721-CB4F9449513A}" presName="rootComposite" presStyleCnt="0"/>
      <dgm:spPr/>
    </dgm:pt>
    <dgm:pt modelId="{721485BC-0B23-BC43-9577-DE7C7071F522}" type="pres">
      <dgm:prSet presAssocID="{FB6E843B-98D3-B24E-A721-CB4F9449513A}" presName="rootText" presStyleLbl="node3" presStyleIdx="2" presStyleCnt="12" custScaleY="50971" custLinFactNeighborX="15906" custLinFactNeighborY="15971">
        <dgm:presLayoutVars>
          <dgm:chPref val="3"/>
        </dgm:presLayoutVars>
      </dgm:prSet>
      <dgm:spPr/>
      <dgm:t>
        <a:bodyPr/>
        <a:lstStyle/>
        <a:p>
          <a:endParaRPr lang="en-US"/>
        </a:p>
      </dgm:t>
    </dgm:pt>
    <dgm:pt modelId="{4BD6F7FD-E6F8-6146-8FE6-F646338E6C36}" type="pres">
      <dgm:prSet presAssocID="{FB6E843B-98D3-B24E-A721-CB4F9449513A}" presName="rootConnector" presStyleLbl="node3" presStyleIdx="2" presStyleCnt="12"/>
      <dgm:spPr/>
      <dgm:t>
        <a:bodyPr/>
        <a:lstStyle/>
        <a:p>
          <a:endParaRPr lang="en-US"/>
        </a:p>
      </dgm:t>
    </dgm:pt>
    <dgm:pt modelId="{11502FC7-603E-1042-9EFB-F1A62E6A5D20}" type="pres">
      <dgm:prSet presAssocID="{FB6E843B-98D3-B24E-A721-CB4F9449513A}" presName="hierChild4" presStyleCnt="0"/>
      <dgm:spPr/>
    </dgm:pt>
    <dgm:pt modelId="{6CF1593B-0A38-DC48-90AB-2CE06A1CE4A1}" type="pres">
      <dgm:prSet presAssocID="{FB6E843B-98D3-B24E-A721-CB4F9449513A}" presName="hierChild5" presStyleCnt="0"/>
      <dgm:spPr/>
    </dgm:pt>
    <dgm:pt modelId="{1B37F74C-C0DD-0B4C-851D-218301F83F39}" type="pres">
      <dgm:prSet presAssocID="{DCFCBF8B-4C6F-E641-B1F8-93F71E3DB2FA}" presName="Name37" presStyleLbl="parChTrans1D3" presStyleIdx="3" presStyleCnt="12"/>
      <dgm:spPr/>
      <dgm:t>
        <a:bodyPr/>
        <a:lstStyle/>
        <a:p>
          <a:endParaRPr lang="en-US"/>
        </a:p>
      </dgm:t>
    </dgm:pt>
    <dgm:pt modelId="{E695C9F9-32E8-274B-8698-B31615D361EC}" type="pres">
      <dgm:prSet presAssocID="{8CCC9299-EEB5-8648-BBB8-2BBD7474DC1A}" presName="hierRoot2" presStyleCnt="0">
        <dgm:presLayoutVars>
          <dgm:hierBranch val="init"/>
        </dgm:presLayoutVars>
      </dgm:prSet>
      <dgm:spPr/>
    </dgm:pt>
    <dgm:pt modelId="{AA27E9D6-DD04-BC4B-AE2C-986D69811270}" type="pres">
      <dgm:prSet presAssocID="{8CCC9299-EEB5-8648-BBB8-2BBD7474DC1A}" presName="rootComposite" presStyleCnt="0"/>
      <dgm:spPr/>
    </dgm:pt>
    <dgm:pt modelId="{DF212272-7520-A949-8671-338F54D0E935}" type="pres">
      <dgm:prSet presAssocID="{8CCC9299-EEB5-8648-BBB8-2BBD7474DC1A}" presName="rootText" presStyleLbl="node3" presStyleIdx="3" presStyleCnt="12" custScaleX="95661" custScaleY="60086" custLinFactNeighborX="15906" custLinFactNeighborY="-3900">
        <dgm:presLayoutVars>
          <dgm:chPref val="3"/>
        </dgm:presLayoutVars>
      </dgm:prSet>
      <dgm:spPr/>
      <dgm:t>
        <a:bodyPr/>
        <a:lstStyle/>
        <a:p>
          <a:endParaRPr lang="en-US"/>
        </a:p>
      </dgm:t>
    </dgm:pt>
    <dgm:pt modelId="{C25CBE7F-FE17-C342-8A26-2BF145AB96B7}" type="pres">
      <dgm:prSet presAssocID="{8CCC9299-EEB5-8648-BBB8-2BBD7474DC1A}" presName="rootConnector" presStyleLbl="node3" presStyleIdx="3" presStyleCnt="12"/>
      <dgm:spPr/>
      <dgm:t>
        <a:bodyPr/>
        <a:lstStyle/>
        <a:p>
          <a:endParaRPr lang="en-US"/>
        </a:p>
      </dgm:t>
    </dgm:pt>
    <dgm:pt modelId="{88BB4124-552E-C44B-BC77-B5FB7D54C662}" type="pres">
      <dgm:prSet presAssocID="{8CCC9299-EEB5-8648-BBB8-2BBD7474DC1A}" presName="hierChild4" presStyleCnt="0"/>
      <dgm:spPr/>
    </dgm:pt>
    <dgm:pt modelId="{6D2FC440-F7A4-D547-A0E1-B2BB6192A4E0}" type="pres">
      <dgm:prSet presAssocID="{8CCC9299-EEB5-8648-BBB8-2BBD7474DC1A}" presName="hierChild5" presStyleCnt="0"/>
      <dgm:spPr/>
    </dgm:pt>
    <dgm:pt modelId="{34C02733-EAFB-2743-95A8-F12B720115EE}" type="pres">
      <dgm:prSet presAssocID="{D4E2CEE2-790A-144C-B4DD-451C0A8E26BF}" presName="hierChild5" presStyleCnt="0"/>
      <dgm:spPr/>
    </dgm:pt>
    <dgm:pt modelId="{43E88A01-C318-4F41-B06D-F9AF536282E0}" type="pres">
      <dgm:prSet presAssocID="{58286FC0-84D8-464A-9FFC-7D7C2C87ECED}" presName="Name37" presStyleLbl="parChTrans1D2" presStyleIdx="1" presStyleCnt="4"/>
      <dgm:spPr/>
      <dgm:t>
        <a:bodyPr/>
        <a:lstStyle/>
        <a:p>
          <a:endParaRPr lang="en-US"/>
        </a:p>
      </dgm:t>
    </dgm:pt>
    <dgm:pt modelId="{9D720C19-5F89-435B-A809-A81343405161}" type="pres">
      <dgm:prSet presAssocID="{AA36F028-1125-47C5-8FF6-EB0A0EC4E834}" presName="hierRoot2" presStyleCnt="0">
        <dgm:presLayoutVars>
          <dgm:hierBranch val="init"/>
        </dgm:presLayoutVars>
      </dgm:prSet>
      <dgm:spPr/>
      <dgm:t>
        <a:bodyPr/>
        <a:lstStyle/>
        <a:p>
          <a:endParaRPr lang="en-US"/>
        </a:p>
      </dgm:t>
    </dgm:pt>
    <dgm:pt modelId="{3923EA6C-676E-4DAB-87AD-97F08F5BEB29}" type="pres">
      <dgm:prSet presAssocID="{AA36F028-1125-47C5-8FF6-EB0A0EC4E834}" presName="rootComposite" presStyleCnt="0"/>
      <dgm:spPr/>
      <dgm:t>
        <a:bodyPr/>
        <a:lstStyle/>
        <a:p>
          <a:endParaRPr lang="en-US"/>
        </a:p>
      </dgm:t>
    </dgm:pt>
    <dgm:pt modelId="{4BF9ADE6-3BFC-422B-85B0-85EFCF8AAC1F}" type="pres">
      <dgm:prSet presAssocID="{AA36F028-1125-47C5-8FF6-EB0A0EC4E834}" presName="rootText" presStyleLbl="node2" presStyleIdx="1" presStyleCnt="4" custScaleX="109568" custLinFactNeighborX="20418" custLinFactNeighborY="49595">
        <dgm:presLayoutVars>
          <dgm:chPref val="3"/>
        </dgm:presLayoutVars>
      </dgm:prSet>
      <dgm:spPr/>
      <dgm:t>
        <a:bodyPr/>
        <a:lstStyle/>
        <a:p>
          <a:endParaRPr lang="en-US"/>
        </a:p>
      </dgm:t>
    </dgm:pt>
    <dgm:pt modelId="{97FE4BE3-2DA5-48A4-AD20-F1C3CEA207A4}" type="pres">
      <dgm:prSet presAssocID="{AA36F028-1125-47C5-8FF6-EB0A0EC4E834}" presName="rootConnector" presStyleLbl="node2" presStyleIdx="1" presStyleCnt="4"/>
      <dgm:spPr/>
      <dgm:t>
        <a:bodyPr/>
        <a:lstStyle/>
        <a:p>
          <a:endParaRPr lang="en-US"/>
        </a:p>
      </dgm:t>
    </dgm:pt>
    <dgm:pt modelId="{F8C16FA0-872D-4A5B-B87D-101907DC3F89}" type="pres">
      <dgm:prSet presAssocID="{AA36F028-1125-47C5-8FF6-EB0A0EC4E834}" presName="hierChild4" presStyleCnt="0"/>
      <dgm:spPr/>
      <dgm:t>
        <a:bodyPr/>
        <a:lstStyle/>
        <a:p>
          <a:endParaRPr lang="en-US"/>
        </a:p>
      </dgm:t>
    </dgm:pt>
    <dgm:pt modelId="{6EFACD0B-1474-4E90-87AE-BF520DFA6F9D}" type="pres">
      <dgm:prSet presAssocID="{229B8A77-34A8-4BD9-9277-22A8C2B9D03E}" presName="Name37" presStyleLbl="parChTrans1D3" presStyleIdx="4" presStyleCnt="12"/>
      <dgm:spPr/>
      <dgm:t>
        <a:bodyPr/>
        <a:lstStyle/>
        <a:p>
          <a:endParaRPr lang="en-US"/>
        </a:p>
      </dgm:t>
    </dgm:pt>
    <dgm:pt modelId="{8076ED05-A881-4925-9FD5-DF3D84E1A802}" type="pres">
      <dgm:prSet presAssocID="{A20B1715-32CA-411E-99C0-B02648DF485A}" presName="hierRoot2" presStyleCnt="0">
        <dgm:presLayoutVars>
          <dgm:hierBranch val="init"/>
        </dgm:presLayoutVars>
      </dgm:prSet>
      <dgm:spPr/>
      <dgm:t>
        <a:bodyPr/>
        <a:lstStyle/>
        <a:p>
          <a:endParaRPr lang="en-US"/>
        </a:p>
      </dgm:t>
    </dgm:pt>
    <dgm:pt modelId="{2D4BD783-58BB-4CFC-8A8C-D534D386EB0E}" type="pres">
      <dgm:prSet presAssocID="{A20B1715-32CA-411E-99C0-B02648DF485A}" presName="rootComposite" presStyleCnt="0"/>
      <dgm:spPr/>
      <dgm:t>
        <a:bodyPr/>
        <a:lstStyle/>
        <a:p>
          <a:endParaRPr lang="en-US"/>
        </a:p>
      </dgm:t>
    </dgm:pt>
    <dgm:pt modelId="{52D4C62F-DCA2-4EBF-8907-C9DD8C82EF8C}" type="pres">
      <dgm:prSet presAssocID="{A20B1715-32CA-411E-99C0-B02648DF485A}" presName="rootText" presStyleLbl="node3" presStyleIdx="4" presStyleCnt="12" custLinFactNeighborX="20439" custLinFactNeighborY="44658">
        <dgm:presLayoutVars>
          <dgm:chPref val="3"/>
        </dgm:presLayoutVars>
      </dgm:prSet>
      <dgm:spPr/>
      <dgm:t>
        <a:bodyPr/>
        <a:lstStyle/>
        <a:p>
          <a:endParaRPr lang="en-US"/>
        </a:p>
      </dgm:t>
    </dgm:pt>
    <dgm:pt modelId="{3CA9C495-9BC5-4165-9920-EDBBD4F3BC9B}" type="pres">
      <dgm:prSet presAssocID="{A20B1715-32CA-411E-99C0-B02648DF485A}" presName="rootConnector" presStyleLbl="node3" presStyleIdx="4" presStyleCnt="12"/>
      <dgm:spPr/>
      <dgm:t>
        <a:bodyPr/>
        <a:lstStyle/>
        <a:p>
          <a:endParaRPr lang="en-US"/>
        </a:p>
      </dgm:t>
    </dgm:pt>
    <dgm:pt modelId="{7C7E274B-3278-4A27-9C0A-BCD86FAF5BDF}" type="pres">
      <dgm:prSet presAssocID="{A20B1715-32CA-411E-99C0-B02648DF485A}" presName="hierChild4" presStyleCnt="0"/>
      <dgm:spPr/>
      <dgm:t>
        <a:bodyPr/>
        <a:lstStyle/>
        <a:p>
          <a:endParaRPr lang="en-US"/>
        </a:p>
      </dgm:t>
    </dgm:pt>
    <dgm:pt modelId="{DE4E4017-A466-4786-B63C-C9A085908E91}" type="pres">
      <dgm:prSet presAssocID="{A20B1715-32CA-411E-99C0-B02648DF485A}" presName="hierChild5" presStyleCnt="0"/>
      <dgm:spPr/>
      <dgm:t>
        <a:bodyPr/>
        <a:lstStyle/>
        <a:p>
          <a:endParaRPr lang="en-US"/>
        </a:p>
      </dgm:t>
    </dgm:pt>
    <dgm:pt modelId="{53832C85-E983-4A9F-A434-653E8FCC83BD}" type="pres">
      <dgm:prSet presAssocID="{DDF689E1-D1B7-4597-9A46-C61C50490C27}" presName="Name37" presStyleLbl="parChTrans1D3" presStyleIdx="5" presStyleCnt="12"/>
      <dgm:spPr/>
      <dgm:t>
        <a:bodyPr/>
        <a:lstStyle/>
        <a:p>
          <a:endParaRPr lang="en-US"/>
        </a:p>
      </dgm:t>
    </dgm:pt>
    <dgm:pt modelId="{5DFACB83-31CB-4420-A893-47EFAE761C61}" type="pres">
      <dgm:prSet presAssocID="{000D93B2-537F-44B1-8F3A-350C92378CEB}" presName="hierRoot2" presStyleCnt="0">
        <dgm:presLayoutVars>
          <dgm:hierBranch val="init"/>
        </dgm:presLayoutVars>
      </dgm:prSet>
      <dgm:spPr/>
      <dgm:t>
        <a:bodyPr/>
        <a:lstStyle/>
        <a:p>
          <a:endParaRPr lang="en-US"/>
        </a:p>
      </dgm:t>
    </dgm:pt>
    <dgm:pt modelId="{774C52B8-9E9A-4DA1-AD20-3E4785C818FA}" type="pres">
      <dgm:prSet presAssocID="{000D93B2-537F-44B1-8F3A-350C92378CEB}" presName="rootComposite" presStyleCnt="0"/>
      <dgm:spPr/>
      <dgm:t>
        <a:bodyPr/>
        <a:lstStyle/>
        <a:p>
          <a:endParaRPr lang="en-US"/>
        </a:p>
      </dgm:t>
    </dgm:pt>
    <dgm:pt modelId="{AFD64902-F834-49DE-B3BA-DB70A0025740}" type="pres">
      <dgm:prSet presAssocID="{000D93B2-537F-44B1-8F3A-350C92378CEB}" presName="rootText" presStyleLbl="node3" presStyleIdx="5" presStyleCnt="12" custLinFactNeighborX="20439" custLinFactNeighborY="21445">
        <dgm:presLayoutVars>
          <dgm:chPref val="3"/>
        </dgm:presLayoutVars>
      </dgm:prSet>
      <dgm:spPr/>
      <dgm:t>
        <a:bodyPr/>
        <a:lstStyle/>
        <a:p>
          <a:endParaRPr lang="en-US"/>
        </a:p>
      </dgm:t>
    </dgm:pt>
    <dgm:pt modelId="{62338988-BC9E-4AE4-8CC8-23AA09C52F04}" type="pres">
      <dgm:prSet presAssocID="{000D93B2-537F-44B1-8F3A-350C92378CEB}" presName="rootConnector" presStyleLbl="node3" presStyleIdx="5" presStyleCnt="12"/>
      <dgm:spPr/>
      <dgm:t>
        <a:bodyPr/>
        <a:lstStyle/>
        <a:p>
          <a:endParaRPr lang="en-US"/>
        </a:p>
      </dgm:t>
    </dgm:pt>
    <dgm:pt modelId="{61FF93CD-FA14-4310-AE99-312A214F32C0}" type="pres">
      <dgm:prSet presAssocID="{000D93B2-537F-44B1-8F3A-350C92378CEB}" presName="hierChild4" presStyleCnt="0"/>
      <dgm:spPr/>
      <dgm:t>
        <a:bodyPr/>
        <a:lstStyle/>
        <a:p>
          <a:endParaRPr lang="en-US"/>
        </a:p>
      </dgm:t>
    </dgm:pt>
    <dgm:pt modelId="{478EA3B1-23C7-4310-AEF8-12D5210030A5}" type="pres">
      <dgm:prSet presAssocID="{000D93B2-537F-44B1-8F3A-350C92378CEB}" presName="hierChild5" presStyleCnt="0"/>
      <dgm:spPr/>
      <dgm:t>
        <a:bodyPr/>
        <a:lstStyle/>
        <a:p>
          <a:endParaRPr lang="en-US"/>
        </a:p>
      </dgm:t>
    </dgm:pt>
    <dgm:pt modelId="{79C41166-C12D-429E-A36D-0F2AEFA3DD0C}" type="pres">
      <dgm:prSet presAssocID="{CEB59BF6-F636-44DF-8008-C327D08AABA7}" presName="Name37" presStyleLbl="parChTrans1D3" presStyleIdx="6" presStyleCnt="12"/>
      <dgm:spPr/>
      <dgm:t>
        <a:bodyPr/>
        <a:lstStyle/>
        <a:p>
          <a:endParaRPr lang="en-US"/>
        </a:p>
      </dgm:t>
    </dgm:pt>
    <dgm:pt modelId="{92BCD5DA-4AAA-4F5E-B793-6A2BB0DAC198}" type="pres">
      <dgm:prSet presAssocID="{8321CC94-C73A-4D52-BDA5-3AA268FD040B}" presName="hierRoot2" presStyleCnt="0">
        <dgm:presLayoutVars>
          <dgm:hierBranch val="init"/>
        </dgm:presLayoutVars>
      </dgm:prSet>
      <dgm:spPr/>
      <dgm:t>
        <a:bodyPr/>
        <a:lstStyle/>
        <a:p>
          <a:endParaRPr lang="en-US"/>
        </a:p>
      </dgm:t>
    </dgm:pt>
    <dgm:pt modelId="{2B14A118-ACF6-4B61-8063-D31BC706ECD7}" type="pres">
      <dgm:prSet presAssocID="{8321CC94-C73A-4D52-BDA5-3AA268FD040B}" presName="rootComposite" presStyleCnt="0"/>
      <dgm:spPr/>
      <dgm:t>
        <a:bodyPr/>
        <a:lstStyle/>
        <a:p>
          <a:endParaRPr lang="en-US"/>
        </a:p>
      </dgm:t>
    </dgm:pt>
    <dgm:pt modelId="{9D1A1315-F2CF-43A7-9C0E-B43F376A50CC}" type="pres">
      <dgm:prSet presAssocID="{8321CC94-C73A-4D52-BDA5-3AA268FD040B}" presName="rootText" presStyleLbl="node3" presStyleIdx="6" presStyleCnt="12" custLinFactNeighborX="20439" custLinFactNeighborY="-1767">
        <dgm:presLayoutVars>
          <dgm:chPref val="3"/>
        </dgm:presLayoutVars>
      </dgm:prSet>
      <dgm:spPr/>
      <dgm:t>
        <a:bodyPr/>
        <a:lstStyle/>
        <a:p>
          <a:endParaRPr lang="en-US"/>
        </a:p>
      </dgm:t>
    </dgm:pt>
    <dgm:pt modelId="{732713BB-0471-4B5D-BF0A-A4267FA56AD4}" type="pres">
      <dgm:prSet presAssocID="{8321CC94-C73A-4D52-BDA5-3AA268FD040B}" presName="rootConnector" presStyleLbl="node3" presStyleIdx="6" presStyleCnt="12"/>
      <dgm:spPr/>
      <dgm:t>
        <a:bodyPr/>
        <a:lstStyle/>
        <a:p>
          <a:endParaRPr lang="en-US"/>
        </a:p>
      </dgm:t>
    </dgm:pt>
    <dgm:pt modelId="{0E64BB20-AA43-45F8-A513-61274AAC7337}" type="pres">
      <dgm:prSet presAssocID="{8321CC94-C73A-4D52-BDA5-3AA268FD040B}" presName="hierChild4" presStyleCnt="0"/>
      <dgm:spPr/>
      <dgm:t>
        <a:bodyPr/>
        <a:lstStyle/>
        <a:p>
          <a:endParaRPr lang="en-US"/>
        </a:p>
      </dgm:t>
    </dgm:pt>
    <dgm:pt modelId="{183931DC-DFFF-4542-B848-5260351EED85}" type="pres">
      <dgm:prSet presAssocID="{8321CC94-C73A-4D52-BDA5-3AA268FD040B}" presName="hierChild5" presStyleCnt="0"/>
      <dgm:spPr/>
      <dgm:t>
        <a:bodyPr/>
        <a:lstStyle/>
        <a:p>
          <a:endParaRPr lang="en-US"/>
        </a:p>
      </dgm:t>
    </dgm:pt>
    <dgm:pt modelId="{0BDEF2D8-39E0-404F-8025-B267D72C4AED}" type="pres">
      <dgm:prSet presAssocID="{AA36F028-1125-47C5-8FF6-EB0A0EC4E834}" presName="hierChild5" presStyleCnt="0"/>
      <dgm:spPr/>
      <dgm:t>
        <a:bodyPr/>
        <a:lstStyle/>
        <a:p>
          <a:endParaRPr lang="en-US"/>
        </a:p>
      </dgm:t>
    </dgm:pt>
    <dgm:pt modelId="{F9560703-F4D7-4940-AF8B-40871D86EF53}" type="pres">
      <dgm:prSet presAssocID="{21476DDF-C5D2-47EA-A4B4-7583DF9C867A}" presName="Name37" presStyleLbl="parChTrans1D2" presStyleIdx="2" presStyleCnt="4"/>
      <dgm:spPr/>
      <dgm:t>
        <a:bodyPr/>
        <a:lstStyle/>
        <a:p>
          <a:endParaRPr lang="en-US"/>
        </a:p>
      </dgm:t>
    </dgm:pt>
    <dgm:pt modelId="{61A7793A-B956-4ECA-87A8-F712D87690BE}" type="pres">
      <dgm:prSet presAssocID="{A2ADA049-FDE6-4D77-9967-4BF0692355C0}" presName="hierRoot2" presStyleCnt="0">
        <dgm:presLayoutVars>
          <dgm:hierBranch val="init"/>
        </dgm:presLayoutVars>
      </dgm:prSet>
      <dgm:spPr/>
      <dgm:t>
        <a:bodyPr/>
        <a:lstStyle/>
        <a:p>
          <a:endParaRPr lang="en-US"/>
        </a:p>
      </dgm:t>
    </dgm:pt>
    <dgm:pt modelId="{0BFE2241-23FD-484E-8FC2-A1DA2A46AAB2}" type="pres">
      <dgm:prSet presAssocID="{A2ADA049-FDE6-4D77-9967-4BF0692355C0}" presName="rootComposite" presStyleCnt="0"/>
      <dgm:spPr/>
      <dgm:t>
        <a:bodyPr/>
        <a:lstStyle/>
        <a:p>
          <a:endParaRPr lang="en-US"/>
        </a:p>
      </dgm:t>
    </dgm:pt>
    <dgm:pt modelId="{524D88E7-5F65-43FA-AE97-758C05FE886B}" type="pres">
      <dgm:prSet presAssocID="{A2ADA049-FDE6-4D77-9967-4BF0692355C0}" presName="rootText" presStyleLbl="node2" presStyleIdx="2" presStyleCnt="4" custLinFactNeighborX="17775" custLinFactNeighborY="49595">
        <dgm:presLayoutVars>
          <dgm:chPref val="3"/>
        </dgm:presLayoutVars>
      </dgm:prSet>
      <dgm:spPr/>
      <dgm:t>
        <a:bodyPr/>
        <a:lstStyle/>
        <a:p>
          <a:endParaRPr lang="en-US"/>
        </a:p>
      </dgm:t>
    </dgm:pt>
    <dgm:pt modelId="{C445C547-E544-4E78-9A6F-137F3631CBC4}" type="pres">
      <dgm:prSet presAssocID="{A2ADA049-FDE6-4D77-9967-4BF0692355C0}" presName="rootConnector" presStyleLbl="node2" presStyleIdx="2" presStyleCnt="4"/>
      <dgm:spPr/>
      <dgm:t>
        <a:bodyPr/>
        <a:lstStyle/>
        <a:p>
          <a:endParaRPr lang="en-US"/>
        </a:p>
      </dgm:t>
    </dgm:pt>
    <dgm:pt modelId="{BFF64DDE-B689-4DCD-906A-684B1DAAAD50}" type="pres">
      <dgm:prSet presAssocID="{A2ADA049-FDE6-4D77-9967-4BF0692355C0}" presName="hierChild4" presStyleCnt="0"/>
      <dgm:spPr/>
      <dgm:t>
        <a:bodyPr/>
        <a:lstStyle/>
        <a:p>
          <a:endParaRPr lang="en-US"/>
        </a:p>
      </dgm:t>
    </dgm:pt>
    <dgm:pt modelId="{7B09F84C-93F4-4250-845A-5CF04FEA0AF1}" type="pres">
      <dgm:prSet presAssocID="{4AAA43B6-966C-4AAC-B676-F454147DC089}" presName="Name37" presStyleLbl="parChTrans1D3" presStyleIdx="7" presStyleCnt="12"/>
      <dgm:spPr/>
      <dgm:t>
        <a:bodyPr/>
        <a:lstStyle/>
        <a:p>
          <a:endParaRPr lang="en-US"/>
        </a:p>
      </dgm:t>
    </dgm:pt>
    <dgm:pt modelId="{052C9664-D9A1-4DD0-8A44-07B466E2CE3A}" type="pres">
      <dgm:prSet presAssocID="{8E9AE834-A7E0-4B8B-BD89-CA8CCA1909DB}" presName="hierRoot2" presStyleCnt="0">
        <dgm:presLayoutVars>
          <dgm:hierBranch val="init"/>
        </dgm:presLayoutVars>
      </dgm:prSet>
      <dgm:spPr/>
      <dgm:t>
        <a:bodyPr/>
        <a:lstStyle/>
        <a:p>
          <a:endParaRPr lang="en-US"/>
        </a:p>
      </dgm:t>
    </dgm:pt>
    <dgm:pt modelId="{041B770D-374A-47B4-900C-8FC9D8BF28DA}" type="pres">
      <dgm:prSet presAssocID="{8E9AE834-A7E0-4B8B-BD89-CA8CCA1909DB}" presName="rootComposite" presStyleCnt="0"/>
      <dgm:spPr/>
      <dgm:t>
        <a:bodyPr/>
        <a:lstStyle/>
        <a:p>
          <a:endParaRPr lang="en-US"/>
        </a:p>
      </dgm:t>
    </dgm:pt>
    <dgm:pt modelId="{B0D0DC1F-4B43-41C9-B6E5-8A3D432CBA6E}" type="pres">
      <dgm:prSet presAssocID="{8E9AE834-A7E0-4B8B-BD89-CA8CCA1909DB}" presName="rootText" presStyleLbl="node3" presStyleIdx="7" presStyleCnt="12" custLinFactNeighborX="11050" custLinFactNeighborY="44658">
        <dgm:presLayoutVars>
          <dgm:chPref val="3"/>
        </dgm:presLayoutVars>
      </dgm:prSet>
      <dgm:spPr/>
      <dgm:t>
        <a:bodyPr/>
        <a:lstStyle/>
        <a:p>
          <a:endParaRPr lang="en-US"/>
        </a:p>
      </dgm:t>
    </dgm:pt>
    <dgm:pt modelId="{202BC438-4B1C-4364-9B51-F1D07AB846D9}" type="pres">
      <dgm:prSet presAssocID="{8E9AE834-A7E0-4B8B-BD89-CA8CCA1909DB}" presName="rootConnector" presStyleLbl="node3" presStyleIdx="7" presStyleCnt="12"/>
      <dgm:spPr/>
      <dgm:t>
        <a:bodyPr/>
        <a:lstStyle/>
        <a:p>
          <a:endParaRPr lang="en-US"/>
        </a:p>
      </dgm:t>
    </dgm:pt>
    <dgm:pt modelId="{9DB1340F-C960-4D5C-A887-A979D897BC8E}" type="pres">
      <dgm:prSet presAssocID="{8E9AE834-A7E0-4B8B-BD89-CA8CCA1909DB}" presName="hierChild4" presStyleCnt="0"/>
      <dgm:spPr/>
      <dgm:t>
        <a:bodyPr/>
        <a:lstStyle/>
        <a:p>
          <a:endParaRPr lang="en-US"/>
        </a:p>
      </dgm:t>
    </dgm:pt>
    <dgm:pt modelId="{710D7ECA-E4F3-4B0F-8DA9-97044DE28E1C}" type="pres">
      <dgm:prSet presAssocID="{8E9AE834-A7E0-4B8B-BD89-CA8CCA1909DB}" presName="hierChild5" presStyleCnt="0"/>
      <dgm:spPr/>
      <dgm:t>
        <a:bodyPr/>
        <a:lstStyle/>
        <a:p>
          <a:endParaRPr lang="en-US"/>
        </a:p>
      </dgm:t>
    </dgm:pt>
    <dgm:pt modelId="{ED36BA84-4DE9-451D-BA1D-33358090221E}" type="pres">
      <dgm:prSet presAssocID="{D22669F7-3D08-4746-AA35-7D9BD7D5E11B}" presName="Name37" presStyleLbl="parChTrans1D3" presStyleIdx="8" presStyleCnt="12"/>
      <dgm:spPr/>
      <dgm:t>
        <a:bodyPr/>
        <a:lstStyle/>
        <a:p>
          <a:endParaRPr lang="en-US"/>
        </a:p>
      </dgm:t>
    </dgm:pt>
    <dgm:pt modelId="{8C64FD1A-FFF1-4784-983D-92633282CB77}" type="pres">
      <dgm:prSet presAssocID="{489924D4-54BE-493B-B554-DE35EF4EFFFC}" presName="hierRoot2" presStyleCnt="0">
        <dgm:presLayoutVars>
          <dgm:hierBranch val="init"/>
        </dgm:presLayoutVars>
      </dgm:prSet>
      <dgm:spPr/>
      <dgm:t>
        <a:bodyPr/>
        <a:lstStyle/>
        <a:p>
          <a:endParaRPr lang="en-US"/>
        </a:p>
      </dgm:t>
    </dgm:pt>
    <dgm:pt modelId="{0E87FCDD-AD6C-483E-9344-57F16245069C}" type="pres">
      <dgm:prSet presAssocID="{489924D4-54BE-493B-B554-DE35EF4EFFFC}" presName="rootComposite" presStyleCnt="0"/>
      <dgm:spPr/>
      <dgm:t>
        <a:bodyPr/>
        <a:lstStyle/>
        <a:p>
          <a:endParaRPr lang="en-US"/>
        </a:p>
      </dgm:t>
    </dgm:pt>
    <dgm:pt modelId="{D463AE7F-EB6A-463D-89B8-A33881DB015C}" type="pres">
      <dgm:prSet presAssocID="{489924D4-54BE-493B-B554-DE35EF4EFFFC}" presName="rootText" presStyleLbl="node3" presStyleIdx="8" presStyleCnt="12" custLinFactNeighborX="11050" custLinFactNeighborY="21445">
        <dgm:presLayoutVars>
          <dgm:chPref val="3"/>
        </dgm:presLayoutVars>
      </dgm:prSet>
      <dgm:spPr/>
      <dgm:t>
        <a:bodyPr/>
        <a:lstStyle/>
        <a:p>
          <a:endParaRPr lang="en-US"/>
        </a:p>
      </dgm:t>
    </dgm:pt>
    <dgm:pt modelId="{7D8CBE55-A0EA-4B55-82B2-DDBF40D6ECA5}" type="pres">
      <dgm:prSet presAssocID="{489924D4-54BE-493B-B554-DE35EF4EFFFC}" presName="rootConnector" presStyleLbl="node3" presStyleIdx="8" presStyleCnt="12"/>
      <dgm:spPr/>
      <dgm:t>
        <a:bodyPr/>
        <a:lstStyle/>
        <a:p>
          <a:endParaRPr lang="en-US"/>
        </a:p>
      </dgm:t>
    </dgm:pt>
    <dgm:pt modelId="{CD048A71-A0E0-469E-A285-ED61699C9404}" type="pres">
      <dgm:prSet presAssocID="{489924D4-54BE-493B-B554-DE35EF4EFFFC}" presName="hierChild4" presStyleCnt="0"/>
      <dgm:spPr/>
      <dgm:t>
        <a:bodyPr/>
        <a:lstStyle/>
        <a:p>
          <a:endParaRPr lang="en-US"/>
        </a:p>
      </dgm:t>
    </dgm:pt>
    <dgm:pt modelId="{57ECCFEE-526B-439A-8A79-D48E4AF2D2D2}" type="pres">
      <dgm:prSet presAssocID="{489924D4-54BE-493B-B554-DE35EF4EFFFC}" presName="hierChild5" presStyleCnt="0"/>
      <dgm:spPr/>
      <dgm:t>
        <a:bodyPr/>
        <a:lstStyle/>
        <a:p>
          <a:endParaRPr lang="en-US"/>
        </a:p>
      </dgm:t>
    </dgm:pt>
    <dgm:pt modelId="{581D792B-F5F5-48DD-980C-266B1B25A9B0}" type="pres">
      <dgm:prSet presAssocID="{A2ADA049-FDE6-4D77-9967-4BF0692355C0}" presName="hierChild5" presStyleCnt="0"/>
      <dgm:spPr/>
      <dgm:t>
        <a:bodyPr/>
        <a:lstStyle/>
        <a:p>
          <a:endParaRPr lang="en-US"/>
        </a:p>
      </dgm:t>
    </dgm:pt>
    <dgm:pt modelId="{31B15025-15DC-4AF5-9BCF-B9F1ED382EE5}" type="pres">
      <dgm:prSet presAssocID="{48E2A84C-2783-482B-A6E9-DE14E397CB9D}" presName="Name37" presStyleLbl="parChTrans1D2" presStyleIdx="3" presStyleCnt="4"/>
      <dgm:spPr/>
      <dgm:t>
        <a:bodyPr/>
        <a:lstStyle/>
        <a:p>
          <a:endParaRPr lang="en-US"/>
        </a:p>
      </dgm:t>
    </dgm:pt>
    <dgm:pt modelId="{5EE11679-379D-4AD9-BC94-84B79D54B019}" type="pres">
      <dgm:prSet presAssocID="{14CFEB8A-70EA-47CC-914C-57C88C263B83}" presName="hierRoot2" presStyleCnt="0">
        <dgm:presLayoutVars>
          <dgm:hierBranch val="init"/>
        </dgm:presLayoutVars>
      </dgm:prSet>
      <dgm:spPr/>
      <dgm:t>
        <a:bodyPr/>
        <a:lstStyle/>
        <a:p>
          <a:endParaRPr lang="en-US"/>
        </a:p>
      </dgm:t>
    </dgm:pt>
    <dgm:pt modelId="{FE400CAE-6060-4334-9703-8C4B52B96220}" type="pres">
      <dgm:prSet presAssocID="{14CFEB8A-70EA-47CC-914C-57C88C263B83}" presName="rootComposite" presStyleCnt="0"/>
      <dgm:spPr/>
      <dgm:t>
        <a:bodyPr/>
        <a:lstStyle/>
        <a:p>
          <a:endParaRPr lang="en-US"/>
        </a:p>
      </dgm:t>
    </dgm:pt>
    <dgm:pt modelId="{73CCF3B1-EF20-48F6-8D87-7BF2101E6155}" type="pres">
      <dgm:prSet presAssocID="{14CFEB8A-70EA-47CC-914C-57C88C263B83}" presName="rootText" presStyleLbl="node2" presStyleIdx="3" presStyleCnt="4" custLinFactNeighborX="13052" custLinFactNeighborY="52244">
        <dgm:presLayoutVars>
          <dgm:chPref val="3"/>
        </dgm:presLayoutVars>
      </dgm:prSet>
      <dgm:spPr/>
      <dgm:t>
        <a:bodyPr/>
        <a:lstStyle/>
        <a:p>
          <a:endParaRPr lang="en-US"/>
        </a:p>
      </dgm:t>
    </dgm:pt>
    <dgm:pt modelId="{D8602C41-20A3-4FFA-A313-44805C7813FA}" type="pres">
      <dgm:prSet presAssocID="{14CFEB8A-70EA-47CC-914C-57C88C263B83}" presName="rootConnector" presStyleLbl="node2" presStyleIdx="3" presStyleCnt="4"/>
      <dgm:spPr/>
      <dgm:t>
        <a:bodyPr/>
        <a:lstStyle/>
        <a:p>
          <a:endParaRPr lang="en-US"/>
        </a:p>
      </dgm:t>
    </dgm:pt>
    <dgm:pt modelId="{DF449009-025D-440B-A40B-E99B9157E2F2}" type="pres">
      <dgm:prSet presAssocID="{14CFEB8A-70EA-47CC-914C-57C88C263B83}" presName="hierChild4" presStyleCnt="0"/>
      <dgm:spPr/>
      <dgm:t>
        <a:bodyPr/>
        <a:lstStyle/>
        <a:p>
          <a:endParaRPr lang="en-US"/>
        </a:p>
      </dgm:t>
    </dgm:pt>
    <dgm:pt modelId="{42C651D7-D519-40A6-9D46-C391844E4117}" type="pres">
      <dgm:prSet presAssocID="{83AB073D-71C6-4947-87B0-0DBB67ED2FA3}" presName="Name37" presStyleLbl="parChTrans1D3" presStyleIdx="9" presStyleCnt="12"/>
      <dgm:spPr/>
      <dgm:t>
        <a:bodyPr/>
        <a:lstStyle/>
        <a:p>
          <a:endParaRPr lang="en-US"/>
        </a:p>
      </dgm:t>
    </dgm:pt>
    <dgm:pt modelId="{B7D3FD92-80AD-4F8E-8073-A4A387D375B7}" type="pres">
      <dgm:prSet presAssocID="{0C91B3FF-6E91-4F61-ABC7-3DCBDE26C9A0}" presName="hierRoot2" presStyleCnt="0">
        <dgm:presLayoutVars>
          <dgm:hierBranch val="init"/>
        </dgm:presLayoutVars>
      </dgm:prSet>
      <dgm:spPr/>
      <dgm:t>
        <a:bodyPr/>
        <a:lstStyle/>
        <a:p>
          <a:endParaRPr lang="en-US"/>
        </a:p>
      </dgm:t>
    </dgm:pt>
    <dgm:pt modelId="{09388293-863E-4D10-8789-C83885928B80}" type="pres">
      <dgm:prSet presAssocID="{0C91B3FF-6E91-4F61-ABC7-3DCBDE26C9A0}" presName="rootComposite" presStyleCnt="0"/>
      <dgm:spPr/>
      <dgm:t>
        <a:bodyPr/>
        <a:lstStyle/>
        <a:p>
          <a:endParaRPr lang="en-US"/>
        </a:p>
      </dgm:t>
    </dgm:pt>
    <dgm:pt modelId="{4F420C14-97CB-411E-AF88-FBD5F78F631B}" type="pres">
      <dgm:prSet presAssocID="{0C91B3FF-6E91-4F61-ABC7-3DCBDE26C9A0}" presName="rootText" presStyleLbl="node3" presStyleIdx="9" presStyleCnt="12" custLinFactNeighborX="33537" custLinFactNeighborY="44923">
        <dgm:presLayoutVars>
          <dgm:chPref val="3"/>
        </dgm:presLayoutVars>
      </dgm:prSet>
      <dgm:spPr/>
      <dgm:t>
        <a:bodyPr/>
        <a:lstStyle/>
        <a:p>
          <a:endParaRPr lang="en-US"/>
        </a:p>
      </dgm:t>
    </dgm:pt>
    <dgm:pt modelId="{E2913B0B-19D5-4A9F-8504-448727BBE8F5}" type="pres">
      <dgm:prSet presAssocID="{0C91B3FF-6E91-4F61-ABC7-3DCBDE26C9A0}" presName="rootConnector" presStyleLbl="node3" presStyleIdx="9" presStyleCnt="12"/>
      <dgm:spPr/>
      <dgm:t>
        <a:bodyPr/>
        <a:lstStyle/>
        <a:p>
          <a:endParaRPr lang="en-US"/>
        </a:p>
      </dgm:t>
    </dgm:pt>
    <dgm:pt modelId="{D68EF8D0-083F-4670-B752-1BB7C590D664}" type="pres">
      <dgm:prSet presAssocID="{0C91B3FF-6E91-4F61-ABC7-3DCBDE26C9A0}" presName="hierChild4" presStyleCnt="0"/>
      <dgm:spPr/>
      <dgm:t>
        <a:bodyPr/>
        <a:lstStyle/>
        <a:p>
          <a:endParaRPr lang="en-US"/>
        </a:p>
      </dgm:t>
    </dgm:pt>
    <dgm:pt modelId="{1AC6FD92-3B35-479B-AF91-713D2D981AF4}" type="pres">
      <dgm:prSet presAssocID="{0C91B3FF-6E91-4F61-ABC7-3DCBDE26C9A0}" presName="hierChild5" presStyleCnt="0"/>
      <dgm:spPr/>
      <dgm:t>
        <a:bodyPr/>
        <a:lstStyle/>
        <a:p>
          <a:endParaRPr lang="en-US"/>
        </a:p>
      </dgm:t>
    </dgm:pt>
    <dgm:pt modelId="{75C95EE8-F807-472A-BCBA-822D614D85C1}" type="pres">
      <dgm:prSet presAssocID="{08CEBB48-5825-4211-9563-760D3BA8718A}" presName="Name37" presStyleLbl="parChTrans1D3" presStyleIdx="10" presStyleCnt="12"/>
      <dgm:spPr/>
      <dgm:t>
        <a:bodyPr/>
        <a:lstStyle/>
        <a:p>
          <a:endParaRPr lang="en-US"/>
        </a:p>
      </dgm:t>
    </dgm:pt>
    <dgm:pt modelId="{95900FE9-DAF6-4721-A0A6-E8BDB70FB564}" type="pres">
      <dgm:prSet presAssocID="{07B702A9-A3B4-4E31-A930-AAB4B59C5CD9}" presName="hierRoot2" presStyleCnt="0">
        <dgm:presLayoutVars>
          <dgm:hierBranch val="init"/>
        </dgm:presLayoutVars>
      </dgm:prSet>
      <dgm:spPr/>
      <dgm:t>
        <a:bodyPr/>
        <a:lstStyle/>
        <a:p>
          <a:endParaRPr lang="en-US"/>
        </a:p>
      </dgm:t>
    </dgm:pt>
    <dgm:pt modelId="{A249EAC2-49EC-4A69-BA7F-83001E2EE03D}" type="pres">
      <dgm:prSet presAssocID="{07B702A9-A3B4-4E31-A930-AAB4B59C5CD9}" presName="rootComposite" presStyleCnt="0"/>
      <dgm:spPr/>
      <dgm:t>
        <a:bodyPr/>
        <a:lstStyle/>
        <a:p>
          <a:endParaRPr lang="en-US"/>
        </a:p>
      </dgm:t>
    </dgm:pt>
    <dgm:pt modelId="{EF87A577-E351-4E4D-A2A8-7962E7608B9E}" type="pres">
      <dgm:prSet presAssocID="{07B702A9-A3B4-4E31-A930-AAB4B59C5CD9}" presName="rootText" presStyleLbl="node3" presStyleIdx="10" presStyleCnt="12" custLinFactNeighborX="40675" custLinFactNeighborY="18541">
        <dgm:presLayoutVars>
          <dgm:chPref val="3"/>
        </dgm:presLayoutVars>
      </dgm:prSet>
      <dgm:spPr/>
      <dgm:t>
        <a:bodyPr/>
        <a:lstStyle/>
        <a:p>
          <a:endParaRPr lang="en-US"/>
        </a:p>
      </dgm:t>
    </dgm:pt>
    <dgm:pt modelId="{FE5EEBDF-3D54-4918-935D-B38FDFFABB02}" type="pres">
      <dgm:prSet presAssocID="{07B702A9-A3B4-4E31-A930-AAB4B59C5CD9}" presName="rootConnector" presStyleLbl="node3" presStyleIdx="10" presStyleCnt="12"/>
      <dgm:spPr/>
      <dgm:t>
        <a:bodyPr/>
        <a:lstStyle/>
        <a:p>
          <a:endParaRPr lang="en-US"/>
        </a:p>
      </dgm:t>
    </dgm:pt>
    <dgm:pt modelId="{D418877E-7EE5-4B6E-800C-34DE631F7A18}" type="pres">
      <dgm:prSet presAssocID="{07B702A9-A3B4-4E31-A930-AAB4B59C5CD9}" presName="hierChild4" presStyleCnt="0"/>
      <dgm:spPr/>
      <dgm:t>
        <a:bodyPr/>
        <a:lstStyle/>
        <a:p>
          <a:endParaRPr lang="en-US"/>
        </a:p>
      </dgm:t>
    </dgm:pt>
    <dgm:pt modelId="{38203F5C-7D29-4CBC-A8D0-2253A90D08D6}" type="pres">
      <dgm:prSet presAssocID="{07B702A9-A3B4-4E31-A930-AAB4B59C5CD9}" presName="hierChild5" presStyleCnt="0"/>
      <dgm:spPr/>
      <dgm:t>
        <a:bodyPr/>
        <a:lstStyle/>
        <a:p>
          <a:endParaRPr lang="en-US"/>
        </a:p>
      </dgm:t>
    </dgm:pt>
    <dgm:pt modelId="{7813BDBE-14D2-4CCC-A59F-885B38A1A524}" type="pres">
      <dgm:prSet presAssocID="{3B34FAD4-10AE-4532-B20F-3384BA8F9DD0}" presName="Name37" presStyleLbl="parChTrans1D3" presStyleIdx="11" presStyleCnt="12"/>
      <dgm:spPr/>
      <dgm:t>
        <a:bodyPr/>
        <a:lstStyle/>
        <a:p>
          <a:endParaRPr lang="en-US"/>
        </a:p>
      </dgm:t>
    </dgm:pt>
    <dgm:pt modelId="{334AF453-BBD7-4952-A058-21DAA1896696}" type="pres">
      <dgm:prSet presAssocID="{C40E3285-09D1-4B76-AA01-54ED12F10B05}" presName="hierRoot2" presStyleCnt="0">
        <dgm:presLayoutVars>
          <dgm:hierBranch val="init"/>
        </dgm:presLayoutVars>
      </dgm:prSet>
      <dgm:spPr/>
      <dgm:t>
        <a:bodyPr/>
        <a:lstStyle/>
        <a:p>
          <a:endParaRPr lang="en-US"/>
        </a:p>
      </dgm:t>
    </dgm:pt>
    <dgm:pt modelId="{4ECF22BD-86DF-4F0F-A59A-370357C483D1}" type="pres">
      <dgm:prSet presAssocID="{C40E3285-09D1-4B76-AA01-54ED12F10B05}" presName="rootComposite" presStyleCnt="0"/>
      <dgm:spPr/>
      <dgm:t>
        <a:bodyPr/>
        <a:lstStyle/>
        <a:p>
          <a:endParaRPr lang="en-US"/>
        </a:p>
      </dgm:t>
    </dgm:pt>
    <dgm:pt modelId="{00B61ACE-31D2-478E-9E4F-198064F3AC2B}" type="pres">
      <dgm:prSet presAssocID="{C40E3285-09D1-4B76-AA01-54ED12F10B05}" presName="rootText" presStyleLbl="node3" presStyleIdx="11" presStyleCnt="12" custLinFactNeighborX="40675" custLinFactNeighborY="-7841">
        <dgm:presLayoutVars>
          <dgm:chPref val="3"/>
        </dgm:presLayoutVars>
      </dgm:prSet>
      <dgm:spPr/>
      <dgm:t>
        <a:bodyPr/>
        <a:lstStyle/>
        <a:p>
          <a:endParaRPr lang="en-US"/>
        </a:p>
      </dgm:t>
    </dgm:pt>
    <dgm:pt modelId="{4633D37F-4F6F-4950-B8E6-DE3562441DB2}" type="pres">
      <dgm:prSet presAssocID="{C40E3285-09D1-4B76-AA01-54ED12F10B05}" presName="rootConnector" presStyleLbl="node3" presStyleIdx="11" presStyleCnt="12"/>
      <dgm:spPr/>
      <dgm:t>
        <a:bodyPr/>
        <a:lstStyle/>
        <a:p>
          <a:endParaRPr lang="en-US"/>
        </a:p>
      </dgm:t>
    </dgm:pt>
    <dgm:pt modelId="{C458203C-5230-4C01-A058-2585DDA2902D}" type="pres">
      <dgm:prSet presAssocID="{C40E3285-09D1-4B76-AA01-54ED12F10B05}" presName="hierChild4" presStyleCnt="0"/>
      <dgm:spPr/>
      <dgm:t>
        <a:bodyPr/>
        <a:lstStyle/>
        <a:p>
          <a:endParaRPr lang="en-US"/>
        </a:p>
      </dgm:t>
    </dgm:pt>
    <dgm:pt modelId="{6E50C1B9-393D-4C43-8BE7-256F5FF11E1A}" type="pres">
      <dgm:prSet presAssocID="{C40E3285-09D1-4B76-AA01-54ED12F10B05}" presName="hierChild5" presStyleCnt="0"/>
      <dgm:spPr/>
      <dgm:t>
        <a:bodyPr/>
        <a:lstStyle/>
        <a:p>
          <a:endParaRPr lang="en-US"/>
        </a:p>
      </dgm:t>
    </dgm:pt>
    <dgm:pt modelId="{64C37015-8D9D-47A9-9986-0EFA1FA4BC57}" type="pres">
      <dgm:prSet presAssocID="{14CFEB8A-70EA-47CC-914C-57C88C263B83}" presName="hierChild5" presStyleCnt="0"/>
      <dgm:spPr/>
      <dgm:t>
        <a:bodyPr/>
        <a:lstStyle/>
        <a:p>
          <a:endParaRPr lang="en-US"/>
        </a:p>
      </dgm:t>
    </dgm:pt>
    <dgm:pt modelId="{A132DB6E-C04C-4450-BE79-93E00315B804}" type="pres">
      <dgm:prSet presAssocID="{AA3DC15B-7122-4E5E-93B7-6DBAF9A7D697}" presName="hierChild3" presStyleCnt="0"/>
      <dgm:spPr/>
      <dgm:t>
        <a:bodyPr/>
        <a:lstStyle/>
        <a:p>
          <a:endParaRPr lang="en-US"/>
        </a:p>
      </dgm:t>
    </dgm:pt>
  </dgm:ptLst>
  <dgm:cxnLst>
    <dgm:cxn modelId="{92D2BC51-0DDF-4186-9B84-2E9E06A9B058}" srcId="{AA36F028-1125-47C5-8FF6-EB0A0EC4E834}" destId="{000D93B2-537F-44B1-8F3A-350C92378CEB}" srcOrd="1" destOrd="0" parTransId="{DDF689E1-D1B7-4597-9A46-C61C50490C27}" sibTransId="{51391153-EC89-4F8E-8B3A-6731C76D8D30}"/>
    <dgm:cxn modelId="{2F5F66C2-EF74-46B1-BD13-759B44D5EBA3}" type="presOf" srcId="{C40E3285-09D1-4B76-AA01-54ED12F10B05}" destId="{4633D37F-4F6F-4950-B8E6-DE3562441DB2}" srcOrd="1" destOrd="0" presId="urn:microsoft.com/office/officeart/2005/8/layout/orgChart1"/>
    <dgm:cxn modelId="{34920C50-476E-4F11-ACD7-75ABF0FC5738}" type="presOf" srcId="{A2ADA049-FDE6-4D77-9967-4BF0692355C0}" destId="{524D88E7-5F65-43FA-AE97-758C05FE886B}" srcOrd="0" destOrd="0" presId="urn:microsoft.com/office/officeart/2005/8/layout/orgChart1"/>
    <dgm:cxn modelId="{4FA80F40-B65A-4233-9495-9E6BE930734D}" type="presOf" srcId="{AA36F028-1125-47C5-8FF6-EB0A0EC4E834}" destId="{4BF9ADE6-3BFC-422B-85B0-85EFCF8AAC1F}" srcOrd="0" destOrd="0" presId="urn:microsoft.com/office/officeart/2005/8/layout/orgChart1"/>
    <dgm:cxn modelId="{41F40F9A-09C6-47C6-B88D-C9FDCFBC1F06}" type="presOf" srcId="{D4E2CEE2-790A-144C-B4DD-451C0A8E26BF}" destId="{FC30B6EC-D9AA-2B43-A22C-182595FB8451}" srcOrd="0" destOrd="0" presId="urn:microsoft.com/office/officeart/2005/8/layout/orgChart1"/>
    <dgm:cxn modelId="{BFD8888E-9C43-4094-9189-118E582FAD49}" type="presOf" srcId="{07B702A9-A3B4-4E31-A930-AAB4B59C5CD9}" destId="{EF87A577-E351-4E4D-A2A8-7962E7608B9E}" srcOrd="0" destOrd="0" presId="urn:microsoft.com/office/officeart/2005/8/layout/orgChart1"/>
    <dgm:cxn modelId="{76507E3A-8F85-4136-A8C8-8F35141C0E33}" type="presOf" srcId="{C40E3285-09D1-4B76-AA01-54ED12F10B05}" destId="{00B61ACE-31D2-478E-9E4F-198064F3AC2B}" srcOrd="0" destOrd="0" presId="urn:microsoft.com/office/officeart/2005/8/layout/orgChart1"/>
    <dgm:cxn modelId="{10A7561E-0F15-4429-A465-1D34E04138E5}" type="presOf" srcId="{AA36F028-1125-47C5-8FF6-EB0A0EC4E834}" destId="{97FE4BE3-2DA5-48A4-AD20-F1C3CEA207A4}" srcOrd="1" destOrd="0" presId="urn:microsoft.com/office/officeart/2005/8/layout/orgChart1"/>
    <dgm:cxn modelId="{25298B0B-EEFF-4B40-9BC3-F3E7C8277FD6}" type="presOf" srcId="{14CFEB8A-70EA-47CC-914C-57C88C263B83}" destId="{D8602C41-20A3-4FFA-A313-44805C7813FA}" srcOrd="1" destOrd="0" presId="urn:microsoft.com/office/officeart/2005/8/layout/orgChart1"/>
    <dgm:cxn modelId="{CFD8B9A2-41EE-4050-9914-6B9A6B876C6B}" srcId="{14CFEB8A-70EA-47CC-914C-57C88C263B83}" destId="{C40E3285-09D1-4B76-AA01-54ED12F10B05}" srcOrd="2" destOrd="0" parTransId="{3B34FAD4-10AE-4532-B20F-3384BA8F9DD0}" sibTransId="{675E2169-BBEE-49DC-BC50-72E04F98B843}"/>
    <dgm:cxn modelId="{A6498436-6678-4C60-9C1E-AD8AF3352B3A}" type="presOf" srcId="{8CCC9299-EEB5-8648-BBB8-2BBD7474DC1A}" destId="{DF212272-7520-A949-8671-338F54D0E935}" srcOrd="0" destOrd="0" presId="urn:microsoft.com/office/officeart/2005/8/layout/orgChart1"/>
    <dgm:cxn modelId="{373FB331-731B-4130-8C09-E968A955FB2D}" type="presOf" srcId="{8321CC94-C73A-4D52-BDA5-3AA268FD040B}" destId="{732713BB-0471-4B5D-BF0A-A4267FA56AD4}" srcOrd="1" destOrd="0" presId="urn:microsoft.com/office/officeart/2005/8/layout/orgChart1"/>
    <dgm:cxn modelId="{E01A5A8F-5296-4918-B364-4FF86658ECB2}" type="presOf" srcId="{D22669F7-3D08-4746-AA35-7D9BD7D5E11B}" destId="{ED36BA84-4DE9-451D-BA1D-33358090221E}" srcOrd="0" destOrd="0" presId="urn:microsoft.com/office/officeart/2005/8/layout/orgChart1"/>
    <dgm:cxn modelId="{9C0BEF83-1475-4241-99F4-F1000DECA16B}" srcId="{A2ADA049-FDE6-4D77-9967-4BF0692355C0}" destId="{489924D4-54BE-493B-B554-DE35EF4EFFFC}" srcOrd="1" destOrd="0" parTransId="{D22669F7-3D08-4746-AA35-7D9BD7D5E11B}" sibTransId="{0BCFE4C1-272E-4295-8B4F-C5C51F971450}"/>
    <dgm:cxn modelId="{9E4B3F9D-BFB9-45BA-81B9-47A27079454A}" type="presOf" srcId="{0C91B3FF-6E91-4F61-ABC7-3DCBDE26C9A0}" destId="{E2913B0B-19D5-4A9F-8504-448727BBE8F5}" srcOrd="1" destOrd="0" presId="urn:microsoft.com/office/officeart/2005/8/layout/orgChart1"/>
    <dgm:cxn modelId="{51123BD2-ADBB-4A6F-97CF-5C4C037046B1}" type="presOf" srcId="{FB6E843B-98D3-B24E-A721-CB4F9449513A}" destId="{721485BC-0B23-BC43-9577-DE7C7071F522}" srcOrd="0" destOrd="0" presId="urn:microsoft.com/office/officeart/2005/8/layout/orgChart1"/>
    <dgm:cxn modelId="{A2427B6B-E787-423D-88D4-BA519198A8A1}" type="presOf" srcId="{31B6B13D-6C13-F447-A4AF-A9D303FD53D1}" destId="{2E40FEBD-FD87-DD46-8D36-D2E6AF5F3F62}" srcOrd="0" destOrd="0" presId="urn:microsoft.com/office/officeart/2005/8/layout/orgChart1"/>
    <dgm:cxn modelId="{26133722-9163-426A-93FA-7E55F9C1DF5D}" type="presOf" srcId="{14CFEB8A-70EA-47CC-914C-57C88C263B83}" destId="{73CCF3B1-EF20-48F6-8D87-7BF2101E6155}" srcOrd="0" destOrd="0" presId="urn:microsoft.com/office/officeart/2005/8/layout/orgChart1"/>
    <dgm:cxn modelId="{795F731D-0358-5544-85CE-7AA2B1B9A620}" srcId="{D4E2CEE2-790A-144C-B4DD-451C0A8E26BF}" destId="{38C82718-7432-A94A-ACB0-E3627B9D28CD}" srcOrd="0" destOrd="0" parTransId="{31B6B13D-6C13-F447-A4AF-A9D303FD53D1}" sibTransId="{7550CC08-BA0F-B64B-AFCA-D8D65B361F73}"/>
    <dgm:cxn modelId="{12265198-ECD6-4617-9DEE-0A03A5F43965}" type="presOf" srcId="{FB6E843B-98D3-B24E-A721-CB4F9449513A}" destId="{4BD6F7FD-E6F8-6146-8FE6-F646338E6C36}" srcOrd="1" destOrd="0" presId="urn:microsoft.com/office/officeart/2005/8/layout/orgChart1"/>
    <dgm:cxn modelId="{490BEEB6-0D9B-4A58-ACA6-7126479A7FB5}" type="presOf" srcId="{DCFCBF8B-4C6F-E641-B1F8-93F71E3DB2FA}" destId="{1B37F74C-C0DD-0B4C-851D-218301F83F39}" srcOrd="0" destOrd="0" presId="urn:microsoft.com/office/officeart/2005/8/layout/orgChart1"/>
    <dgm:cxn modelId="{0E341172-31D0-42AF-AEE2-0B8AC35EBD6D}" type="presOf" srcId="{3B34FAD4-10AE-4532-B20F-3384BA8F9DD0}" destId="{7813BDBE-14D2-4CCC-A59F-885B38A1A524}" srcOrd="0" destOrd="0" presId="urn:microsoft.com/office/officeart/2005/8/layout/orgChart1"/>
    <dgm:cxn modelId="{055154C4-5223-E346-BB31-300100982DA4}" srcId="{AA3DC15B-7122-4E5E-93B7-6DBAF9A7D697}" destId="{D4E2CEE2-790A-144C-B4DD-451C0A8E26BF}" srcOrd="0" destOrd="0" parTransId="{604ECB6E-949D-2C4B-A8D9-E49845BF3828}" sibTransId="{693EC459-CE41-964F-88FD-1428536A418C}"/>
    <dgm:cxn modelId="{F9DC45C3-AB12-46CC-8985-F637C80E5561}" type="presOf" srcId="{604ECB6E-949D-2C4B-A8D9-E49845BF3828}" destId="{C6B0107A-7522-1F46-A5DE-E182CD3894B2}" srcOrd="0" destOrd="0" presId="urn:microsoft.com/office/officeart/2005/8/layout/orgChart1"/>
    <dgm:cxn modelId="{3A0742FE-719C-F84F-B7AC-6A5136FCB9FE}" srcId="{D4E2CEE2-790A-144C-B4DD-451C0A8E26BF}" destId="{8CCC9299-EEB5-8648-BBB8-2BBD7474DC1A}" srcOrd="3" destOrd="0" parTransId="{DCFCBF8B-4C6F-E641-B1F8-93F71E3DB2FA}" sibTransId="{CF7E50C1-CD1E-8D4E-B5D6-DF703B2C33A7}"/>
    <dgm:cxn modelId="{FFC7E271-CED9-4F4C-B7C9-64D74A1A7A3D}" type="presOf" srcId="{CEB59BF6-F636-44DF-8008-C327D08AABA7}" destId="{79C41166-C12D-429E-A36D-0F2AEFA3DD0C}" srcOrd="0" destOrd="0" presId="urn:microsoft.com/office/officeart/2005/8/layout/orgChart1"/>
    <dgm:cxn modelId="{F14ACC51-0C65-450F-ABFA-C3D0B1444F0B}" type="presOf" srcId="{E9E4DA45-0783-9F49-BA21-940D9C339CAB}" destId="{C2A31BA9-AA69-1B45-9C1F-50BD3159F2E2}" srcOrd="0" destOrd="0" presId="urn:microsoft.com/office/officeart/2005/8/layout/orgChart1"/>
    <dgm:cxn modelId="{C3E2B895-FF01-4F72-9F06-C9D4C64B4AA1}" type="presOf" srcId="{21476DDF-C5D2-47EA-A4B4-7583DF9C867A}" destId="{F9560703-F4D7-4940-AF8B-40871D86EF53}" srcOrd="0" destOrd="0" presId="urn:microsoft.com/office/officeart/2005/8/layout/orgChart1"/>
    <dgm:cxn modelId="{CEDC9BAA-ABD3-44DF-8776-0410BEE13225}" type="presOf" srcId="{A20B1715-32CA-411E-99C0-B02648DF485A}" destId="{52D4C62F-DCA2-4EBF-8907-C9DD8C82EF8C}" srcOrd="0" destOrd="0" presId="urn:microsoft.com/office/officeart/2005/8/layout/orgChart1"/>
    <dgm:cxn modelId="{C7E72F21-03B4-40CE-AB4D-E9221F882EA5}" type="presOf" srcId="{489924D4-54BE-493B-B554-DE35EF4EFFFC}" destId="{7D8CBE55-A0EA-4B55-82B2-DDBF40D6ECA5}" srcOrd="1" destOrd="0" presId="urn:microsoft.com/office/officeart/2005/8/layout/orgChart1"/>
    <dgm:cxn modelId="{EECDE1B7-9EC8-47C7-9A96-AF8B74D2CA16}" type="presOf" srcId="{8E9AE834-A7E0-4B8B-BD89-CA8CCA1909DB}" destId="{202BC438-4B1C-4364-9B51-F1D07AB846D9}" srcOrd="1" destOrd="0" presId="urn:microsoft.com/office/officeart/2005/8/layout/orgChart1"/>
    <dgm:cxn modelId="{DE5D44FC-F260-4C49-B880-5D34F32E76F9}" type="presOf" srcId="{8CCC9299-EEB5-8648-BBB8-2BBD7474DC1A}" destId="{C25CBE7F-FE17-C342-8A26-2BF145AB96B7}" srcOrd="1" destOrd="0" presId="urn:microsoft.com/office/officeart/2005/8/layout/orgChart1"/>
    <dgm:cxn modelId="{4B78EC43-E5E0-4672-A892-D299664F4ED2}" srcId="{AA3DC15B-7122-4E5E-93B7-6DBAF9A7D697}" destId="{14CFEB8A-70EA-47CC-914C-57C88C263B83}" srcOrd="3" destOrd="0" parTransId="{48E2A84C-2783-482B-A6E9-DE14E397CB9D}" sibTransId="{166C51A5-DAB9-4ED8-9107-DE4BDEA8B4F4}"/>
    <dgm:cxn modelId="{3A4C8CCB-5AC5-4F93-8B4A-B24A8D5AC67E}" type="presOf" srcId="{38C82718-7432-A94A-ACB0-E3627B9D28CD}" destId="{8E825E62-63BF-954F-B494-A2CD52C7C150}" srcOrd="1" destOrd="0" presId="urn:microsoft.com/office/officeart/2005/8/layout/orgChart1"/>
    <dgm:cxn modelId="{8E3B10A1-279C-4FE3-AAA4-DFF565ABF053}" srcId="{14CFEB8A-70EA-47CC-914C-57C88C263B83}" destId="{0C91B3FF-6E91-4F61-ABC7-3DCBDE26C9A0}" srcOrd="0" destOrd="0" parTransId="{83AB073D-71C6-4947-87B0-0DBB67ED2FA3}" sibTransId="{113BFC69-BA4C-497C-8DB8-FDF2BCD111B2}"/>
    <dgm:cxn modelId="{130BE48C-E566-43B0-ACEE-B5C96F4B35DF}" type="presOf" srcId="{E40BC130-9305-46B3-85CC-6E381618430C}" destId="{651112AF-17A7-483E-84D9-BAA92BD779B5}" srcOrd="0" destOrd="0" presId="urn:microsoft.com/office/officeart/2005/8/layout/orgChart1"/>
    <dgm:cxn modelId="{A779B265-0BB4-41A7-9FAE-F8226C1D88AC}" srcId="{AA3DC15B-7122-4E5E-93B7-6DBAF9A7D697}" destId="{AA36F028-1125-47C5-8FF6-EB0A0EC4E834}" srcOrd="1" destOrd="0" parTransId="{58286FC0-84D8-464A-9FFC-7D7C2C87ECED}" sibTransId="{D393099B-A3B6-4E89-9BBA-EBDAC10B9F86}"/>
    <dgm:cxn modelId="{7213097D-DE9D-4C6E-A2A4-06D0E211C0F4}" type="presOf" srcId="{A20B1715-32CA-411E-99C0-B02648DF485A}" destId="{3CA9C495-9BC5-4165-9920-EDBBD4F3BC9B}" srcOrd="1" destOrd="0" presId="urn:microsoft.com/office/officeart/2005/8/layout/orgChart1"/>
    <dgm:cxn modelId="{B56CA5F0-5F69-48CB-9C47-68AC0AD7A539}" type="presOf" srcId="{489924D4-54BE-493B-B554-DE35EF4EFFFC}" destId="{D463AE7F-EB6A-463D-89B8-A33881DB015C}" srcOrd="0" destOrd="0" presId="urn:microsoft.com/office/officeart/2005/8/layout/orgChart1"/>
    <dgm:cxn modelId="{9136119B-988E-45AB-8779-6E6C9C411BD9}" srcId="{E40BC130-9305-46B3-85CC-6E381618430C}" destId="{AA3DC15B-7122-4E5E-93B7-6DBAF9A7D697}" srcOrd="0" destOrd="0" parTransId="{6DBCFC95-94EB-4E1B-BB86-A3B3C02588EC}" sibTransId="{F293F29F-7029-4A97-BBF6-9F44421ABB52}"/>
    <dgm:cxn modelId="{69EB6BDD-18D5-410F-AEE4-765FEDD6503E}" type="presOf" srcId="{48E2A84C-2783-482B-A6E9-DE14E397CB9D}" destId="{31B15025-15DC-4AF5-9BCF-B9F1ED382EE5}" srcOrd="0" destOrd="0" presId="urn:microsoft.com/office/officeart/2005/8/layout/orgChart1"/>
    <dgm:cxn modelId="{1490890A-26A7-475C-ACDF-50A0057C6F73}" type="presOf" srcId="{D4E2CEE2-790A-144C-B4DD-451C0A8E26BF}" destId="{885BAC3A-A3C5-4747-9A86-71832A6185A1}" srcOrd="1" destOrd="0" presId="urn:microsoft.com/office/officeart/2005/8/layout/orgChart1"/>
    <dgm:cxn modelId="{BD188DA0-4302-4F61-9693-F9B340C397C5}" type="presOf" srcId="{58286FC0-84D8-464A-9FFC-7D7C2C87ECED}" destId="{43E88A01-C318-4F41-B06D-F9AF536282E0}" srcOrd="0" destOrd="0" presId="urn:microsoft.com/office/officeart/2005/8/layout/orgChart1"/>
    <dgm:cxn modelId="{C009F29F-E98C-4A14-9DDD-88D35C353DBD}" type="presOf" srcId="{07B702A9-A3B4-4E31-A930-AAB4B59C5CD9}" destId="{FE5EEBDF-3D54-4918-935D-B38FDFFABB02}" srcOrd="1" destOrd="0" presId="urn:microsoft.com/office/officeart/2005/8/layout/orgChart1"/>
    <dgm:cxn modelId="{655D4E3A-6B87-4A48-81CF-5CF583DB5545}" type="presOf" srcId="{4AAA43B6-966C-4AAC-B676-F454147DC089}" destId="{7B09F84C-93F4-4250-845A-5CF04FEA0AF1}" srcOrd="0" destOrd="0" presId="urn:microsoft.com/office/officeart/2005/8/layout/orgChart1"/>
    <dgm:cxn modelId="{834D8190-1A5C-D24F-B8F1-90BAA67110C2}" srcId="{D4E2CEE2-790A-144C-B4DD-451C0A8E26BF}" destId="{3F7D86BB-43EE-1147-B09F-BBE5B38F4474}" srcOrd="1" destOrd="0" parTransId="{E9E4DA45-0783-9F49-BA21-940D9C339CAB}" sibTransId="{74E9083D-6278-8B4C-BECB-DD53C47A51E0}"/>
    <dgm:cxn modelId="{EAD323FA-B5CE-4D27-B09F-8B9A812ADC97}" type="presOf" srcId="{8E9AE834-A7E0-4B8B-BD89-CA8CCA1909DB}" destId="{B0D0DC1F-4B43-41C9-B6E5-8A3D432CBA6E}" srcOrd="0" destOrd="0" presId="urn:microsoft.com/office/officeart/2005/8/layout/orgChart1"/>
    <dgm:cxn modelId="{C46DBF8A-F373-4172-BBDC-B4A4326697C6}" type="presOf" srcId="{38C82718-7432-A94A-ACB0-E3627B9D28CD}" destId="{83F3C5B6-EA4F-5949-8486-237DC446AE22}" srcOrd="0" destOrd="0" presId="urn:microsoft.com/office/officeart/2005/8/layout/orgChart1"/>
    <dgm:cxn modelId="{1F30C35F-5C6D-4D7C-8217-E8C99A4FC369}" type="presOf" srcId="{83AB073D-71C6-4947-87B0-0DBB67ED2FA3}" destId="{42C651D7-D519-40A6-9D46-C391844E4117}" srcOrd="0" destOrd="0" presId="urn:microsoft.com/office/officeart/2005/8/layout/orgChart1"/>
    <dgm:cxn modelId="{B91ACCB5-08EF-4E82-B276-BF7F96CB4015}" srcId="{A2ADA049-FDE6-4D77-9967-4BF0692355C0}" destId="{8E9AE834-A7E0-4B8B-BD89-CA8CCA1909DB}" srcOrd="0" destOrd="0" parTransId="{4AAA43B6-966C-4AAC-B676-F454147DC089}" sibTransId="{61C4D142-8216-441B-AFEA-216774C637D3}"/>
    <dgm:cxn modelId="{5A340883-F2C2-4FAF-A344-49C0E52214DA}" type="presOf" srcId="{DDF689E1-D1B7-4597-9A46-C61C50490C27}" destId="{53832C85-E983-4A9F-A434-653E8FCC83BD}" srcOrd="0" destOrd="0" presId="urn:microsoft.com/office/officeart/2005/8/layout/orgChart1"/>
    <dgm:cxn modelId="{05C14BAE-FA2D-3644-846A-D07A63E13E92}" srcId="{D4E2CEE2-790A-144C-B4DD-451C0A8E26BF}" destId="{FB6E843B-98D3-B24E-A721-CB4F9449513A}" srcOrd="2" destOrd="0" parTransId="{40C53975-75F8-6041-9568-3BFA5E2B446B}" sibTransId="{2E5C6D48-0FAF-A24C-BFCC-183FE7241AA8}"/>
    <dgm:cxn modelId="{DD18ACB1-67BA-4C79-B46A-C8C72E5E44FF}" type="presOf" srcId="{3F7D86BB-43EE-1147-B09F-BBE5B38F4474}" destId="{70FB14B6-8B0F-E049-B305-FF48544CE174}" srcOrd="1" destOrd="0" presId="urn:microsoft.com/office/officeart/2005/8/layout/orgChart1"/>
    <dgm:cxn modelId="{5D0C0D89-4067-4D78-8BC5-202822F3FB47}" srcId="{AA3DC15B-7122-4E5E-93B7-6DBAF9A7D697}" destId="{A2ADA049-FDE6-4D77-9967-4BF0692355C0}" srcOrd="2" destOrd="0" parTransId="{21476DDF-C5D2-47EA-A4B4-7583DF9C867A}" sibTransId="{6C2D1E02-1C2E-48BB-BC32-8EA75F36328E}"/>
    <dgm:cxn modelId="{25919F46-71E4-40F5-822C-ED6AB0CD8F20}" type="presOf" srcId="{AA3DC15B-7122-4E5E-93B7-6DBAF9A7D697}" destId="{21DF5C58-56D2-4953-91F6-14279A73BC88}" srcOrd="0" destOrd="0" presId="urn:microsoft.com/office/officeart/2005/8/layout/orgChart1"/>
    <dgm:cxn modelId="{5D416D83-CC0A-4FF8-9F63-4859A5930FEE}" srcId="{AA36F028-1125-47C5-8FF6-EB0A0EC4E834}" destId="{A20B1715-32CA-411E-99C0-B02648DF485A}" srcOrd="0" destOrd="0" parTransId="{229B8A77-34A8-4BD9-9277-22A8C2B9D03E}" sibTransId="{CF0852AC-A418-4880-8CA7-F51BD57DD683}"/>
    <dgm:cxn modelId="{A31869D4-30DA-4120-B638-0347873CC414}" type="presOf" srcId="{40C53975-75F8-6041-9568-3BFA5E2B446B}" destId="{D445B7F0-0041-4E43-A1D7-FA6BFEEBBF08}" srcOrd="0" destOrd="0" presId="urn:microsoft.com/office/officeart/2005/8/layout/orgChart1"/>
    <dgm:cxn modelId="{AB81344A-86E9-48CC-9F27-122EAD5BF337}" srcId="{AA36F028-1125-47C5-8FF6-EB0A0EC4E834}" destId="{8321CC94-C73A-4D52-BDA5-3AA268FD040B}" srcOrd="2" destOrd="0" parTransId="{CEB59BF6-F636-44DF-8008-C327D08AABA7}" sibTransId="{A0BA1EBE-2C29-4C06-A93C-C4D632684E9F}"/>
    <dgm:cxn modelId="{1F65578C-079B-4798-84D5-8E4CB344F4DC}" type="presOf" srcId="{3F7D86BB-43EE-1147-B09F-BBE5B38F4474}" destId="{0408591F-C032-A54F-8CF9-D4B63B717FC5}" srcOrd="0" destOrd="0" presId="urn:microsoft.com/office/officeart/2005/8/layout/orgChart1"/>
    <dgm:cxn modelId="{393B64EF-8492-46B6-BD9D-A125F9BD9382}" type="presOf" srcId="{000D93B2-537F-44B1-8F3A-350C92378CEB}" destId="{62338988-BC9E-4AE4-8CC8-23AA09C52F04}" srcOrd="1" destOrd="0" presId="urn:microsoft.com/office/officeart/2005/8/layout/orgChart1"/>
    <dgm:cxn modelId="{EAD722A5-29BE-40D6-9FAD-5196DE80F128}" type="presOf" srcId="{AA3DC15B-7122-4E5E-93B7-6DBAF9A7D697}" destId="{85A28009-6396-49A7-8CD5-1AFBE1E42FEB}" srcOrd="1" destOrd="0" presId="urn:microsoft.com/office/officeart/2005/8/layout/orgChart1"/>
    <dgm:cxn modelId="{C9612ABF-BAEE-4783-9450-30B7AAEE6016}" type="presOf" srcId="{0C91B3FF-6E91-4F61-ABC7-3DCBDE26C9A0}" destId="{4F420C14-97CB-411E-AF88-FBD5F78F631B}" srcOrd="0" destOrd="0" presId="urn:microsoft.com/office/officeart/2005/8/layout/orgChart1"/>
    <dgm:cxn modelId="{FE4E3F5E-B74F-4A24-AA56-92804B2A241B}" srcId="{14CFEB8A-70EA-47CC-914C-57C88C263B83}" destId="{07B702A9-A3B4-4E31-A930-AAB4B59C5CD9}" srcOrd="1" destOrd="0" parTransId="{08CEBB48-5825-4211-9563-760D3BA8718A}" sibTransId="{B25ECB5F-B6E0-49A7-A202-D5A04FB63889}"/>
    <dgm:cxn modelId="{249C82AB-D7D2-455D-8673-CB5FB42DEA61}" type="presOf" srcId="{229B8A77-34A8-4BD9-9277-22A8C2B9D03E}" destId="{6EFACD0B-1474-4E90-87AE-BF520DFA6F9D}" srcOrd="0" destOrd="0" presId="urn:microsoft.com/office/officeart/2005/8/layout/orgChart1"/>
    <dgm:cxn modelId="{78170B2F-1A22-4FE7-AFDA-EC15D43C7ABA}" type="presOf" srcId="{A2ADA049-FDE6-4D77-9967-4BF0692355C0}" destId="{C445C547-E544-4E78-9A6F-137F3631CBC4}" srcOrd="1" destOrd="0" presId="urn:microsoft.com/office/officeart/2005/8/layout/orgChart1"/>
    <dgm:cxn modelId="{CA1A6DF2-20A6-4512-B2AC-9F3EBF5976A2}" type="presOf" srcId="{8321CC94-C73A-4D52-BDA5-3AA268FD040B}" destId="{9D1A1315-F2CF-43A7-9C0E-B43F376A50CC}" srcOrd="0" destOrd="0" presId="urn:microsoft.com/office/officeart/2005/8/layout/orgChart1"/>
    <dgm:cxn modelId="{231AC4B4-66D7-4600-918D-A6FED5DE1455}" type="presOf" srcId="{08CEBB48-5825-4211-9563-760D3BA8718A}" destId="{75C95EE8-F807-472A-BCBA-822D614D85C1}" srcOrd="0" destOrd="0" presId="urn:microsoft.com/office/officeart/2005/8/layout/orgChart1"/>
    <dgm:cxn modelId="{6566B864-6A8E-45F8-BCFE-3592DBCFD248}" type="presOf" srcId="{000D93B2-537F-44B1-8F3A-350C92378CEB}" destId="{AFD64902-F834-49DE-B3BA-DB70A0025740}" srcOrd="0" destOrd="0" presId="urn:microsoft.com/office/officeart/2005/8/layout/orgChart1"/>
    <dgm:cxn modelId="{F4D0C35E-4F35-4FE6-9427-DA249A11D18E}" type="presParOf" srcId="{651112AF-17A7-483E-84D9-BAA92BD779B5}" destId="{839ADFCF-6905-4DCD-9D33-C227FD43CC85}" srcOrd="0" destOrd="0" presId="urn:microsoft.com/office/officeart/2005/8/layout/orgChart1"/>
    <dgm:cxn modelId="{8FB8BAEC-B31E-4586-8EA0-CE0D4B2C3221}" type="presParOf" srcId="{839ADFCF-6905-4DCD-9D33-C227FD43CC85}" destId="{DDD7C264-2030-45FD-985A-34EEAB059D61}" srcOrd="0" destOrd="0" presId="urn:microsoft.com/office/officeart/2005/8/layout/orgChart1"/>
    <dgm:cxn modelId="{D907894C-8EF1-4B83-9262-D89B7DAA0381}" type="presParOf" srcId="{DDD7C264-2030-45FD-985A-34EEAB059D61}" destId="{21DF5C58-56D2-4953-91F6-14279A73BC88}" srcOrd="0" destOrd="0" presId="urn:microsoft.com/office/officeart/2005/8/layout/orgChart1"/>
    <dgm:cxn modelId="{3284B4B5-A481-4E01-9473-FFECAFF2D9BF}" type="presParOf" srcId="{DDD7C264-2030-45FD-985A-34EEAB059D61}" destId="{85A28009-6396-49A7-8CD5-1AFBE1E42FEB}" srcOrd="1" destOrd="0" presId="urn:microsoft.com/office/officeart/2005/8/layout/orgChart1"/>
    <dgm:cxn modelId="{0FBD4A5C-2448-4F17-BFC2-9285A52CBCC6}" type="presParOf" srcId="{839ADFCF-6905-4DCD-9D33-C227FD43CC85}" destId="{5CD810CB-BB0E-4687-A0C0-10441CBF58E2}" srcOrd="1" destOrd="0" presId="urn:microsoft.com/office/officeart/2005/8/layout/orgChart1"/>
    <dgm:cxn modelId="{9B8D329C-9BEE-4021-9FC1-2146CBFA7F81}" type="presParOf" srcId="{5CD810CB-BB0E-4687-A0C0-10441CBF58E2}" destId="{C6B0107A-7522-1F46-A5DE-E182CD3894B2}" srcOrd="0" destOrd="0" presId="urn:microsoft.com/office/officeart/2005/8/layout/orgChart1"/>
    <dgm:cxn modelId="{6ED26932-3DB0-403F-9BF7-0118F88E303D}" type="presParOf" srcId="{5CD810CB-BB0E-4687-A0C0-10441CBF58E2}" destId="{97F08A37-0D07-E84F-AF30-0AE7DD812EE4}" srcOrd="1" destOrd="0" presId="urn:microsoft.com/office/officeart/2005/8/layout/orgChart1"/>
    <dgm:cxn modelId="{A3E47AC0-7C42-4CE4-9811-9CC22B1EFA96}" type="presParOf" srcId="{97F08A37-0D07-E84F-AF30-0AE7DD812EE4}" destId="{3D93C14B-C0C9-EE46-B6D6-F1C301CA887F}" srcOrd="0" destOrd="0" presId="urn:microsoft.com/office/officeart/2005/8/layout/orgChart1"/>
    <dgm:cxn modelId="{7CD9CE20-9E46-4D07-94BE-7CBD914A5BEE}" type="presParOf" srcId="{3D93C14B-C0C9-EE46-B6D6-F1C301CA887F}" destId="{FC30B6EC-D9AA-2B43-A22C-182595FB8451}" srcOrd="0" destOrd="0" presId="urn:microsoft.com/office/officeart/2005/8/layout/orgChart1"/>
    <dgm:cxn modelId="{4D82B236-54FB-464F-A25D-ADCD09F94765}" type="presParOf" srcId="{3D93C14B-C0C9-EE46-B6D6-F1C301CA887F}" destId="{885BAC3A-A3C5-4747-9A86-71832A6185A1}" srcOrd="1" destOrd="0" presId="urn:microsoft.com/office/officeart/2005/8/layout/orgChart1"/>
    <dgm:cxn modelId="{230CCAF4-8DFB-4ACB-909C-942BECC30315}" type="presParOf" srcId="{97F08A37-0D07-E84F-AF30-0AE7DD812EE4}" destId="{69802854-0037-784E-A1D0-DC7ACAE7D805}" srcOrd="1" destOrd="0" presId="urn:microsoft.com/office/officeart/2005/8/layout/orgChart1"/>
    <dgm:cxn modelId="{121324B0-6C28-41A0-8DBB-6A0B066E40AB}" type="presParOf" srcId="{69802854-0037-784E-A1D0-DC7ACAE7D805}" destId="{2E40FEBD-FD87-DD46-8D36-D2E6AF5F3F62}" srcOrd="0" destOrd="0" presId="urn:microsoft.com/office/officeart/2005/8/layout/orgChart1"/>
    <dgm:cxn modelId="{EA60C521-2F5A-4BCC-B0E6-7AAA66B038B5}" type="presParOf" srcId="{69802854-0037-784E-A1D0-DC7ACAE7D805}" destId="{518FD2A1-8DE1-8148-AABA-78792D1E7165}" srcOrd="1" destOrd="0" presId="urn:microsoft.com/office/officeart/2005/8/layout/orgChart1"/>
    <dgm:cxn modelId="{46D01007-DFC0-46EE-BD3E-5E9C0A4B9ADA}" type="presParOf" srcId="{518FD2A1-8DE1-8148-AABA-78792D1E7165}" destId="{65C8745C-A26A-B944-B637-12C908384E45}" srcOrd="0" destOrd="0" presId="urn:microsoft.com/office/officeart/2005/8/layout/orgChart1"/>
    <dgm:cxn modelId="{9EEFC1E3-2956-4B88-987D-03FA4F1F63FF}" type="presParOf" srcId="{65C8745C-A26A-B944-B637-12C908384E45}" destId="{83F3C5B6-EA4F-5949-8486-237DC446AE22}" srcOrd="0" destOrd="0" presId="urn:microsoft.com/office/officeart/2005/8/layout/orgChart1"/>
    <dgm:cxn modelId="{AFE2E75F-87EA-4349-B388-E804EC28C36F}" type="presParOf" srcId="{65C8745C-A26A-B944-B637-12C908384E45}" destId="{8E825E62-63BF-954F-B494-A2CD52C7C150}" srcOrd="1" destOrd="0" presId="urn:microsoft.com/office/officeart/2005/8/layout/orgChart1"/>
    <dgm:cxn modelId="{23D5B31C-C02B-400E-928D-32B0AA8FC390}" type="presParOf" srcId="{518FD2A1-8DE1-8148-AABA-78792D1E7165}" destId="{C23F1646-97D2-B140-895F-D257AB30D031}" srcOrd="1" destOrd="0" presId="urn:microsoft.com/office/officeart/2005/8/layout/orgChart1"/>
    <dgm:cxn modelId="{60CB5390-C3AF-4909-A1E7-3FD4CE27AFA7}" type="presParOf" srcId="{518FD2A1-8DE1-8148-AABA-78792D1E7165}" destId="{CDC14FF1-9604-8A40-B8EF-F6CDB16A4EB5}" srcOrd="2" destOrd="0" presId="urn:microsoft.com/office/officeart/2005/8/layout/orgChart1"/>
    <dgm:cxn modelId="{B1090788-B9D0-4B9D-BD09-2362842FAB11}" type="presParOf" srcId="{69802854-0037-784E-A1D0-DC7ACAE7D805}" destId="{C2A31BA9-AA69-1B45-9C1F-50BD3159F2E2}" srcOrd="2" destOrd="0" presId="urn:microsoft.com/office/officeart/2005/8/layout/orgChart1"/>
    <dgm:cxn modelId="{69661DA4-E6D7-40B5-859D-EB1803F00E70}" type="presParOf" srcId="{69802854-0037-784E-A1D0-DC7ACAE7D805}" destId="{0E4708E0-35F6-AE45-8102-7904551723EC}" srcOrd="3" destOrd="0" presId="urn:microsoft.com/office/officeart/2005/8/layout/orgChart1"/>
    <dgm:cxn modelId="{AD7CDF67-2082-4E01-9E60-CF8C7980D550}" type="presParOf" srcId="{0E4708E0-35F6-AE45-8102-7904551723EC}" destId="{7C3BE2D1-A319-354F-B355-753B9F0551FF}" srcOrd="0" destOrd="0" presId="urn:microsoft.com/office/officeart/2005/8/layout/orgChart1"/>
    <dgm:cxn modelId="{6E7D20C2-B512-4AF6-97ED-A9FE31337FA0}" type="presParOf" srcId="{7C3BE2D1-A319-354F-B355-753B9F0551FF}" destId="{0408591F-C032-A54F-8CF9-D4B63B717FC5}" srcOrd="0" destOrd="0" presId="urn:microsoft.com/office/officeart/2005/8/layout/orgChart1"/>
    <dgm:cxn modelId="{2B122E48-6070-4D46-97DD-3D2DA98060E0}" type="presParOf" srcId="{7C3BE2D1-A319-354F-B355-753B9F0551FF}" destId="{70FB14B6-8B0F-E049-B305-FF48544CE174}" srcOrd="1" destOrd="0" presId="urn:microsoft.com/office/officeart/2005/8/layout/orgChart1"/>
    <dgm:cxn modelId="{61DF05AC-0678-4277-86D9-1CD5ECAB16F1}" type="presParOf" srcId="{0E4708E0-35F6-AE45-8102-7904551723EC}" destId="{9A7A7057-0F3E-434C-8F37-7E185CD4324E}" srcOrd="1" destOrd="0" presId="urn:microsoft.com/office/officeart/2005/8/layout/orgChart1"/>
    <dgm:cxn modelId="{E763EF7F-9E43-4113-AECF-D54F92FD9B26}" type="presParOf" srcId="{0E4708E0-35F6-AE45-8102-7904551723EC}" destId="{119E410A-AAB7-DC4F-A7A5-807A2E392AF5}" srcOrd="2" destOrd="0" presId="urn:microsoft.com/office/officeart/2005/8/layout/orgChart1"/>
    <dgm:cxn modelId="{F14163AA-5F6B-4858-A507-6A67BFF3BC4D}" type="presParOf" srcId="{69802854-0037-784E-A1D0-DC7ACAE7D805}" destId="{D445B7F0-0041-4E43-A1D7-FA6BFEEBBF08}" srcOrd="4" destOrd="0" presId="urn:microsoft.com/office/officeart/2005/8/layout/orgChart1"/>
    <dgm:cxn modelId="{8245AE5C-C4EC-46DF-A809-2996B2A616D1}" type="presParOf" srcId="{69802854-0037-784E-A1D0-DC7ACAE7D805}" destId="{4816D931-44C8-1545-ABD3-9643E35AE992}" srcOrd="5" destOrd="0" presId="urn:microsoft.com/office/officeart/2005/8/layout/orgChart1"/>
    <dgm:cxn modelId="{DAAA4A9E-7AA4-4FC8-A685-20B01DA46B52}" type="presParOf" srcId="{4816D931-44C8-1545-ABD3-9643E35AE992}" destId="{3FA4B76A-4854-E74E-9F44-41CAF684001C}" srcOrd="0" destOrd="0" presId="urn:microsoft.com/office/officeart/2005/8/layout/orgChart1"/>
    <dgm:cxn modelId="{9C03F17E-DE0D-449E-AF11-C49475D337F0}" type="presParOf" srcId="{3FA4B76A-4854-E74E-9F44-41CAF684001C}" destId="{721485BC-0B23-BC43-9577-DE7C7071F522}" srcOrd="0" destOrd="0" presId="urn:microsoft.com/office/officeart/2005/8/layout/orgChart1"/>
    <dgm:cxn modelId="{852F8A63-C325-4DC0-852C-788A3B1CD868}" type="presParOf" srcId="{3FA4B76A-4854-E74E-9F44-41CAF684001C}" destId="{4BD6F7FD-E6F8-6146-8FE6-F646338E6C36}" srcOrd="1" destOrd="0" presId="urn:microsoft.com/office/officeart/2005/8/layout/orgChart1"/>
    <dgm:cxn modelId="{36918B38-0C0E-411F-B091-A067D9C9E75A}" type="presParOf" srcId="{4816D931-44C8-1545-ABD3-9643E35AE992}" destId="{11502FC7-603E-1042-9EFB-F1A62E6A5D20}" srcOrd="1" destOrd="0" presId="urn:microsoft.com/office/officeart/2005/8/layout/orgChart1"/>
    <dgm:cxn modelId="{A1387406-9DA5-493E-BB73-EC7ACD5DCCE3}" type="presParOf" srcId="{4816D931-44C8-1545-ABD3-9643E35AE992}" destId="{6CF1593B-0A38-DC48-90AB-2CE06A1CE4A1}" srcOrd="2" destOrd="0" presId="urn:microsoft.com/office/officeart/2005/8/layout/orgChart1"/>
    <dgm:cxn modelId="{52DC3F59-453F-47D0-A7F0-AF1B3F7F1BFF}" type="presParOf" srcId="{69802854-0037-784E-A1D0-DC7ACAE7D805}" destId="{1B37F74C-C0DD-0B4C-851D-218301F83F39}" srcOrd="6" destOrd="0" presId="urn:microsoft.com/office/officeart/2005/8/layout/orgChart1"/>
    <dgm:cxn modelId="{A7B23936-4C1A-4CDC-8A8A-6C5871BDAB93}" type="presParOf" srcId="{69802854-0037-784E-A1D0-DC7ACAE7D805}" destId="{E695C9F9-32E8-274B-8698-B31615D361EC}" srcOrd="7" destOrd="0" presId="urn:microsoft.com/office/officeart/2005/8/layout/orgChart1"/>
    <dgm:cxn modelId="{59800447-25A1-4241-9DC3-735E8908A574}" type="presParOf" srcId="{E695C9F9-32E8-274B-8698-B31615D361EC}" destId="{AA27E9D6-DD04-BC4B-AE2C-986D69811270}" srcOrd="0" destOrd="0" presId="urn:microsoft.com/office/officeart/2005/8/layout/orgChart1"/>
    <dgm:cxn modelId="{1F92A26D-1A8A-4873-BE00-F587D431D2F0}" type="presParOf" srcId="{AA27E9D6-DD04-BC4B-AE2C-986D69811270}" destId="{DF212272-7520-A949-8671-338F54D0E935}" srcOrd="0" destOrd="0" presId="urn:microsoft.com/office/officeart/2005/8/layout/orgChart1"/>
    <dgm:cxn modelId="{CFCF9042-7FFF-47C4-A5EC-285912C82B76}" type="presParOf" srcId="{AA27E9D6-DD04-BC4B-AE2C-986D69811270}" destId="{C25CBE7F-FE17-C342-8A26-2BF145AB96B7}" srcOrd="1" destOrd="0" presId="urn:microsoft.com/office/officeart/2005/8/layout/orgChart1"/>
    <dgm:cxn modelId="{E01A4818-BB4C-4C80-82F5-E02DB2716733}" type="presParOf" srcId="{E695C9F9-32E8-274B-8698-B31615D361EC}" destId="{88BB4124-552E-C44B-BC77-B5FB7D54C662}" srcOrd="1" destOrd="0" presId="urn:microsoft.com/office/officeart/2005/8/layout/orgChart1"/>
    <dgm:cxn modelId="{BA252BBE-A305-42F3-B969-C880D443BED5}" type="presParOf" srcId="{E695C9F9-32E8-274B-8698-B31615D361EC}" destId="{6D2FC440-F7A4-D547-A0E1-B2BB6192A4E0}" srcOrd="2" destOrd="0" presId="urn:microsoft.com/office/officeart/2005/8/layout/orgChart1"/>
    <dgm:cxn modelId="{7C5D1408-0B1F-45AA-B1B4-C406EAA03E49}" type="presParOf" srcId="{97F08A37-0D07-E84F-AF30-0AE7DD812EE4}" destId="{34C02733-EAFB-2743-95A8-F12B720115EE}" srcOrd="2" destOrd="0" presId="urn:microsoft.com/office/officeart/2005/8/layout/orgChart1"/>
    <dgm:cxn modelId="{8820CB75-D466-4454-AA27-BBD68D84650B}" type="presParOf" srcId="{5CD810CB-BB0E-4687-A0C0-10441CBF58E2}" destId="{43E88A01-C318-4F41-B06D-F9AF536282E0}" srcOrd="2" destOrd="0" presId="urn:microsoft.com/office/officeart/2005/8/layout/orgChart1"/>
    <dgm:cxn modelId="{9EAB8DA4-D055-4EDE-9A31-289AB6D27C23}" type="presParOf" srcId="{5CD810CB-BB0E-4687-A0C0-10441CBF58E2}" destId="{9D720C19-5F89-435B-A809-A81343405161}" srcOrd="3" destOrd="0" presId="urn:microsoft.com/office/officeart/2005/8/layout/orgChart1"/>
    <dgm:cxn modelId="{24928AE5-3FD8-4D5C-8A62-2332A15685B2}" type="presParOf" srcId="{9D720C19-5F89-435B-A809-A81343405161}" destId="{3923EA6C-676E-4DAB-87AD-97F08F5BEB29}" srcOrd="0" destOrd="0" presId="urn:microsoft.com/office/officeart/2005/8/layout/orgChart1"/>
    <dgm:cxn modelId="{2EDEBCC9-EF97-4662-BE3C-7595DDB8134E}" type="presParOf" srcId="{3923EA6C-676E-4DAB-87AD-97F08F5BEB29}" destId="{4BF9ADE6-3BFC-422B-85B0-85EFCF8AAC1F}" srcOrd="0" destOrd="0" presId="urn:microsoft.com/office/officeart/2005/8/layout/orgChart1"/>
    <dgm:cxn modelId="{9A4A6A15-6FE7-43F1-BB1E-8B6FBA750619}" type="presParOf" srcId="{3923EA6C-676E-4DAB-87AD-97F08F5BEB29}" destId="{97FE4BE3-2DA5-48A4-AD20-F1C3CEA207A4}" srcOrd="1" destOrd="0" presId="urn:microsoft.com/office/officeart/2005/8/layout/orgChart1"/>
    <dgm:cxn modelId="{1CC2394E-2262-4AB2-BD24-2AE03F55534E}" type="presParOf" srcId="{9D720C19-5F89-435B-A809-A81343405161}" destId="{F8C16FA0-872D-4A5B-B87D-101907DC3F89}" srcOrd="1" destOrd="0" presId="urn:microsoft.com/office/officeart/2005/8/layout/orgChart1"/>
    <dgm:cxn modelId="{061351E9-602D-438C-B71A-D7E98BC7A7BD}" type="presParOf" srcId="{F8C16FA0-872D-4A5B-B87D-101907DC3F89}" destId="{6EFACD0B-1474-4E90-87AE-BF520DFA6F9D}" srcOrd="0" destOrd="0" presId="urn:microsoft.com/office/officeart/2005/8/layout/orgChart1"/>
    <dgm:cxn modelId="{1662C94D-43EF-4F1C-BA52-09160FBC537B}" type="presParOf" srcId="{F8C16FA0-872D-4A5B-B87D-101907DC3F89}" destId="{8076ED05-A881-4925-9FD5-DF3D84E1A802}" srcOrd="1" destOrd="0" presId="urn:microsoft.com/office/officeart/2005/8/layout/orgChart1"/>
    <dgm:cxn modelId="{9C0654E5-0B93-4741-9467-97A5BE0FD49D}" type="presParOf" srcId="{8076ED05-A881-4925-9FD5-DF3D84E1A802}" destId="{2D4BD783-58BB-4CFC-8A8C-D534D386EB0E}" srcOrd="0" destOrd="0" presId="urn:microsoft.com/office/officeart/2005/8/layout/orgChart1"/>
    <dgm:cxn modelId="{355511DB-BA71-4654-B47A-76BDD1952796}" type="presParOf" srcId="{2D4BD783-58BB-4CFC-8A8C-D534D386EB0E}" destId="{52D4C62F-DCA2-4EBF-8907-C9DD8C82EF8C}" srcOrd="0" destOrd="0" presId="urn:microsoft.com/office/officeart/2005/8/layout/orgChart1"/>
    <dgm:cxn modelId="{F7F3CCBC-0526-4137-8E71-4DD41F3535E5}" type="presParOf" srcId="{2D4BD783-58BB-4CFC-8A8C-D534D386EB0E}" destId="{3CA9C495-9BC5-4165-9920-EDBBD4F3BC9B}" srcOrd="1" destOrd="0" presId="urn:microsoft.com/office/officeart/2005/8/layout/orgChart1"/>
    <dgm:cxn modelId="{F61E9846-D022-4D06-8877-CC62547045B8}" type="presParOf" srcId="{8076ED05-A881-4925-9FD5-DF3D84E1A802}" destId="{7C7E274B-3278-4A27-9C0A-BCD86FAF5BDF}" srcOrd="1" destOrd="0" presId="urn:microsoft.com/office/officeart/2005/8/layout/orgChart1"/>
    <dgm:cxn modelId="{45DE7BE7-6AB9-494D-BBBF-6CA390637A01}" type="presParOf" srcId="{8076ED05-A881-4925-9FD5-DF3D84E1A802}" destId="{DE4E4017-A466-4786-B63C-C9A085908E91}" srcOrd="2" destOrd="0" presId="urn:microsoft.com/office/officeart/2005/8/layout/orgChart1"/>
    <dgm:cxn modelId="{E61C1B33-EC02-416E-A25A-B67631951089}" type="presParOf" srcId="{F8C16FA0-872D-4A5B-B87D-101907DC3F89}" destId="{53832C85-E983-4A9F-A434-653E8FCC83BD}" srcOrd="2" destOrd="0" presId="urn:microsoft.com/office/officeart/2005/8/layout/orgChart1"/>
    <dgm:cxn modelId="{DFA3E0A4-B2F8-4967-A4D1-B458E273A951}" type="presParOf" srcId="{F8C16FA0-872D-4A5B-B87D-101907DC3F89}" destId="{5DFACB83-31CB-4420-A893-47EFAE761C61}" srcOrd="3" destOrd="0" presId="urn:microsoft.com/office/officeart/2005/8/layout/orgChart1"/>
    <dgm:cxn modelId="{146C61C9-ED90-4606-8008-18B10EDBBC19}" type="presParOf" srcId="{5DFACB83-31CB-4420-A893-47EFAE761C61}" destId="{774C52B8-9E9A-4DA1-AD20-3E4785C818FA}" srcOrd="0" destOrd="0" presId="urn:microsoft.com/office/officeart/2005/8/layout/orgChart1"/>
    <dgm:cxn modelId="{99C491F7-5920-4471-AABA-49B700252EF9}" type="presParOf" srcId="{774C52B8-9E9A-4DA1-AD20-3E4785C818FA}" destId="{AFD64902-F834-49DE-B3BA-DB70A0025740}" srcOrd="0" destOrd="0" presId="urn:microsoft.com/office/officeart/2005/8/layout/orgChart1"/>
    <dgm:cxn modelId="{222378DB-8424-4748-B664-F0C2DCC5479F}" type="presParOf" srcId="{774C52B8-9E9A-4DA1-AD20-3E4785C818FA}" destId="{62338988-BC9E-4AE4-8CC8-23AA09C52F04}" srcOrd="1" destOrd="0" presId="urn:microsoft.com/office/officeart/2005/8/layout/orgChart1"/>
    <dgm:cxn modelId="{C6237905-2599-4B19-A048-2C0E95C97AB3}" type="presParOf" srcId="{5DFACB83-31CB-4420-A893-47EFAE761C61}" destId="{61FF93CD-FA14-4310-AE99-312A214F32C0}" srcOrd="1" destOrd="0" presId="urn:microsoft.com/office/officeart/2005/8/layout/orgChart1"/>
    <dgm:cxn modelId="{963CBB51-DAA5-4B4D-8D88-BCCEBB5B17C6}" type="presParOf" srcId="{5DFACB83-31CB-4420-A893-47EFAE761C61}" destId="{478EA3B1-23C7-4310-AEF8-12D5210030A5}" srcOrd="2" destOrd="0" presId="urn:microsoft.com/office/officeart/2005/8/layout/orgChart1"/>
    <dgm:cxn modelId="{BCD2977B-2D10-446A-9D06-DECDEB5B5884}" type="presParOf" srcId="{F8C16FA0-872D-4A5B-B87D-101907DC3F89}" destId="{79C41166-C12D-429E-A36D-0F2AEFA3DD0C}" srcOrd="4" destOrd="0" presId="urn:microsoft.com/office/officeart/2005/8/layout/orgChart1"/>
    <dgm:cxn modelId="{904FAD66-B2AC-4C40-9D8B-4DA4B8ADFE93}" type="presParOf" srcId="{F8C16FA0-872D-4A5B-B87D-101907DC3F89}" destId="{92BCD5DA-4AAA-4F5E-B793-6A2BB0DAC198}" srcOrd="5" destOrd="0" presId="urn:microsoft.com/office/officeart/2005/8/layout/orgChart1"/>
    <dgm:cxn modelId="{3D71734A-253B-46B5-8024-D858CD36F1C4}" type="presParOf" srcId="{92BCD5DA-4AAA-4F5E-B793-6A2BB0DAC198}" destId="{2B14A118-ACF6-4B61-8063-D31BC706ECD7}" srcOrd="0" destOrd="0" presId="urn:microsoft.com/office/officeart/2005/8/layout/orgChart1"/>
    <dgm:cxn modelId="{5BE3EF1E-BA8F-4367-870B-A60D151861A9}" type="presParOf" srcId="{2B14A118-ACF6-4B61-8063-D31BC706ECD7}" destId="{9D1A1315-F2CF-43A7-9C0E-B43F376A50CC}" srcOrd="0" destOrd="0" presId="urn:microsoft.com/office/officeart/2005/8/layout/orgChart1"/>
    <dgm:cxn modelId="{9D1574FA-E486-4CE8-9F30-40712D78D985}" type="presParOf" srcId="{2B14A118-ACF6-4B61-8063-D31BC706ECD7}" destId="{732713BB-0471-4B5D-BF0A-A4267FA56AD4}" srcOrd="1" destOrd="0" presId="urn:microsoft.com/office/officeart/2005/8/layout/orgChart1"/>
    <dgm:cxn modelId="{DBEA83BD-D146-4773-9A41-211C65E92524}" type="presParOf" srcId="{92BCD5DA-4AAA-4F5E-B793-6A2BB0DAC198}" destId="{0E64BB20-AA43-45F8-A513-61274AAC7337}" srcOrd="1" destOrd="0" presId="urn:microsoft.com/office/officeart/2005/8/layout/orgChart1"/>
    <dgm:cxn modelId="{7883932D-1A88-4589-9236-67830A7A795B}" type="presParOf" srcId="{92BCD5DA-4AAA-4F5E-B793-6A2BB0DAC198}" destId="{183931DC-DFFF-4542-B848-5260351EED85}" srcOrd="2" destOrd="0" presId="urn:microsoft.com/office/officeart/2005/8/layout/orgChart1"/>
    <dgm:cxn modelId="{F40D754C-25A4-4A42-902A-68E60B558AB5}" type="presParOf" srcId="{9D720C19-5F89-435B-A809-A81343405161}" destId="{0BDEF2D8-39E0-404F-8025-B267D72C4AED}" srcOrd="2" destOrd="0" presId="urn:microsoft.com/office/officeart/2005/8/layout/orgChart1"/>
    <dgm:cxn modelId="{23B8B602-3715-41B8-BF2E-163C2B8209F1}" type="presParOf" srcId="{5CD810CB-BB0E-4687-A0C0-10441CBF58E2}" destId="{F9560703-F4D7-4940-AF8B-40871D86EF53}" srcOrd="4" destOrd="0" presId="urn:microsoft.com/office/officeart/2005/8/layout/orgChart1"/>
    <dgm:cxn modelId="{BDF85432-F724-4903-B3BE-408DCA19C8B0}" type="presParOf" srcId="{5CD810CB-BB0E-4687-A0C0-10441CBF58E2}" destId="{61A7793A-B956-4ECA-87A8-F712D87690BE}" srcOrd="5" destOrd="0" presId="urn:microsoft.com/office/officeart/2005/8/layout/orgChart1"/>
    <dgm:cxn modelId="{E6BD68A1-4D03-4B7F-8822-8634367B012B}" type="presParOf" srcId="{61A7793A-B956-4ECA-87A8-F712D87690BE}" destId="{0BFE2241-23FD-484E-8FC2-A1DA2A46AAB2}" srcOrd="0" destOrd="0" presId="urn:microsoft.com/office/officeart/2005/8/layout/orgChart1"/>
    <dgm:cxn modelId="{E4909FEB-FE73-48F5-8136-BD9C0EE8E9FE}" type="presParOf" srcId="{0BFE2241-23FD-484E-8FC2-A1DA2A46AAB2}" destId="{524D88E7-5F65-43FA-AE97-758C05FE886B}" srcOrd="0" destOrd="0" presId="urn:microsoft.com/office/officeart/2005/8/layout/orgChart1"/>
    <dgm:cxn modelId="{BA258216-808E-4AF8-88E4-1F2F18224CFB}" type="presParOf" srcId="{0BFE2241-23FD-484E-8FC2-A1DA2A46AAB2}" destId="{C445C547-E544-4E78-9A6F-137F3631CBC4}" srcOrd="1" destOrd="0" presId="urn:microsoft.com/office/officeart/2005/8/layout/orgChart1"/>
    <dgm:cxn modelId="{F22EA97A-7738-43DD-8768-9443B7418407}" type="presParOf" srcId="{61A7793A-B956-4ECA-87A8-F712D87690BE}" destId="{BFF64DDE-B689-4DCD-906A-684B1DAAAD50}" srcOrd="1" destOrd="0" presId="urn:microsoft.com/office/officeart/2005/8/layout/orgChart1"/>
    <dgm:cxn modelId="{173291DA-CEA5-4491-AE37-707F9AA39611}" type="presParOf" srcId="{BFF64DDE-B689-4DCD-906A-684B1DAAAD50}" destId="{7B09F84C-93F4-4250-845A-5CF04FEA0AF1}" srcOrd="0" destOrd="0" presId="urn:microsoft.com/office/officeart/2005/8/layout/orgChart1"/>
    <dgm:cxn modelId="{03C94DE9-1B7D-4C9E-ADBC-262EE360F5D2}" type="presParOf" srcId="{BFF64DDE-B689-4DCD-906A-684B1DAAAD50}" destId="{052C9664-D9A1-4DD0-8A44-07B466E2CE3A}" srcOrd="1" destOrd="0" presId="urn:microsoft.com/office/officeart/2005/8/layout/orgChart1"/>
    <dgm:cxn modelId="{2239CEE1-355D-4C63-A279-4E3F6F4BD57A}" type="presParOf" srcId="{052C9664-D9A1-4DD0-8A44-07B466E2CE3A}" destId="{041B770D-374A-47B4-900C-8FC9D8BF28DA}" srcOrd="0" destOrd="0" presId="urn:microsoft.com/office/officeart/2005/8/layout/orgChart1"/>
    <dgm:cxn modelId="{3955F22A-6648-4B66-AA03-DCB3A7EF4C50}" type="presParOf" srcId="{041B770D-374A-47B4-900C-8FC9D8BF28DA}" destId="{B0D0DC1F-4B43-41C9-B6E5-8A3D432CBA6E}" srcOrd="0" destOrd="0" presId="urn:microsoft.com/office/officeart/2005/8/layout/orgChart1"/>
    <dgm:cxn modelId="{8440B66C-2439-4708-9BB5-97E4954AC8D6}" type="presParOf" srcId="{041B770D-374A-47B4-900C-8FC9D8BF28DA}" destId="{202BC438-4B1C-4364-9B51-F1D07AB846D9}" srcOrd="1" destOrd="0" presId="urn:microsoft.com/office/officeart/2005/8/layout/orgChart1"/>
    <dgm:cxn modelId="{84B67540-8920-4440-9A27-CF6748D09760}" type="presParOf" srcId="{052C9664-D9A1-4DD0-8A44-07B466E2CE3A}" destId="{9DB1340F-C960-4D5C-A887-A979D897BC8E}" srcOrd="1" destOrd="0" presId="urn:microsoft.com/office/officeart/2005/8/layout/orgChart1"/>
    <dgm:cxn modelId="{962B809B-F466-4BD2-9FBA-06B141C5429D}" type="presParOf" srcId="{052C9664-D9A1-4DD0-8A44-07B466E2CE3A}" destId="{710D7ECA-E4F3-4B0F-8DA9-97044DE28E1C}" srcOrd="2" destOrd="0" presId="urn:microsoft.com/office/officeart/2005/8/layout/orgChart1"/>
    <dgm:cxn modelId="{E4F82DFD-D5BF-4632-AECC-F097054071F1}" type="presParOf" srcId="{BFF64DDE-B689-4DCD-906A-684B1DAAAD50}" destId="{ED36BA84-4DE9-451D-BA1D-33358090221E}" srcOrd="2" destOrd="0" presId="urn:microsoft.com/office/officeart/2005/8/layout/orgChart1"/>
    <dgm:cxn modelId="{30BEA9FA-E7B2-4162-9EE3-AAC569FAD29B}" type="presParOf" srcId="{BFF64DDE-B689-4DCD-906A-684B1DAAAD50}" destId="{8C64FD1A-FFF1-4784-983D-92633282CB77}" srcOrd="3" destOrd="0" presId="urn:microsoft.com/office/officeart/2005/8/layout/orgChart1"/>
    <dgm:cxn modelId="{649DEA47-5943-4253-A7A6-C8B913D6913D}" type="presParOf" srcId="{8C64FD1A-FFF1-4784-983D-92633282CB77}" destId="{0E87FCDD-AD6C-483E-9344-57F16245069C}" srcOrd="0" destOrd="0" presId="urn:microsoft.com/office/officeart/2005/8/layout/orgChart1"/>
    <dgm:cxn modelId="{37B7D156-65E4-47CF-AAB7-215A9B870900}" type="presParOf" srcId="{0E87FCDD-AD6C-483E-9344-57F16245069C}" destId="{D463AE7F-EB6A-463D-89B8-A33881DB015C}" srcOrd="0" destOrd="0" presId="urn:microsoft.com/office/officeart/2005/8/layout/orgChart1"/>
    <dgm:cxn modelId="{CEBA1BDD-0794-4847-8A51-C394BA15F30B}" type="presParOf" srcId="{0E87FCDD-AD6C-483E-9344-57F16245069C}" destId="{7D8CBE55-A0EA-4B55-82B2-DDBF40D6ECA5}" srcOrd="1" destOrd="0" presId="urn:microsoft.com/office/officeart/2005/8/layout/orgChart1"/>
    <dgm:cxn modelId="{735E699F-64E1-4D29-831A-1B99EEFC9271}" type="presParOf" srcId="{8C64FD1A-FFF1-4784-983D-92633282CB77}" destId="{CD048A71-A0E0-469E-A285-ED61699C9404}" srcOrd="1" destOrd="0" presId="urn:microsoft.com/office/officeart/2005/8/layout/orgChart1"/>
    <dgm:cxn modelId="{952792AA-385C-408F-9FF8-C28F3F6B06EF}" type="presParOf" srcId="{8C64FD1A-FFF1-4784-983D-92633282CB77}" destId="{57ECCFEE-526B-439A-8A79-D48E4AF2D2D2}" srcOrd="2" destOrd="0" presId="urn:microsoft.com/office/officeart/2005/8/layout/orgChart1"/>
    <dgm:cxn modelId="{296C4ECA-DE2E-4467-91F3-3765D092F6C4}" type="presParOf" srcId="{61A7793A-B956-4ECA-87A8-F712D87690BE}" destId="{581D792B-F5F5-48DD-980C-266B1B25A9B0}" srcOrd="2" destOrd="0" presId="urn:microsoft.com/office/officeart/2005/8/layout/orgChart1"/>
    <dgm:cxn modelId="{6965EE47-0A6C-4B3F-8047-CEAA9C805B22}" type="presParOf" srcId="{5CD810CB-BB0E-4687-A0C0-10441CBF58E2}" destId="{31B15025-15DC-4AF5-9BCF-B9F1ED382EE5}" srcOrd="6" destOrd="0" presId="urn:microsoft.com/office/officeart/2005/8/layout/orgChart1"/>
    <dgm:cxn modelId="{B3BC2C8E-8F7A-496C-A5D3-5009EE400768}" type="presParOf" srcId="{5CD810CB-BB0E-4687-A0C0-10441CBF58E2}" destId="{5EE11679-379D-4AD9-BC94-84B79D54B019}" srcOrd="7" destOrd="0" presId="urn:microsoft.com/office/officeart/2005/8/layout/orgChart1"/>
    <dgm:cxn modelId="{F354BEC1-0AB3-4E56-A8DA-FA7F3C0DAAC4}" type="presParOf" srcId="{5EE11679-379D-4AD9-BC94-84B79D54B019}" destId="{FE400CAE-6060-4334-9703-8C4B52B96220}" srcOrd="0" destOrd="0" presId="urn:microsoft.com/office/officeart/2005/8/layout/orgChart1"/>
    <dgm:cxn modelId="{35139705-0898-444C-B8B2-8BDDD3B55BD8}" type="presParOf" srcId="{FE400CAE-6060-4334-9703-8C4B52B96220}" destId="{73CCF3B1-EF20-48F6-8D87-7BF2101E6155}" srcOrd="0" destOrd="0" presId="urn:microsoft.com/office/officeart/2005/8/layout/orgChart1"/>
    <dgm:cxn modelId="{3CF8A589-CB1A-4A48-BB27-A59447AB59DE}" type="presParOf" srcId="{FE400CAE-6060-4334-9703-8C4B52B96220}" destId="{D8602C41-20A3-4FFA-A313-44805C7813FA}" srcOrd="1" destOrd="0" presId="urn:microsoft.com/office/officeart/2005/8/layout/orgChart1"/>
    <dgm:cxn modelId="{25E962E6-05B7-4B13-BA2A-8C5BF9C5DE5D}" type="presParOf" srcId="{5EE11679-379D-4AD9-BC94-84B79D54B019}" destId="{DF449009-025D-440B-A40B-E99B9157E2F2}" srcOrd="1" destOrd="0" presId="urn:microsoft.com/office/officeart/2005/8/layout/orgChart1"/>
    <dgm:cxn modelId="{C87EF8B5-C097-4E2B-9DB7-FB39BE243D09}" type="presParOf" srcId="{DF449009-025D-440B-A40B-E99B9157E2F2}" destId="{42C651D7-D519-40A6-9D46-C391844E4117}" srcOrd="0" destOrd="0" presId="urn:microsoft.com/office/officeart/2005/8/layout/orgChart1"/>
    <dgm:cxn modelId="{E5B5F586-5309-491B-845F-2906A075CE80}" type="presParOf" srcId="{DF449009-025D-440B-A40B-E99B9157E2F2}" destId="{B7D3FD92-80AD-4F8E-8073-A4A387D375B7}" srcOrd="1" destOrd="0" presId="urn:microsoft.com/office/officeart/2005/8/layout/orgChart1"/>
    <dgm:cxn modelId="{0B1A93B5-4AB5-4D86-AB3B-30724A095468}" type="presParOf" srcId="{B7D3FD92-80AD-4F8E-8073-A4A387D375B7}" destId="{09388293-863E-4D10-8789-C83885928B80}" srcOrd="0" destOrd="0" presId="urn:microsoft.com/office/officeart/2005/8/layout/orgChart1"/>
    <dgm:cxn modelId="{CE2F5634-FCCD-4A56-B166-08C5C337BD71}" type="presParOf" srcId="{09388293-863E-4D10-8789-C83885928B80}" destId="{4F420C14-97CB-411E-AF88-FBD5F78F631B}" srcOrd="0" destOrd="0" presId="urn:microsoft.com/office/officeart/2005/8/layout/orgChart1"/>
    <dgm:cxn modelId="{8EC594E2-8991-4403-BCE4-C661DA1FCF3E}" type="presParOf" srcId="{09388293-863E-4D10-8789-C83885928B80}" destId="{E2913B0B-19D5-4A9F-8504-448727BBE8F5}" srcOrd="1" destOrd="0" presId="urn:microsoft.com/office/officeart/2005/8/layout/orgChart1"/>
    <dgm:cxn modelId="{50B0FB5A-6423-4980-9EAA-0FDCE731CF94}" type="presParOf" srcId="{B7D3FD92-80AD-4F8E-8073-A4A387D375B7}" destId="{D68EF8D0-083F-4670-B752-1BB7C590D664}" srcOrd="1" destOrd="0" presId="urn:microsoft.com/office/officeart/2005/8/layout/orgChart1"/>
    <dgm:cxn modelId="{7EE906DE-21CB-4AA0-A8B2-6BC85DE671D8}" type="presParOf" srcId="{B7D3FD92-80AD-4F8E-8073-A4A387D375B7}" destId="{1AC6FD92-3B35-479B-AF91-713D2D981AF4}" srcOrd="2" destOrd="0" presId="urn:microsoft.com/office/officeart/2005/8/layout/orgChart1"/>
    <dgm:cxn modelId="{71BBEB69-FC49-487B-A2AC-8A7FAAFE9A3B}" type="presParOf" srcId="{DF449009-025D-440B-A40B-E99B9157E2F2}" destId="{75C95EE8-F807-472A-BCBA-822D614D85C1}" srcOrd="2" destOrd="0" presId="urn:microsoft.com/office/officeart/2005/8/layout/orgChart1"/>
    <dgm:cxn modelId="{B195C8BF-C4C6-4170-95D2-F5C0BF4090EA}" type="presParOf" srcId="{DF449009-025D-440B-A40B-E99B9157E2F2}" destId="{95900FE9-DAF6-4721-A0A6-E8BDB70FB564}" srcOrd="3" destOrd="0" presId="urn:microsoft.com/office/officeart/2005/8/layout/orgChart1"/>
    <dgm:cxn modelId="{3499D7F7-0F9C-4B53-88B9-24F7C90217F5}" type="presParOf" srcId="{95900FE9-DAF6-4721-A0A6-E8BDB70FB564}" destId="{A249EAC2-49EC-4A69-BA7F-83001E2EE03D}" srcOrd="0" destOrd="0" presId="urn:microsoft.com/office/officeart/2005/8/layout/orgChart1"/>
    <dgm:cxn modelId="{449E17CA-DC96-48A9-9D50-BF1E8F86E97B}" type="presParOf" srcId="{A249EAC2-49EC-4A69-BA7F-83001E2EE03D}" destId="{EF87A577-E351-4E4D-A2A8-7962E7608B9E}" srcOrd="0" destOrd="0" presId="urn:microsoft.com/office/officeart/2005/8/layout/orgChart1"/>
    <dgm:cxn modelId="{24D0ADAF-1514-4FB5-A85B-BF4EE12CE501}" type="presParOf" srcId="{A249EAC2-49EC-4A69-BA7F-83001E2EE03D}" destId="{FE5EEBDF-3D54-4918-935D-B38FDFFABB02}" srcOrd="1" destOrd="0" presId="urn:microsoft.com/office/officeart/2005/8/layout/orgChart1"/>
    <dgm:cxn modelId="{6380E51D-0946-493B-8439-463183FCDCA9}" type="presParOf" srcId="{95900FE9-DAF6-4721-A0A6-E8BDB70FB564}" destId="{D418877E-7EE5-4B6E-800C-34DE631F7A18}" srcOrd="1" destOrd="0" presId="urn:microsoft.com/office/officeart/2005/8/layout/orgChart1"/>
    <dgm:cxn modelId="{292CBF1A-AE36-4C1F-9B2F-7F0B04E6C682}" type="presParOf" srcId="{95900FE9-DAF6-4721-A0A6-E8BDB70FB564}" destId="{38203F5C-7D29-4CBC-A8D0-2253A90D08D6}" srcOrd="2" destOrd="0" presId="urn:microsoft.com/office/officeart/2005/8/layout/orgChart1"/>
    <dgm:cxn modelId="{C911BAFB-684B-4189-B6A6-0E3D20819CFF}" type="presParOf" srcId="{DF449009-025D-440B-A40B-E99B9157E2F2}" destId="{7813BDBE-14D2-4CCC-A59F-885B38A1A524}" srcOrd="4" destOrd="0" presId="urn:microsoft.com/office/officeart/2005/8/layout/orgChart1"/>
    <dgm:cxn modelId="{52CF5204-7D71-4E36-ABF0-613FB600D6E9}" type="presParOf" srcId="{DF449009-025D-440B-A40B-E99B9157E2F2}" destId="{334AF453-BBD7-4952-A058-21DAA1896696}" srcOrd="5" destOrd="0" presId="urn:microsoft.com/office/officeart/2005/8/layout/orgChart1"/>
    <dgm:cxn modelId="{7CAAEB30-0497-4EDC-88BD-AB1BB6ABB194}" type="presParOf" srcId="{334AF453-BBD7-4952-A058-21DAA1896696}" destId="{4ECF22BD-86DF-4F0F-A59A-370357C483D1}" srcOrd="0" destOrd="0" presId="urn:microsoft.com/office/officeart/2005/8/layout/orgChart1"/>
    <dgm:cxn modelId="{C64C53A9-CBF4-4C29-B902-802B97259CE7}" type="presParOf" srcId="{4ECF22BD-86DF-4F0F-A59A-370357C483D1}" destId="{00B61ACE-31D2-478E-9E4F-198064F3AC2B}" srcOrd="0" destOrd="0" presId="urn:microsoft.com/office/officeart/2005/8/layout/orgChart1"/>
    <dgm:cxn modelId="{0837F132-22B5-4ABF-869D-C25C46FE14B5}" type="presParOf" srcId="{4ECF22BD-86DF-4F0F-A59A-370357C483D1}" destId="{4633D37F-4F6F-4950-B8E6-DE3562441DB2}" srcOrd="1" destOrd="0" presId="urn:microsoft.com/office/officeart/2005/8/layout/orgChart1"/>
    <dgm:cxn modelId="{4EFADA64-5D21-4A6D-B4EE-05A564B7973B}" type="presParOf" srcId="{334AF453-BBD7-4952-A058-21DAA1896696}" destId="{C458203C-5230-4C01-A058-2585DDA2902D}" srcOrd="1" destOrd="0" presId="urn:microsoft.com/office/officeart/2005/8/layout/orgChart1"/>
    <dgm:cxn modelId="{111C7146-3BC5-4B62-AFE4-61525B884266}" type="presParOf" srcId="{334AF453-BBD7-4952-A058-21DAA1896696}" destId="{6E50C1B9-393D-4C43-8BE7-256F5FF11E1A}" srcOrd="2" destOrd="0" presId="urn:microsoft.com/office/officeart/2005/8/layout/orgChart1"/>
    <dgm:cxn modelId="{99F71DAE-FBEF-4738-8F38-A5C6672CB662}" type="presParOf" srcId="{5EE11679-379D-4AD9-BC94-84B79D54B019}" destId="{64C37015-8D9D-47A9-9986-0EFA1FA4BC57}" srcOrd="2" destOrd="0" presId="urn:microsoft.com/office/officeart/2005/8/layout/orgChart1"/>
    <dgm:cxn modelId="{342CD087-D2FF-487F-9D0F-991353A28A99}" type="presParOf" srcId="{839ADFCF-6905-4DCD-9D33-C227FD43CC85}" destId="{A132DB6E-C04C-4450-BE79-93E00315B804}"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3BDBE-14D2-4CCC-A59F-885B38A1A524}">
      <dsp:nvSpPr>
        <dsp:cNvPr id="0" name=""/>
        <dsp:cNvSpPr/>
      </dsp:nvSpPr>
      <dsp:spPr>
        <a:xfrm>
          <a:off x="6334826" y="2165566"/>
          <a:ext cx="357238" cy="2398455"/>
        </a:xfrm>
        <a:custGeom>
          <a:avLst/>
          <a:gdLst/>
          <a:ahLst/>
          <a:cxnLst/>
          <a:rect l="0" t="0" r="0" b="0"/>
          <a:pathLst>
            <a:path>
              <a:moveTo>
                <a:pt x="0" y="0"/>
              </a:moveTo>
              <a:lnTo>
                <a:pt x="0" y="2398455"/>
              </a:lnTo>
              <a:lnTo>
                <a:pt x="357238" y="239845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5C95EE8-F807-472A-BCBA-822D614D85C1}">
      <dsp:nvSpPr>
        <dsp:cNvPr id="0" name=""/>
        <dsp:cNvSpPr/>
      </dsp:nvSpPr>
      <dsp:spPr>
        <a:xfrm>
          <a:off x="6334826" y="2165566"/>
          <a:ext cx="357238" cy="1520673"/>
        </a:xfrm>
        <a:custGeom>
          <a:avLst/>
          <a:gdLst/>
          <a:ahLst/>
          <a:cxnLst/>
          <a:rect l="0" t="0" r="0" b="0"/>
          <a:pathLst>
            <a:path>
              <a:moveTo>
                <a:pt x="0" y="0"/>
              </a:moveTo>
              <a:lnTo>
                <a:pt x="0" y="1520673"/>
              </a:lnTo>
              <a:lnTo>
                <a:pt x="357238" y="152067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2C651D7-D519-40A6-9D46-C391844E4117}">
      <dsp:nvSpPr>
        <dsp:cNvPr id="0" name=""/>
        <dsp:cNvSpPr/>
      </dsp:nvSpPr>
      <dsp:spPr>
        <a:xfrm>
          <a:off x="6334826" y="2165566"/>
          <a:ext cx="357238" cy="642890"/>
        </a:xfrm>
        <a:custGeom>
          <a:avLst/>
          <a:gdLst/>
          <a:ahLst/>
          <a:cxnLst/>
          <a:rect l="0" t="0" r="0" b="0"/>
          <a:pathLst>
            <a:path>
              <a:moveTo>
                <a:pt x="0" y="0"/>
              </a:moveTo>
              <a:lnTo>
                <a:pt x="0" y="642890"/>
              </a:lnTo>
              <a:lnTo>
                <a:pt x="357238" y="64289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1B15025-15DC-4AF5-9BCF-B9F1ED382EE5}">
      <dsp:nvSpPr>
        <dsp:cNvPr id="0" name=""/>
        <dsp:cNvSpPr/>
      </dsp:nvSpPr>
      <dsp:spPr>
        <a:xfrm>
          <a:off x="3986729" y="1118662"/>
          <a:ext cx="2955464" cy="287694"/>
        </a:xfrm>
        <a:custGeom>
          <a:avLst/>
          <a:gdLst/>
          <a:ahLst/>
          <a:cxnLst/>
          <a:rect l="0" t="0" r="0" b="0"/>
          <a:pathLst>
            <a:path>
              <a:moveTo>
                <a:pt x="0" y="0"/>
              </a:moveTo>
              <a:lnTo>
                <a:pt x="0" y="128260"/>
              </a:lnTo>
              <a:lnTo>
                <a:pt x="2955464" y="128260"/>
              </a:lnTo>
              <a:lnTo>
                <a:pt x="2955464" y="28769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D36BA84-4DE9-451D-BA1D-33358090221E}">
      <dsp:nvSpPr>
        <dsp:cNvPr id="0" name=""/>
        <dsp:cNvSpPr/>
      </dsp:nvSpPr>
      <dsp:spPr>
        <a:xfrm>
          <a:off x="4569255" y="2145455"/>
          <a:ext cx="125649" cy="1562832"/>
        </a:xfrm>
        <a:custGeom>
          <a:avLst/>
          <a:gdLst/>
          <a:ahLst/>
          <a:cxnLst/>
          <a:rect l="0" t="0" r="0" b="0"/>
          <a:pathLst>
            <a:path>
              <a:moveTo>
                <a:pt x="0" y="0"/>
              </a:moveTo>
              <a:lnTo>
                <a:pt x="0" y="1562832"/>
              </a:lnTo>
              <a:lnTo>
                <a:pt x="125649" y="156283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B09F84C-93F4-4250-845A-5CF04FEA0AF1}">
      <dsp:nvSpPr>
        <dsp:cNvPr id="0" name=""/>
        <dsp:cNvSpPr/>
      </dsp:nvSpPr>
      <dsp:spPr>
        <a:xfrm>
          <a:off x="4569255" y="2145455"/>
          <a:ext cx="125649" cy="660990"/>
        </a:xfrm>
        <a:custGeom>
          <a:avLst/>
          <a:gdLst/>
          <a:ahLst/>
          <a:cxnLst/>
          <a:rect l="0" t="0" r="0" b="0"/>
          <a:pathLst>
            <a:path>
              <a:moveTo>
                <a:pt x="0" y="0"/>
              </a:moveTo>
              <a:lnTo>
                <a:pt x="0" y="660990"/>
              </a:lnTo>
              <a:lnTo>
                <a:pt x="125649" y="66099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9560703-F4D7-4940-AF8B-40871D86EF53}">
      <dsp:nvSpPr>
        <dsp:cNvPr id="0" name=""/>
        <dsp:cNvSpPr/>
      </dsp:nvSpPr>
      <dsp:spPr>
        <a:xfrm>
          <a:off x="3986729" y="1118662"/>
          <a:ext cx="1189893" cy="267583"/>
        </a:xfrm>
        <a:custGeom>
          <a:avLst/>
          <a:gdLst/>
          <a:ahLst/>
          <a:cxnLst/>
          <a:rect l="0" t="0" r="0" b="0"/>
          <a:pathLst>
            <a:path>
              <a:moveTo>
                <a:pt x="0" y="0"/>
              </a:moveTo>
              <a:lnTo>
                <a:pt x="0" y="108149"/>
              </a:lnTo>
              <a:lnTo>
                <a:pt x="1189893" y="108149"/>
              </a:lnTo>
              <a:lnTo>
                <a:pt x="1189893" y="26758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9C41166-C12D-429E-A36D-0F2AEFA3DD0C}">
      <dsp:nvSpPr>
        <dsp:cNvPr id="0" name=""/>
        <dsp:cNvSpPr/>
      </dsp:nvSpPr>
      <dsp:spPr>
        <a:xfrm>
          <a:off x="2641347" y="2145455"/>
          <a:ext cx="249873" cy="2464681"/>
        </a:xfrm>
        <a:custGeom>
          <a:avLst/>
          <a:gdLst/>
          <a:ahLst/>
          <a:cxnLst/>
          <a:rect l="0" t="0" r="0" b="0"/>
          <a:pathLst>
            <a:path>
              <a:moveTo>
                <a:pt x="0" y="0"/>
              </a:moveTo>
              <a:lnTo>
                <a:pt x="0" y="2464681"/>
              </a:lnTo>
              <a:lnTo>
                <a:pt x="249873" y="246468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3832C85-E983-4A9F-A434-653E8FCC83BD}">
      <dsp:nvSpPr>
        <dsp:cNvPr id="0" name=""/>
        <dsp:cNvSpPr/>
      </dsp:nvSpPr>
      <dsp:spPr>
        <a:xfrm>
          <a:off x="2641347" y="2145455"/>
          <a:ext cx="249873" cy="1562832"/>
        </a:xfrm>
        <a:custGeom>
          <a:avLst/>
          <a:gdLst/>
          <a:ahLst/>
          <a:cxnLst/>
          <a:rect l="0" t="0" r="0" b="0"/>
          <a:pathLst>
            <a:path>
              <a:moveTo>
                <a:pt x="0" y="0"/>
              </a:moveTo>
              <a:lnTo>
                <a:pt x="0" y="1562832"/>
              </a:lnTo>
              <a:lnTo>
                <a:pt x="249873" y="1562832"/>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EFACD0B-1474-4E90-87AE-BF520DFA6F9D}">
      <dsp:nvSpPr>
        <dsp:cNvPr id="0" name=""/>
        <dsp:cNvSpPr/>
      </dsp:nvSpPr>
      <dsp:spPr>
        <a:xfrm>
          <a:off x="2641347" y="2145455"/>
          <a:ext cx="249873" cy="660990"/>
        </a:xfrm>
        <a:custGeom>
          <a:avLst/>
          <a:gdLst/>
          <a:ahLst/>
          <a:cxnLst/>
          <a:rect l="0" t="0" r="0" b="0"/>
          <a:pathLst>
            <a:path>
              <a:moveTo>
                <a:pt x="0" y="0"/>
              </a:moveTo>
              <a:lnTo>
                <a:pt x="0" y="660990"/>
              </a:lnTo>
              <a:lnTo>
                <a:pt x="249873" y="66099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E88A01-C318-4F41-B06D-F9AF536282E0}">
      <dsp:nvSpPr>
        <dsp:cNvPr id="0" name=""/>
        <dsp:cNvSpPr/>
      </dsp:nvSpPr>
      <dsp:spPr>
        <a:xfrm>
          <a:off x="3306827" y="1118662"/>
          <a:ext cx="679902" cy="267583"/>
        </a:xfrm>
        <a:custGeom>
          <a:avLst/>
          <a:gdLst/>
          <a:ahLst/>
          <a:cxnLst/>
          <a:rect l="0" t="0" r="0" b="0"/>
          <a:pathLst>
            <a:path>
              <a:moveTo>
                <a:pt x="679902" y="0"/>
              </a:moveTo>
              <a:lnTo>
                <a:pt x="679902" y="108149"/>
              </a:lnTo>
              <a:lnTo>
                <a:pt x="0" y="108149"/>
              </a:lnTo>
              <a:lnTo>
                <a:pt x="0" y="26758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37F74C-C0DD-0B4C-851D-218301F83F39}">
      <dsp:nvSpPr>
        <dsp:cNvPr id="0" name=""/>
        <dsp:cNvSpPr/>
      </dsp:nvSpPr>
      <dsp:spPr>
        <a:xfrm>
          <a:off x="753758" y="2145455"/>
          <a:ext cx="195025" cy="2451911"/>
        </a:xfrm>
        <a:custGeom>
          <a:avLst/>
          <a:gdLst/>
          <a:ahLst/>
          <a:cxnLst/>
          <a:rect l="0" t="0" r="0" b="0"/>
          <a:pathLst>
            <a:path>
              <a:moveTo>
                <a:pt x="0" y="0"/>
              </a:moveTo>
              <a:lnTo>
                <a:pt x="0" y="2451911"/>
              </a:lnTo>
              <a:lnTo>
                <a:pt x="195025" y="245191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445B7F0-0041-4E43-A1D7-FA6BFEEBBF08}">
      <dsp:nvSpPr>
        <dsp:cNvPr id="0" name=""/>
        <dsp:cNvSpPr/>
      </dsp:nvSpPr>
      <dsp:spPr>
        <a:xfrm>
          <a:off x="753758" y="2145455"/>
          <a:ext cx="195025" cy="1862328"/>
        </a:xfrm>
        <a:custGeom>
          <a:avLst/>
          <a:gdLst/>
          <a:ahLst/>
          <a:cxnLst/>
          <a:rect l="0" t="0" r="0" b="0"/>
          <a:pathLst>
            <a:path>
              <a:moveTo>
                <a:pt x="0" y="0"/>
              </a:moveTo>
              <a:lnTo>
                <a:pt x="0" y="1862328"/>
              </a:lnTo>
              <a:lnTo>
                <a:pt x="195025" y="1862328"/>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2A31BA9-AA69-1B45-9C1F-50BD3159F2E2}">
      <dsp:nvSpPr>
        <dsp:cNvPr id="0" name=""/>
        <dsp:cNvSpPr/>
      </dsp:nvSpPr>
      <dsp:spPr>
        <a:xfrm>
          <a:off x="753758" y="2145455"/>
          <a:ext cx="195025" cy="1289049"/>
        </a:xfrm>
        <a:custGeom>
          <a:avLst/>
          <a:gdLst/>
          <a:ahLst/>
          <a:cxnLst/>
          <a:rect l="0" t="0" r="0" b="0"/>
          <a:pathLst>
            <a:path>
              <a:moveTo>
                <a:pt x="0" y="0"/>
              </a:moveTo>
              <a:lnTo>
                <a:pt x="0" y="1289049"/>
              </a:lnTo>
              <a:lnTo>
                <a:pt x="195025" y="128904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40FEBD-FD87-DD46-8D36-D2E6AF5F3F62}">
      <dsp:nvSpPr>
        <dsp:cNvPr id="0" name=""/>
        <dsp:cNvSpPr/>
      </dsp:nvSpPr>
      <dsp:spPr>
        <a:xfrm>
          <a:off x="753758" y="2145455"/>
          <a:ext cx="195025" cy="659327"/>
        </a:xfrm>
        <a:custGeom>
          <a:avLst/>
          <a:gdLst/>
          <a:ahLst/>
          <a:cxnLst/>
          <a:rect l="0" t="0" r="0" b="0"/>
          <a:pathLst>
            <a:path>
              <a:moveTo>
                <a:pt x="0" y="0"/>
              </a:moveTo>
              <a:lnTo>
                <a:pt x="0" y="659327"/>
              </a:lnTo>
              <a:lnTo>
                <a:pt x="195025" y="65932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6B0107A-7522-1F46-A5DE-E182CD3894B2}">
      <dsp:nvSpPr>
        <dsp:cNvPr id="0" name=""/>
        <dsp:cNvSpPr/>
      </dsp:nvSpPr>
      <dsp:spPr>
        <a:xfrm>
          <a:off x="1361125" y="1118662"/>
          <a:ext cx="2625603" cy="267583"/>
        </a:xfrm>
        <a:custGeom>
          <a:avLst/>
          <a:gdLst/>
          <a:ahLst/>
          <a:cxnLst/>
          <a:rect l="0" t="0" r="0" b="0"/>
          <a:pathLst>
            <a:path>
              <a:moveTo>
                <a:pt x="2625603" y="0"/>
              </a:moveTo>
              <a:lnTo>
                <a:pt x="2625603" y="108149"/>
              </a:lnTo>
              <a:lnTo>
                <a:pt x="0" y="108149"/>
              </a:lnTo>
              <a:lnTo>
                <a:pt x="0" y="26758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DF5C58-56D2-4953-91F6-14279A73BC88}">
      <dsp:nvSpPr>
        <dsp:cNvPr id="0" name=""/>
        <dsp:cNvSpPr/>
      </dsp:nvSpPr>
      <dsp:spPr>
        <a:xfrm>
          <a:off x="2886513" y="429042"/>
          <a:ext cx="2200431" cy="68962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CISE</a:t>
          </a:r>
        </a:p>
        <a:p>
          <a:pPr lvl="0" algn="ctr" defTabSz="711200">
            <a:lnSpc>
              <a:spcPct val="90000"/>
            </a:lnSpc>
            <a:spcBef>
              <a:spcPct val="0"/>
            </a:spcBef>
            <a:spcAft>
              <a:spcPct val="35000"/>
            </a:spcAft>
          </a:pPr>
          <a:r>
            <a:rPr lang="en-US" sz="1600" b="1" kern="1200" dirty="0" smtClean="0"/>
            <a:t> Office of the Assistant Director</a:t>
          </a:r>
        </a:p>
      </dsp:txBody>
      <dsp:txXfrm>
        <a:off x="2886513" y="429042"/>
        <a:ext cx="2200431" cy="689620"/>
      </dsp:txXfrm>
    </dsp:sp>
    <dsp:sp modelId="{FC30B6EC-D9AA-2B43-A22C-182595FB8451}">
      <dsp:nvSpPr>
        <dsp:cNvPr id="0" name=""/>
        <dsp:cNvSpPr/>
      </dsp:nvSpPr>
      <dsp:spPr>
        <a:xfrm>
          <a:off x="601916" y="1386246"/>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latin typeface="Arial"/>
              <a:cs typeface="Arial"/>
            </a:rPr>
            <a:t>Advanced Cyberinfrastructure (ACI)</a:t>
          </a:r>
          <a:endParaRPr lang="en-US" sz="1400" b="1" kern="1200" dirty="0">
            <a:latin typeface="Arial"/>
            <a:cs typeface="Arial"/>
          </a:endParaRPr>
        </a:p>
      </dsp:txBody>
      <dsp:txXfrm>
        <a:off x="601916" y="1386246"/>
        <a:ext cx="1518418" cy="759209"/>
      </dsp:txXfrm>
    </dsp:sp>
    <dsp:sp modelId="{83F3C5B6-EA4F-5949-8486-237DC446AE22}">
      <dsp:nvSpPr>
        <dsp:cNvPr id="0" name=""/>
        <dsp:cNvSpPr/>
      </dsp:nvSpPr>
      <dsp:spPr>
        <a:xfrm>
          <a:off x="948784" y="2565586"/>
          <a:ext cx="1518418" cy="47839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Data</a:t>
          </a:r>
          <a:endParaRPr lang="en-US" sz="1400" kern="1200" dirty="0"/>
        </a:p>
      </dsp:txBody>
      <dsp:txXfrm>
        <a:off x="948784" y="2565586"/>
        <a:ext cx="1518418" cy="478392"/>
      </dsp:txXfrm>
    </dsp:sp>
    <dsp:sp modelId="{0408591F-C032-A54F-8CF9-D4B63B717FC5}">
      <dsp:nvSpPr>
        <dsp:cNvPr id="0" name=""/>
        <dsp:cNvSpPr/>
      </dsp:nvSpPr>
      <dsp:spPr>
        <a:xfrm>
          <a:off x="948784" y="3189944"/>
          <a:ext cx="1518418" cy="48912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High Performance Computing</a:t>
          </a:r>
          <a:endParaRPr lang="en-US" sz="1400" kern="1200" dirty="0"/>
        </a:p>
      </dsp:txBody>
      <dsp:txXfrm>
        <a:off x="948784" y="3189944"/>
        <a:ext cx="1518418" cy="489120"/>
      </dsp:txXfrm>
    </dsp:sp>
    <dsp:sp modelId="{721485BC-0B23-BC43-9577-DE7C7071F522}">
      <dsp:nvSpPr>
        <dsp:cNvPr id="0" name=""/>
        <dsp:cNvSpPr/>
      </dsp:nvSpPr>
      <dsp:spPr>
        <a:xfrm>
          <a:off x="948784" y="3814295"/>
          <a:ext cx="1518418" cy="38697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50000"/>
            </a:lnSpc>
            <a:spcBef>
              <a:spcPct val="0"/>
            </a:spcBef>
            <a:spcAft>
              <a:spcPct val="35000"/>
            </a:spcAft>
          </a:pPr>
          <a:r>
            <a:rPr lang="en-US" sz="1400" kern="1200" dirty="0" smtClean="0"/>
            <a:t>Networking/</a:t>
          </a:r>
        </a:p>
        <a:p>
          <a:pPr lvl="0" algn="ctr" defTabSz="622300">
            <a:lnSpc>
              <a:spcPct val="50000"/>
            </a:lnSpc>
            <a:spcBef>
              <a:spcPct val="0"/>
            </a:spcBef>
            <a:spcAft>
              <a:spcPct val="35000"/>
            </a:spcAft>
          </a:pPr>
          <a:r>
            <a:rPr lang="en-US" sz="1400" kern="1200" dirty="0" smtClean="0"/>
            <a:t>Cybersecurity</a:t>
          </a:r>
          <a:endParaRPr lang="en-US" sz="1400" kern="1200" dirty="0"/>
        </a:p>
      </dsp:txBody>
      <dsp:txXfrm>
        <a:off x="948784" y="3814295"/>
        <a:ext cx="1518418" cy="386976"/>
      </dsp:txXfrm>
    </dsp:sp>
    <dsp:sp modelId="{DF212272-7520-A949-8671-338F54D0E935}">
      <dsp:nvSpPr>
        <dsp:cNvPr id="0" name=""/>
        <dsp:cNvSpPr/>
      </dsp:nvSpPr>
      <dsp:spPr>
        <a:xfrm>
          <a:off x="948784" y="4369277"/>
          <a:ext cx="1452534" cy="45617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Software</a:t>
          </a:r>
          <a:endParaRPr lang="en-US" sz="1400" kern="1200" dirty="0"/>
        </a:p>
      </dsp:txBody>
      <dsp:txXfrm>
        <a:off x="948784" y="4369277"/>
        <a:ext cx="1452534" cy="456178"/>
      </dsp:txXfrm>
    </dsp:sp>
    <dsp:sp modelId="{4BF9ADE6-3BFC-422B-85B0-85EFCF8AAC1F}">
      <dsp:nvSpPr>
        <dsp:cNvPr id="0" name=""/>
        <dsp:cNvSpPr/>
      </dsp:nvSpPr>
      <dsp:spPr>
        <a:xfrm>
          <a:off x="2474976" y="1386246"/>
          <a:ext cx="1663700"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en-US" sz="1400" b="1" kern="1200" dirty="0" smtClean="0">
              <a:latin typeface="Arial"/>
              <a:cs typeface="Arial"/>
            </a:rPr>
            <a:t>Computing and Communications Foundations (CCF)</a:t>
          </a:r>
        </a:p>
      </dsp:txBody>
      <dsp:txXfrm>
        <a:off x="2474976" y="1386246"/>
        <a:ext cx="1663700" cy="759209"/>
      </dsp:txXfrm>
    </dsp:sp>
    <dsp:sp modelId="{52D4C62F-DCA2-4EBF-8907-C9DD8C82EF8C}">
      <dsp:nvSpPr>
        <dsp:cNvPr id="0" name=""/>
        <dsp:cNvSpPr/>
      </dsp:nvSpPr>
      <dsp:spPr>
        <a:xfrm>
          <a:off x="2891220" y="2426840"/>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Algorithmic Foundations</a:t>
          </a:r>
          <a:endParaRPr lang="en-US" sz="1400" kern="1200" dirty="0"/>
        </a:p>
      </dsp:txBody>
      <dsp:txXfrm>
        <a:off x="2891220" y="2426840"/>
        <a:ext cx="1518418" cy="759209"/>
      </dsp:txXfrm>
    </dsp:sp>
    <dsp:sp modelId="{AFD64902-F834-49DE-B3BA-DB70A0025740}">
      <dsp:nvSpPr>
        <dsp:cNvPr id="0" name=""/>
        <dsp:cNvSpPr/>
      </dsp:nvSpPr>
      <dsp:spPr>
        <a:xfrm>
          <a:off x="2891220" y="3328682"/>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Communication and Information Foundations</a:t>
          </a:r>
          <a:endParaRPr lang="en-US" sz="1400" kern="1200" dirty="0"/>
        </a:p>
      </dsp:txBody>
      <dsp:txXfrm>
        <a:off x="2891220" y="3328682"/>
        <a:ext cx="1518418" cy="759209"/>
      </dsp:txXfrm>
    </dsp:sp>
    <dsp:sp modelId="{9D1A1315-F2CF-43A7-9C0E-B43F376A50CC}">
      <dsp:nvSpPr>
        <dsp:cNvPr id="0" name=""/>
        <dsp:cNvSpPr/>
      </dsp:nvSpPr>
      <dsp:spPr>
        <a:xfrm>
          <a:off x="2891220" y="4230532"/>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Software and Hardware Foundations</a:t>
          </a:r>
          <a:endParaRPr lang="en-US" sz="1400" kern="1200" dirty="0"/>
        </a:p>
      </dsp:txBody>
      <dsp:txXfrm>
        <a:off x="2891220" y="4230532"/>
        <a:ext cx="1518418" cy="759209"/>
      </dsp:txXfrm>
    </dsp:sp>
    <dsp:sp modelId="{524D88E7-5F65-43FA-AE97-758C05FE886B}">
      <dsp:nvSpPr>
        <dsp:cNvPr id="0" name=""/>
        <dsp:cNvSpPr/>
      </dsp:nvSpPr>
      <dsp:spPr>
        <a:xfrm>
          <a:off x="4417413" y="1386246"/>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en-US" sz="1400" b="1" kern="1200" dirty="0" smtClean="0">
              <a:latin typeface="Arial"/>
              <a:cs typeface="Arial"/>
            </a:rPr>
            <a:t>Computer and Network Systems (CNS)</a:t>
          </a:r>
        </a:p>
      </dsp:txBody>
      <dsp:txXfrm>
        <a:off x="4417413" y="1386246"/>
        <a:ext cx="1518418" cy="759209"/>
      </dsp:txXfrm>
    </dsp:sp>
    <dsp:sp modelId="{B0D0DC1F-4B43-41C9-B6E5-8A3D432CBA6E}">
      <dsp:nvSpPr>
        <dsp:cNvPr id="0" name=""/>
        <dsp:cNvSpPr/>
      </dsp:nvSpPr>
      <dsp:spPr>
        <a:xfrm>
          <a:off x="4694904" y="2426840"/>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Computer Systems Research</a:t>
          </a:r>
          <a:endParaRPr lang="en-US" sz="1400" kern="1200" dirty="0"/>
        </a:p>
      </dsp:txBody>
      <dsp:txXfrm>
        <a:off x="4694904" y="2426840"/>
        <a:ext cx="1518418" cy="759209"/>
      </dsp:txXfrm>
    </dsp:sp>
    <dsp:sp modelId="{D463AE7F-EB6A-463D-89B8-A33881DB015C}">
      <dsp:nvSpPr>
        <dsp:cNvPr id="0" name=""/>
        <dsp:cNvSpPr/>
      </dsp:nvSpPr>
      <dsp:spPr>
        <a:xfrm>
          <a:off x="4694904" y="3328682"/>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Networking Technology and Systems</a:t>
          </a:r>
          <a:endParaRPr lang="en-US" sz="1400" kern="1200" dirty="0"/>
        </a:p>
      </dsp:txBody>
      <dsp:txXfrm>
        <a:off x="4694904" y="3328682"/>
        <a:ext cx="1518418" cy="759209"/>
      </dsp:txXfrm>
    </dsp:sp>
    <dsp:sp modelId="{73CCF3B1-EF20-48F6-8D87-7BF2101E6155}">
      <dsp:nvSpPr>
        <dsp:cNvPr id="0" name=""/>
        <dsp:cNvSpPr/>
      </dsp:nvSpPr>
      <dsp:spPr>
        <a:xfrm>
          <a:off x="6182984" y="1406357"/>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en-US" sz="1400" b="1" kern="1200" dirty="0" smtClean="0">
              <a:latin typeface="Arial"/>
              <a:cs typeface="Arial"/>
            </a:rPr>
            <a:t>Information and Intelligent Systems (IIS)</a:t>
          </a:r>
        </a:p>
      </dsp:txBody>
      <dsp:txXfrm>
        <a:off x="6182984" y="1406357"/>
        <a:ext cx="1518418" cy="759209"/>
      </dsp:txXfrm>
    </dsp:sp>
    <dsp:sp modelId="{4F420C14-97CB-411E-AF88-FBD5F78F631B}">
      <dsp:nvSpPr>
        <dsp:cNvPr id="0" name=""/>
        <dsp:cNvSpPr/>
      </dsp:nvSpPr>
      <dsp:spPr>
        <a:xfrm>
          <a:off x="6692065" y="2428852"/>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Cyber Human Systems</a:t>
          </a:r>
          <a:endParaRPr lang="en-US" sz="1400" kern="1200" dirty="0"/>
        </a:p>
      </dsp:txBody>
      <dsp:txXfrm>
        <a:off x="6692065" y="2428852"/>
        <a:ext cx="1518418" cy="759209"/>
      </dsp:txXfrm>
    </dsp:sp>
    <dsp:sp modelId="{EF87A577-E351-4E4D-A2A8-7962E7608B9E}">
      <dsp:nvSpPr>
        <dsp:cNvPr id="0" name=""/>
        <dsp:cNvSpPr/>
      </dsp:nvSpPr>
      <dsp:spPr>
        <a:xfrm>
          <a:off x="6692065" y="3306635"/>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Information Integration and Informatics</a:t>
          </a:r>
          <a:endParaRPr lang="en-US" sz="1400" kern="1200" dirty="0"/>
        </a:p>
      </dsp:txBody>
      <dsp:txXfrm>
        <a:off x="6692065" y="3306635"/>
        <a:ext cx="1518418" cy="759209"/>
      </dsp:txXfrm>
    </dsp:sp>
    <dsp:sp modelId="{00B61ACE-31D2-478E-9E4F-198064F3AC2B}">
      <dsp:nvSpPr>
        <dsp:cNvPr id="0" name=""/>
        <dsp:cNvSpPr/>
      </dsp:nvSpPr>
      <dsp:spPr>
        <a:xfrm>
          <a:off x="6692065" y="4184417"/>
          <a:ext cx="1518418" cy="759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Robust Intelligence</a:t>
          </a:r>
          <a:endParaRPr lang="en-US" sz="1400" kern="1200" dirty="0"/>
        </a:p>
      </dsp:txBody>
      <dsp:txXfrm>
        <a:off x="6692065" y="4184417"/>
        <a:ext cx="1518418" cy="75920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0.58783</cdr:x>
      <cdr:y>0.18998</cdr:y>
    </cdr:from>
    <cdr:to>
      <cdr:x>0.69575</cdr:x>
      <cdr:y>0.24525</cdr:y>
    </cdr:to>
    <cdr:sp macro="" textlink="">
      <cdr:nvSpPr>
        <cdr:cNvPr id="2" name="TextBox 1"/>
        <cdr:cNvSpPr txBox="1"/>
      </cdr:nvSpPr>
      <cdr:spPr>
        <a:xfrm xmlns:a="http://schemas.openxmlformats.org/drawingml/2006/main">
          <a:off x="4876801" y="1047752"/>
          <a:ext cx="895350" cy="304800"/>
        </a:xfrm>
        <a:prstGeom xmlns:a="http://schemas.openxmlformats.org/drawingml/2006/main" prst="rect">
          <a:avLst/>
        </a:prstGeom>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vertOverflow="clip" wrap="square" rtlCol="0"/>
        <a:lstStyle xmlns:a="http://schemas.openxmlformats.org/drawingml/2006/main"/>
        <a:p xmlns:a="http://schemas.openxmlformats.org/drawingml/2006/main">
          <a:r>
            <a:rPr lang="en-US" sz="1100" b="1" dirty="0"/>
            <a:t>ARRA funds</a:t>
          </a:r>
        </a:p>
      </cdr:txBody>
    </cdr:sp>
  </cdr:relSizeAnchor>
  <cdr:relSizeAnchor xmlns:cdr="http://schemas.openxmlformats.org/drawingml/2006/chartDrawing">
    <cdr:from>
      <cdr:x>0.55683</cdr:x>
      <cdr:y>0.25561</cdr:y>
    </cdr:from>
    <cdr:to>
      <cdr:x>0.59013</cdr:x>
      <cdr:y>0.28843</cdr:y>
    </cdr:to>
    <cdr:sp macro="" textlink="">
      <cdr:nvSpPr>
        <cdr:cNvPr id="5" name="Straight Arrow Connector 4"/>
        <cdr:cNvSpPr/>
      </cdr:nvSpPr>
      <cdr:spPr>
        <a:xfrm xmlns:a="http://schemas.openxmlformats.org/drawingml/2006/main" flipH="1">
          <a:off x="4619626" y="1409701"/>
          <a:ext cx="276225" cy="180975"/>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0.64983</cdr:x>
      <cdr:y>0.25561</cdr:y>
    </cdr:from>
    <cdr:to>
      <cdr:x>0.67279</cdr:x>
      <cdr:y>0.33851</cdr:y>
    </cdr:to>
    <cdr:sp macro="" textlink="">
      <cdr:nvSpPr>
        <cdr:cNvPr id="7" name="Straight Arrow Connector 6"/>
        <cdr:cNvSpPr/>
      </cdr:nvSpPr>
      <cdr:spPr>
        <a:xfrm xmlns:a="http://schemas.openxmlformats.org/drawingml/2006/main">
          <a:off x="5391151" y="1409701"/>
          <a:ext cx="190500" cy="457200"/>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206851" name="Rectangle 3"/>
          <p:cNvSpPr>
            <a:spLocks noGrp="1" noChangeArrowheads="1"/>
          </p:cNvSpPr>
          <p:nvPr>
            <p:ph type="dt" sz="quarter" idx="1"/>
          </p:nvPr>
        </p:nvSpPr>
        <p:spPr bwMode="auto">
          <a:xfrm>
            <a:off x="3979863" y="0"/>
            <a:ext cx="3041650" cy="465138"/>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206852" name="Rectangle 4"/>
          <p:cNvSpPr>
            <a:spLocks noGrp="1" noChangeArrowheads="1"/>
          </p:cNvSpPr>
          <p:nvPr>
            <p:ph type="ftr" sz="quarter" idx="2"/>
          </p:nvPr>
        </p:nvSpPr>
        <p:spPr bwMode="auto">
          <a:xfrm>
            <a:off x="0" y="8842375"/>
            <a:ext cx="3041650" cy="465138"/>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206853" name="Rectangle 5"/>
          <p:cNvSpPr>
            <a:spLocks noGrp="1" noChangeArrowheads="1"/>
          </p:cNvSpPr>
          <p:nvPr>
            <p:ph type="sldNum" sz="quarter" idx="3"/>
          </p:nvPr>
        </p:nvSpPr>
        <p:spPr bwMode="auto">
          <a:xfrm>
            <a:off x="3979863" y="8842375"/>
            <a:ext cx="3041650" cy="465138"/>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lgn="r">
              <a:defRPr sz="1200"/>
            </a:lvl1pPr>
          </a:lstStyle>
          <a:p>
            <a:fld id="{E3E80A3C-A18C-4548-91BF-260A8A62EE2A}" type="slidenum">
              <a:rPr lang="en-US"/>
              <a:pPr/>
              <a:t>‹#›</a:t>
            </a:fld>
            <a:endParaRPr lang="en-US"/>
          </a:p>
        </p:txBody>
      </p:sp>
    </p:spTree>
    <p:extLst>
      <p:ext uri="{BB962C8B-B14F-4D97-AF65-F5344CB8AC3E}">
        <p14:creationId xmlns:p14="http://schemas.microsoft.com/office/powerpoint/2010/main" val="2514940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defTabSz="931670" eaLnBrk="1" hangingPunct="1">
              <a:defRPr sz="1200">
                <a:latin typeface="Arial" charset="0"/>
                <a:ea typeface="+mn-ea"/>
                <a:cs typeface="+mn-cs"/>
              </a:defRPr>
            </a:lvl1pPr>
          </a:lstStyle>
          <a:p>
            <a:pPr>
              <a:defRPr/>
            </a:pPr>
            <a:endParaRPr lang="en-US"/>
          </a:p>
        </p:txBody>
      </p:sp>
      <p:sp>
        <p:nvSpPr>
          <p:cNvPr id="12291" name="Rectangle 3"/>
          <p:cNvSpPr>
            <a:spLocks noGrp="1" noChangeArrowheads="1"/>
          </p:cNvSpPr>
          <p:nvPr>
            <p:ph type="dt" idx="1"/>
          </p:nvPr>
        </p:nvSpPr>
        <p:spPr bwMode="auto">
          <a:xfrm>
            <a:off x="3979863" y="0"/>
            <a:ext cx="3041650" cy="465138"/>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lgn="r" defTabSz="931670" eaLnBrk="1" hangingPunct="1">
              <a:defRPr sz="1200">
                <a:latin typeface="Arial" charset="0"/>
                <a:ea typeface="+mn-ea"/>
                <a:cs typeface="+mn-cs"/>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84275" y="698500"/>
            <a:ext cx="4656138"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3" name="Rectangle 5"/>
          <p:cNvSpPr>
            <a:spLocks noGrp="1" noChangeArrowheads="1"/>
          </p:cNvSpPr>
          <p:nvPr>
            <p:ph type="body" sz="quarter" idx="3"/>
          </p:nvPr>
        </p:nvSpPr>
        <p:spPr bwMode="auto">
          <a:xfrm>
            <a:off x="703263" y="4422775"/>
            <a:ext cx="5616575" cy="4187825"/>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842375"/>
            <a:ext cx="3041650" cy="465138"/>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defTabSz="931670" eaLnBrk="1" hangingPunct="1">
              <a:defRPr sz="1200">
                <a:latin typeface="Arial" charset="0"/>
                <a:ea typeface="+mn-ea"/>
                <a:cs typeface="+mn-cs"/>
              </a:defRPr>
            </a:lvl1pPr>
          </a:lstStyle>
          <a:p>
            <a:pPr>
              <a:defRPr/>
            </a:pPr>
            <a:endParaRPr lang="en-US"/>
          </a:p>
        </p:txBody>
      </p:sp>
      <p:sp>
        <p:nvSpPr>
          <p:cNvPr id="12295" name="Rectangle 7"/>
          <p:cNvSpPr>
            <a:spLocks noGrp="1" noChangeArrowheads="1"/>
          </p:cNvSpPr>
          <p:nvPr>
            <p:ph type="sldNum" sz="quarter" idx="5"/>
          </p:nvPr>
        </p:nvSpPr>
        <p:spPr bwMode="auto">
          <a:xfrm>
            <a:off x="3979863" y="8842375"/>
            <a:ext cx="3041650" cy="465138"/>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lgn="r" defTabSz="930275">
              <a:defRPr sz="1200"/>
            </a:lvl1pPr>
          </a:lstStyle>
          <a:p>
            <a:fld id="{32252B4B-5B24-4F4E-88B2-53194484F23F}" type="slidenum">
              <a:rPr lang="en-US"/>
              <a:pPr/>
              <a:t>‹#›</a:t>
            </a:fld>
            <a:endParaRPr lang="en-US"/>
          </a:p>
        </p:txBody>
      </p:sp>
    </p:spTree>
    <p:extLst>
      <p:ext uri="{BB962C8B-B14F-4D97-AF65-F5344CB8AC3E}">
        <p14:creationId xmlns:p14="http://schemas.microsoft.com/office/powerpoint/2010/main" val="22604945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0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www.nsf.gov/career"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99FD8D5B-6914-1D43-9F1B-28A39149638A}" type="slidenum">
              <a:rPr lang="en-US">
                <a:cs typeface="Arial" charset="0"/>
              </a:rPr>
              <a:pPr/>
              <a:t>1</a:t>
            </a:fld>
            <a:endParaRPr lang="en-US">
              <a:cs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Hi, I am Erwin Gianchandani – the Deputy Division Director for Computer and Network Systems, which is one of the four divisions under the Computer Information Science and Engineering Directorate (CISE), at NSF.  The purpose of this presentation is to provide an overview of the Faculty Early Career Development program, also known as CAREER, and to act as background material for the CAREER Proposal Writing Workshop to be held in March this year.</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There are several workshops on the CAREER program – some </a:t>
            </a:r>
            <a:r>
              <a:rPr lang="en-US" dirty="0" smtClean="0">
                <a:ea typeface="ＭＳ Ｐゴシック" charset="0"/>
                <a:cs typeface="ＭＳ Ｐゴシック" charset="0"/>
              </a:rPr>
              <a:t>of which are </a:t>
            </a:r>
            <a:r>
              <a:rPr lang="en-US" dirty="0">
                <a:ea typeface="ＭＳ Ｐゴシック" charset="0"/>
                <a:cs typeface="ＭＳ Ｐゴシック" charset="0"/>
              </a:rPr>
              <a:t>organized by NSF. For </a:t>
            </a:r>
            <a:r>
              <a:rPr lang="en-US" dirty="0" smtClean="0">
                <a:ea typeface="ＭＳ Ｐゴシック" charset="0"/>
                <a:cs typeface="ＭＳ Ｐゴシック" charset="0"/>
              </a:rPr>
              <a:t>example, </a:t>
            </a:r>
            <a:r>
              <a:rPr lang="en-US" dirty="0">
                <a:ea typeface="ＭＳ Ｐゴシック" charset="0"/>
                <a:cs typeface="ＭＳ Ｐゴシック" charset="0"/>
              </a:rPr>
              <a:t>the Engineering Directorate has been running such workshops for many </a:t>
            </a:r>
            <a:r>
              <a:rPr lang="en-US" dirty="0" smtClean="0">
                <a:ea typeface="ＭＳ Ｐゴシック" charset="0"/>
                <a:cs typeface="ＭＳ Ｐゴシック" charset="0"/>
              </a:rPr>
              <a:t>years.</a:t>
            </a:r>
            <a:r>
              <a:rPr lang="en-US" baseline="0" dirty="0" smtClean="0">
                <a:ea typeface="ＭＳ Ｐゴシック" charset="0"/>
                <a:cs typeface="ＭＳ Ｐゴシック" charset="0"/>
              </a:rPr>
              <a:t>  Outside organizations </a:t>
            </a:r>
            <a:r>
              <a:rPr lang="en-US" dirty="0" smtClean="0">
                <a:ea typeface="ＭＳ Ｐゴシック" charset="0"/>
                <a:cs typeface="ＭＳ Ｐゴシック" charset="0"/>
              </a:rPr>
              <a:t>such </a:t>
            </a:r>
            <a:r>
              <a:rPr lang="en-US" dirty="0">
                <a:ea typeface="ＭＳ Ｐゴシック" charset="0"/>
                <a:cs typeface="ＭＳ Ｐゴシック" charset="0"/>
              </a:rPr>
              <a:t>as </a:t>
            </a:r>
            <a:r>
              <a:rPr lang="en-US" dirty="0" smtClean="0">
                <a:ea typeface="ＭＳ Ｐゴシック" charset="0"/>
                <a:cs typeface="ＭＳ Ｐゴシック" charset="0"/>
              </a:rPr>
              <a:t>QEM (the Quality </a:t>
            </a:r>
            <a:r>
              <a:rPr lang="en-US" dirty="0">
                <a:ea typeface="ＭＳ Ｐゴシック" charset="0"/>
                <a:cs typeface="ＭＳ Ｐゴシック" charset="0"/>
              </a:rPr>
              <a:t>Education for Minorities</a:t>
            </a:r>
            <a:r>
              <a:rPr lang="en-US" dirty="0" smtClean="0">
                <a:ea typeface="ＭＳ Ｐゴシック" charset="0"/>
                <a:cs typeface="ＭＳ Ｐゴシック" charset="0"/>
              </a:rPr>
              <a:t>) have organized</a:t>
            </a:r>
            <a:r>
              <a:rPr lang="en-US" baseline="0" dirty="0" smtClean="0">
                <a:ea typeface="ＭＳ Ｐゴシック" charset="0"/>
                <a:cs typeface="ＭＳ Ｐゴシック" charset="0"/>
              </a:rPr>
              <a:t> similar efforts</a:t>
            </a:r>
            <a:r>
              <a:rPr lang="en-US" dirty="0" smtClean="0">
                <a:ea typeface="ＭＳ Ｐゴシック" charset="0"/>
                <a:cs typeface="ＭＳ Ｐゴシック" charset="0"/>
              </a:rPr>
              <a:t>. </a:t>
            </a:r>
            <a:r>
              <a:rPr lang="en-US" dirty="0">
                <a:ea typeface="ＭＳ Ｐゴシック" charset="0"/>
                <a:cs typeface="ＭＳ Ｐゴシック" charset="0"/>
              </a:rPr>
              <a:t>About three years ago, Program Directors in CISE felt a need for a similar workshop for the CISE community. The CISE Directorate organized the first such workshop in April of 2011. This is the only such CISE workshop for this calendar year. </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Each Directorate uses different reviewing methods for CAREER proposals. Some, such as BIO, </a:t>
            </a:r>
            <a:r>
              <a:rPr lang="en-US" dirty="0" smtClean="0">
                <a:ea typeface="ＭＳ Ｐゴシック" charset="0"/>
                <a:cs typeface="ＭＳ Ｐゴシック" charset="0"/>
              </a:rPr>
              <a:t>GEO,</a:t>
            </a:r>
            <a:r>
              <a:rPr lang="en-US" baseline="0" dirty="0" smtClean="0">
                <a:ea typeface="ＭＳ Ｐゴシック" charset="0"/>
                <a:cs typeface="ＭＳ Ｐゴシック" charset="0"/>
              </a:rPr>
              <a:t> and the Social, Behavioral, and Economic Sciences, or SBE, directorates, </a:t>
            </a:r>
            <a:r>
              <a:rPr lang="en-US" dirty="0" smtClean="0">
                <a:ea typeface="ＭＳ Ｐゴシック" charset="0"/>
                <a:cs typeface="ＭＳ Ｐゴシック" charset="0"/>
              </a:rPr>
              <a:t>use </a:t>
            </a:r>
            <a:r>
              <a:rPr lang="en-US" dirty="0">
                <a:ea typeface="ＭＳ Ｐゴシック" charset="0"/>
                <a:cs typeface="ＭＳ Ｐゴシック" charset="0"/>
              </a:rPr>
              <a:t>a combination of ad hoc reviewers and expert panels, while the division of Atmospheric Sciences </a:t>
            </a:r>
            <a:r>
              <a:rPr lang="en-US" dirty="0" smtClean="0">
                <a:ea typeface="ＭＳ Ｐゴシック" charset="0"/>
                <a:cs typeface="ＭＳ Ｐゴシック" charset="0"/>
              </a:rPr>
              <a:t>within</a:t>
            </a:r>
            <a:r>
              <a:rPr lang="en-US" baseline="0" dirty="0" smtClean="0">
                <a:ea typeface="ＭＳ Ｐゴシック" charset="0"/>
                <a:cs typeface="ＭＳ Ｐゴシック" charset="0"/>
              </a:rPr>
              <a:t> GEO </a:t>
            </a:r>
            <a:r>
              <a:rPr lang="en-US" dirty="0" smtClean="0">
                <a:ea typeface="ＭＳ Ｐゴシック" charset="0"/>
                <a:cs typeface="ＭＳ Ｐゴシック" charset="0"/>
              </a:rPr>
              <a:t>uses </a:t>
            </a:r>
            <a:r>
              <a:rPr lang="en-US" dirty="0">
                <a:ea typeface="ＭＳ Ｐゴシック" charset="0"/>
                <a:cs typeface="ＭＳ Ｐゴシック" charset="0"/>
              </a:rPr>
              <a:t>only ad hoc reviews. Others, including CISE, use dedicated expert panels to review CAREER proposals. Each division determines their method to review CAREER proposals. </a:t>
            </a:r>
          </a:p>
          <a:p>
            <a:endParaRPr lang="en-US" dirty="0">
              <a:ea typeface="ＭＳ Ｐゴシック" charset="0"/>
              <a:cs typeface="ＭＳ Ｐゴシック" charset="0"/>
            </a:endParaRPr>
          </a:p>
        </p:txBody>
      </p:sp>
      <p:sp>
        <p:nvSpPr>
          <p:cNvPr id="4403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6A4595BD-C23B-E84C-A485-F90AF082B18E}" type="slidenum">
              <a:rPr lang="en-US">
                <a:cs typeface="Arial" charset="0"/>
              </a:rPr>
              <a:pPr/>
              <a:t>10</a:t>
            </a:fld>
            <a:endParaRPr lang="en-US">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Each CAREER proposal is submitted to a specific program, and is reviewed according to the guidelines of that Program. If you are wondering whether a specific program will be a good fit for your proposal, please contact the CAREER Division contact, or any Program Officer responsible for that program.  As mentioned before, practices vary across Divisions, and therefore, it is always a good idea to check with the appropriate program officer who might be handling your </a:t>
            </a:r>
            <a:r>
              <a:rPr lang="en-US" dirty="0" smtClean="0">
                <a:ea typeface="ＭＳ Ｐゴシック" charset="0"/>
                <a:cs typeface="ＭＳ Ｐゴシック" charset="0"/>
              </a:rPr>
              <a:t>proposal </a:t>
            </a:r>
            <a:r>
              <a:rPr lang="en-US" dirty="0">
                <a:ea typeface="ＭＳ Ｐゴシック" charset="0"/>
                <a:cs typeface="ＭＳ Ｐゴシック" charset="0"/>
              </a:rPr>
              <a:t>before you submit.  For inter-disciplinary proposals where the choice of program is not clear, please talk to all </a:t>
            </a:r>
            <a:r>
              <a:rPr lang="en-US" dirty="0" smtClean="0">
                <a:ea typeface="ＭＳ Ｐゴシック" charset="0"/>
                <a:cs typeface="ＭＳ Ｐゴシック" charset="0"/>
              </a:rPr>
              <a:t>the Program </a:t>
            </a:r>
            <a:r>
              <a:rPr lang="en-US" dirty="0">
                <a:ea typeface="ＭＳ Ｐゴシック" charset="0"/>
                <a:cs typeface="ＭＳ Ｐゴシック" charset="0"/>
              </a:rPr>
              <a:t>Officers who might have some interest in </a:t>
            </a:r>
            <a:r>
              <a:rPr lang="en-US" dirty="0" smtClean="0">
                <a:ea typeface="ＭＳ Ｐゴシック" charset="0"/>
                <a:cs typeface="ＭＳ Ｐゴシック" charset="0"/>
              </a:rPr>
              <a:t>the topic </a:t>
            </a:r>
            <a:r>
              <a:rPr lang="en-US" dirty="0">
                <a:ea typeface="ＭＳ Ｐゴシック" charset="0"/>
                <a:cs typeface="ＭＳ Ｐゴシック" charset="0"/>
              </a:rPr>
              <a:t>to find the suitable home for the </a:t>
            </a:r>
            <a:r>
              <a:rPr lang="en-US" dirty="0" smtClean="0">
                <a:ea typeface="ＭＳ Ｐゴシック" charset="0"/>
                <a:cs typeface="ＭＳ Ｐゴシック" charset="0"/>
              </a:rPr>
              <a:t>proposal.</a:t>
            </a:r>
            <a:endParaRPr lang="en-US" dirty="0">
              <a:ea typeface="ＭＳ Ｐゴシック" charset="0"/>
              <a:cs typeface="ＭＳ Ｐゴシック" charset="0"/>
            </a:endParaRPr>
          </a:p>
          <a:p>
            <a:endParaRPr lang="en-US" dirty="0">
              <a:ea typeface="ＭＳ Ｐゴシック" charset="0"/>
              <a:cs typeface="ＭＳ Ｐゴシック" charset="0"/>
            </a:endParaRPr>
          </a:p>
          <a:p>
            <a:r>
              <a:rPr lang="en-US" dirty="0">
                <a:ea typeface="ＭＳ Ｐゴシック" charset="0"/>
                <a:cs typeface="ＭＳ Ｐゴシック" charset="0"/>
              </a:rPr>
              <a:t>In addition to suitability, you should ask about the typical award sizes in that program for CAREERs, funding rates, </a:t>
            </a:r>
            <a:r>
              <a:rPr lang="en-US" dirty="0" smtClean="0">
                <a:ea typeface="ＭＳ Ｐゴシック" charset="0"/>
                <a:cs typeface="ＭＳ Ｐゴシック" charset="0"/>
              </a:rPr>
              <a:t>and expectations </a:t>
            </a:r>
            <a:r>
              <a:rPr lang="en-US" dirty="0">
                <a:ea typeface="ＭＳ Ｐゴシック" charset="0"/>
                <a:cs typeface="ＭＳ Ｐゴシック" charset="0"/>
              </a:rPr>
              <a:t>from that program in terms of research </a:t>
            </a:r>
            <a:r>
              <a:rPr lang="en-US" dirty="0" smtClean="0">
                <a:ea typeface="ＭＳ Ｐゴシック" charset="0"/>
                <a:cs typeface="ＭＳ Ｐゴシック" charset="0"/>
              </a:rPr>
              <a:t>scope </a:t>
            </a:r>
            <a:r>
              <a:rPr lang="en-US" dirty="0">
                <a:ea typeface="ＭＳ Ｐゴシック" charset="0"/>
                <a:cs typeface="ＭＳ Ｐゴシック" charset="0"/>
              </a:rPr>
              <a:t>and education plans that span the entire duration of the CAREER award. </a:t>
            </a:r>
          </a:p>
          <a:p>
            <a:endParaRPr lang="en-US" dirty="0">
              <a:ea typeface="ＭＳ Ｐゴシック" charset="0"/>
              <a:cs typeface="ＭＳ Ｐゴシック" charset="0"/>
            </a:endParaRPr>
          </a:p>
        </p:txBody>
      </p:sp>
      <p:sp>
        <p:nvSpPr>
          <p:cNvPr id="450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DDA71E62-9340-C94A-9C88-7CC292709996}" type="slidenum">
              <a:rPr lang="en-US">
                <a:cs typeface="Arial" charset="0"/>
              </a:rPr>
              <a:pPr/>
              <a:t>11</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This slide shows the total number of CAREER proposals submitted to various directorates at NSF over the past 10 years. You can see that the numbers vary across different Directorates. Within CISE, there has been a decrease in the number of submissions over the past 5 years. </a:t>
            </a:r>
          </a:p>
          <a:p>
            <a:endParaRPr lang="en-US">
              <a:ea typeface="ＭＳ Ｐゴシック" charset="0"/>
              <a:cs typeface="ＭＳ Ｐゴシック" charset="0"/>
            </a:endParaRPr>
          </a:p>
        </p:txBody>
      </p:sp>
      <p:sp>
        <p:nvSpPr>
          <p:cNvPr id="460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2C4F0DDF-85CF-4148-968F-765356BF797C}" type="slidenum">
              <a:rPr lang="en-US">
                <a:cs typeface="Arial" charset="0"/>
              </a:rPr>
              <a:pPr/>
              <a:t>12</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This chart shows the percentage of submitted proposals that have been funded. The numbers vary between years and across directorates. Within CISE, the overall CAREER funding levels has largely remained constant, and the increase in funding rates from 20% to near 25% can be attributed to a decline in the number of submissions.  Please do note that there was a bump in funding in 2009, because of the availability of </a:t>
            </a:r>
            <a:r>
              <a:rPr lang="en-US" dirty="0" smtClean="0">
                <a:ea typeface="ＭＳ Ｐゴシック" charset="0"/>
                <a:cs typeface="ＭＳ Ｐゴシック" charset="0"/>
              </a:rPr>
              <a:t>funds through the American Recovery</a:t>
            </a:r>
            <a:r>
              <a:rPr lang="en-US" baseline="0" dirty="0" smtClean="0">
                <a:ea typeface="ＭＳ Ｐゴシック" charset="0"/>
                <a:cs typeface="ＭＳ Ｐゴシック" charset="0"/>
              </a:rPr>
              <a:t> and Reinvestment Act, or </a:t>
            </a:r>
            <a:r>
              <a:rPr lang="en-US" dirty="0" smtClean="0">
                <a:ea typeface="ＭＳ Ｐゴシック" charset="0"/>
                <a:cs typeface="ＭＳ Ｐゴシック" charset="0"/>
              </a:rPr>
              <a:t>ARRA, </a:t>
            </a:r>
            <a:r>
              <a:rPr lang="en-US" dirty="0">
                <a:ea typeface="ＭＳ Ｐゴシック" charset="0"/>
                <a:cs typeface="ＭＳ Ｐゴシック" charset="0"/>
              </a:rPr>
              <a:t>and these awards expired last year.</a:t>
            </a:r>
          </a:p>
          <a:p>
            <a:endParaRPr lang="en-US" dirty="0">
              <a:ea typeface="ＭＳ Ｐゴシック" charset="0"/>
              <a:cs typeface="ＭＳ Ｐゴシック" charset="0"/>
            </a:endParaRPr>
          </a:p>
        </p:txBody>
      </p:sp>
      <p:sp>
        <p:nvSpPr>
          <p:cNvPr id="4710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00D2B89C-8220-CE42-9837-196FF9B95A52}" type="slidenum">
              <a:rPr lang="en-US">
                <a:cs typeface="Arial" charset="0"/>
              </a:rPr>
              <a:pPr/>
              <a:t>13</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Now, let’s talk about if submitting a CAREER proposal at this time is the right step for you.  A good CAREER proposal supports a comprehensive research and education plan spanning 5 years, with a University or Department that supports continuous faculty development.  I </a:t>
            </a:r>
            <a:r>
              <a:rPr lang="en-US" dirty="0" smtClean="0">
                <a:ea typeface="ＭＳ Ｐゴシック" charset="0"/>
                <a:cs typeface="ＭＳ Ｐゴシック" charset="0"/>
              </a:rPr>
              <a:t>previously</a:t>
            </a:r>
            <a:r>
              <a:rPr lang="en-US" baseline="0" dirty="0" smtClean="0">
                <a:ea typeface="ＭＳ Ｐゴシック" charset="0"/>
                <a:cs typeface="ＭＳ Ｐゴシック" charset="0"/>
              </a:rPr>
              <a:t> </a:t>
            </a:r>
            <a:r>
              <a:rPr lang="en-US" dirty="0" smtClean="0">
                <a:ea typeface="ＭＳ Ｐゴシック" charset="0"/>
                <a:cs typeface="ＭＳ Ｐゴシック" charset="0"/>
              </a:rPr>
              <a:t>highlighted the </a:t>
            </a:r>
            <a:r>
              <a:rPr lang="en-US" dirty="0">
                <a:ea typeface="ＭＳ Ｐゴシック" charset="0"/>
                <a:cs typeface="ＭＳ Ｐゴシック" charset="0"/>
              </a:rPr>
              <a:t>pre-requisites for being eligible, and </a:t>
            </a:r>
            <a:r>
              <a:rPr lang="en-US" dirty="0" smtClean="0">
                <a:ea typeface="ＭＳ Ｐゴシック" charset="0"/>
                <a:cs typeface="ＭＳ Ｐゴシック" charset="0"/>
              </a:rPr>
              <a:t>I urge you to refer to the solicitation </a:t>
            </a:r>
            <a:r>
              <a:rPr lang="en-US" dirty="0">
                <a:ea typeface="ＭＳ Ｐゴシック" charset="0"/>
                <a:cs typeface="ＭＳ Ｐゴシック" charset="0"/>
              </a:rPr>
              <a:t>for details.  We hope that you have discussed your research and education plans with your mentors, as well as </a:t>
            </a:r>
            <a:r>
              <a:rPr lang="en-US" dirty="0" smtClean="0">
                <a:ea typeface="ＭＳ Ｐゴシック" charset="0"/>
                <a:cs typeface="ＭＳ Ｐゴシック" charset="0"/>
              </a:rPr>
              <a:t>with NSF </a:t>
            </a:r>
            <a:r>
              <a:rPr lang="en-US" dirty="0">
                <a:ea typeface="ＭＳ Ｐゴシック" charset="0"/>
                <a:cs typeface="ＭＳ Ｐゴシック" charset="0"/>
              </a:rPr>
              <a:t>program officers. </a:t>
            </a:r>
          </a:p>
        </p:txBody>
      </p:sp>
      <p:sp>
        <p:nvSpPr>
          <p:cNvPr id="481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70DF4013-60FB-5F44-A81E-D83AF58FA41B}" type="slidenum">
              <a:rPr lang="en-US">
                <a:cs typeface="Arial" charset="0"/>
              </a:rPr>
              <a:pPr/>
              <a:t>14</a:t>
            </a:fld>
            <a:endParaRPr lang="en-US">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Once you have decided that you are ready to submit a CAREER proposal, and have identified the right program to </a:t>
            </a:r>
            <a:r>
              <a:rPr lang="en-US" dirty="0" smtClean="0">
                <a:ea typeface="ＭＳ Ｐゴシック" charset="0"/>
                <a:cs typeface="ＭＳ Ｐゴシック" charset="0"/>
              </a:rPr>
              <a:t>which you should</a:t>
            </a:r>
            <a:r>
              <a:rPr lang="en-US" baseline="0" dirty="0" smtClean="0">
                <a:ea typeface="ＭＳ Ｐゴシック" charset="0"/>
                <a:cs typeface="ＭＳ Ｐゴシック" charset="0"/>
              </a:rPr>
              <a:t> submit</a:t>
            </a:r>
            <a:r>
              <a:rPr lang="en-US" dirty="0" smtClean="0">
                <a:ea typeface="ＭＳ Ｐゴシック" charset="0"/>
                <a:cs typeface="ＭＳ Ｐゴシック" charset="0"/>
              </a:rPr>
              <a:t>, the next step is to</a:t>
            </a:r>
            <a:r>
              <a:rPr lang="en-US" baseline="0" dirty="0" smtClean="0">
                <a:ea typeface="ＭＳ Ｐゴシック" charset="0"/>
                <a:cs typeface="ＭＳ Ｐゴシック" charset="0"/>
              </a:rPr>
              <a:t> think about what </a:t>
            </a:r>
            <a:r>
              <a:rPr lang="en-US" dirty="0" smtClean="0">
                <a:ea typeface="ＭＳ Ｐゴシック" charset="0"/>
                <a:cs typeface="ＭＳ Ｐゴシック" charset="0"/>
              </a:rPr>
              <a:t>should </a:t>
            </a:r>
            <a:r>
              <a:rPr lang="en-US" dirty="0">
                <a:ea typeface="ＭＳ Ｐゴシック" charset="0"/>
                <a:cs typeface="ＭＳ Ｐゴシック" charset="0"/>
              </a:rPr>
              <a:t>be in </a:t>
            </a:r>
            <a:r>
              <a:rPr lang="en-US" dirty="0" smtClean="0">
                <a:ea typeface="ＭＳ Ｐゴシック" charset="0"/>
                <a:cs typeface="ＭＳ Ｐゴシック" charset="0"/>
              </a:rPr>
              <a:t>your proposal</a:t>
            </a:r>
            <a:r>
              <a:rPr lang="en-US" dirty="0">
                <a:ea typeface="ＭＳ Ｐゴシック" charset="0"/>
                <a:cs typeface="ＭＳ Ｐゴシック" charset="0"/>
              </a:rPr>
              <a:t>.  A compelling research plan is the core of any successful NSF proposal, and the CAREER program is no different. However, note that this being a single-PI proposal spanning 5 years, your research plan should demonstrate your ability to conduct innovative research </a:t>
            </a:r>
            <a:r>
              <a:rPr lang="en-US" dirty="0" smtClean="0">
                <a:ea typeface="ＭＳ Ｐゴシック" charset="0"/>
                <a:cs typeface="ＭＳ Ｐゴシック" charset="0"/>
              </a:rPr>
              <a:t>independently over </a:t>
            </a:r>
            <a:r>
              <a:rPr lang="en-US" dirty="0">
                <a:ea typeface="ＭＳ Ｐゴシック" charset="0"/>
                <a:cs typeface="ＭＳ Ｐゴシック" charset="0"/>
              </a:rPr>
              <a:t>this time</a:t>
            </a:r>
            <a:r>
              <a:rPr lang="en-US" dirty="0" smtClean="0">
                <a:ea typeface="ＭＳ Ｐゴシック" charset="0"/>
                <a:cs typeface="ＭＳ Ｐゴシック" charset="0"/>
              </a:rPr>
              <a:t>-span. </a:t>
            </a:r>
            <a:endParaRPr lang="en-US" dirty="0">
              <a:ea typeface="ＭＳ Ｐゴシック" charset="0"/>
              <a:cs typeface="ＭＳ Ｐゴシック" charset="0"/>
            </a:endParaRPr>
          </a:p>
          <a:p>
            <a:endParaRPr lang="en-US" dirty="0">
              <a:ea typeface="ＭＳ Ｐゴシック" charset="0"/>
              <a:cs typeface="ＭＳ Ｐゴシック" charset="0"/>
            </a:endParaRPr>
          </a:p>
          <a:p>
            <a:r>
              <a:rPr lang="en-US" dirty="0">
                <a:ea typeface="ＭＳ Ｐゴシック" charset="0"/>
                <a:cs typeface="ＭＳ Ｐゴシック" charset="0"/>
              </a:rPr>
              <a:t>In addition, another vital component of a CAREER proposal is a solid education plan. You also need to provide an effective plan that integrates the process and outcomes of your research into your education activities.</a:t>
            </a:r>
          </a:p>
        </p:txBody>
      </p:sp>
      <p:sp>
        <p:nvSpPr>
          <p:cNvPr id="491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84AA526F-E197-5C44-AE01-72FC01579073}" type="slidenum">
              <a:rPr lang="en-US">
                <a:cs typeface="Arial" charset="0"/>
              </a:rPr>
              <a:pPr/>
              <a:t>15</a:t>
            </a:fld>
            <a:endParaRPr lang="en-US">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nSpc>
                <a:spcPct val="90000"/>
              </a:lnSpc>
            </a:pPr>
            <a:r>
              <a:rPr lang="en-US" sz="1100" dirty="0">
                <a:ea typeface="ＭＳ Ｐゴシック" charset="0"/>
                <a:cs typeface="ＭＳ Ｐゴシック" charset="0"/>
              </a:rPr>
              <a:t>A solid CAREER Education plan is essential in both the selection of CAREER awards and to engender a commitment to integrating education into your future research for the CAREER project and beyond.  </a:t>
            </a:r>
          </a:p>
          <a:p>
            <a:pPr>
              <a:lnSpc>
                <a:spcPct val="90000"/>
              </a:lnSpc>
            </a:pPr>
            <a:endParaRPr lang="en-US" sz="1100" dirty="0">
              <a:ea typeface="ＭＳ Ｐゴシック" charset="0"/>
              <a:cs typeface="ＭＳ Ｐゴシック" charset="0"/>
            </a:endParaRPr>
          </a:p>
          <a:p>
            <a:pPr>
              <a:lnSpc>
                <a:spcPct val="90000"/>
              </a:lnSpc>
            </a:pPr>
            <a:r>
              <a:rPr lang="en-US" sz="1100" dirty="0">
                <a:ea typeface="ＭＳ Ｐゴシック" charset="0"/>
                <a:cs typeface="ＭＳ Ｐゴシック" charset="0"/>
              </a:rPr>
              <a:t>Education plans can cover a broad spectrum of activities, and the solicitation goes into specific examples of such activities. What we would like to see is an education plan that is customized to your abilities, using the resources that your location and institution provides, and serves the needs of the student community in and around your institution. This plan should be consistent with best practices in curriculum, pedagogy and evaluation, and support integration of your research outcomes.  A good evaluation plan goes a long way towards convincing reviewers of the efficacy of your education plan, so please consider that while you develop your proposal.</a:t>
            </a:r>
          </a:p>
          <a:p>
            <a:pPr>
              <a:lnSpc>
                <a:spcPct val="90000"/>
              </a:lnSpc>
            </a:pPr>
            <a:endParaRPr lang="en-US" sz="1100" dirty="0">
              <a:ea typeface="ＭＳ Ｐゴシック" charset="0"/>
              <a:cs typeface="ＭＳ Ｐゴシック" charset="0"/>
            </a:endParaRPr>
          </a:p>
          <a:p>
            <a:pPr>
              <a:lnSpc>
                <a:spcPct val="90000"/>
              </a:lnSpc>
            </a:pPr>
            <a:r>
              <a:rPr lang="en-US" sz="1100" dirty="0">
                <a:ea typeface="ＭＳ Ｐゴシック" charset="0"/>
                <a:cs typeface="ＭＳ Ｐゴシック" charset="0"/>
              </a:rPr>
              <a:t>We strongly suggest that on your website, you include a page </a:t>
            </a:r>
            <a:r>
              <a:rPr lang="en-US" sz="1100" dirty="0" smtClean="0">
                <a:ea typeface="ＭＳ Ｐゴシック" charset="0"/>
                <a:cs typeface="ＭＳ Ｐゴシック" charset="0"/>
              </a:rPr>
              <a:t>focused on education </a:t>
            </a:r>
            <a:r>
              <a:rPr lang="en-US" sz="1100" dirty="0">
                <a:ea typeface="ＭＳ Ｐゴシック" charset="0"/>
                <a:cs typeface="ＭＳ Ｐゴシック" charset="0"/>
              </a:rPr>
              <a:t>and outreach.</a:t>
            </a:r>
          </a:p>
          <a:p>
            <a:pPr>
              <a:lnSpc>
                <a:spcPct val="90000"/>
              </a:lnSpc>
            </a:pPr>
            <a:endParaRPr lang="en-US" sz="1100" dirty="0">
              <a:ea typeface="ＭＳ Ｐゴシック" charset="0"/>
              <a:cs typeface="ＭＳ Ｐゴシック" charset="0"/>
            </a:endParaRPr>
          </a:p>
        </p:txBody>
      </p:sp>
      <p:sp>
        <p:nvSpPr>
          <p:cNvPr id="5018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67B94EA7-423F-AD45-BFF0-25D4D9E1BA60}" type="slidenum">
              <a:rPr lang="en-US">
                <a:cs typeface="Arial" charset="0"/>
              </a:rPr>
              <a:pPr/>
              <a:t>16</a:t>
            </a:fld>
            <a:endParaRPr lang="en-US">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US" sz="1100" dirty="0">
                <a:ea typeface="ＭＳ Ｐゴシック" charset="0"/>
                <a:cs typeface="ＭＳ Ｐゴシック" charset="0"/>
              </a:rPr>
              <a:t>This slide provides examples of activities appropriate for a CAREER proposal.</a:t>
            </a:r>
          </a:p>
          <a:p>
            <a:endParaRPr lang="en-US" sz="1100" dirty="0">
              <a:ea typeface="ＭＳ Ｐゴシック" charset="0"/>
              <a:cs typeface="ＭＳ Ｐゴシック" charset="0"/>
            </a:endParaRPr>
          </a:p>
          <a:p>
            <a:r>
              <a:rPr lang="en-US" sz="1100" dirty="0">
                <a:ea typeface="ＭＳ Ｐゴシック" charset="0"/>
                <a:cs typeface="ＭＳ Ｐゴシック" charset="0"/>
              </a:rPr>
              <a:t>Educational plans should also be </a:t>
            </a:r>
            <a:r>
              <a:rPr lang="ja-JP" altLang="en-US" sz="1100" dirty="0">
                <a:ea typeface="ＭＳ Ｐゴシック" charset="0"/>
                <a:cs typeface="ＭＳ Ｐゴシック" charset="0"/>
              </a:rPr>
              <a:t>“</a:t>
            </a:r>
            <a:r>
              <a:rPr lang="en-US" sz="1100" dirty="0" smtClean="0">
                <a:ea typeface="ＭＳ Ｐゴシック" charset="0"/>
                <a:cs typeface="ＭＳ Ｐゴシック" charset="0"/>
              </a:rPr>
              <a:t>actionable.” In other words, you </a:t>
            </a:r>
            <a:r>
              <a:rPr lang="en-US" sz="1100" dirty="0">
                <a:ea typeface="ＭＳ Ｐゴシック" charset="0"/>
                <a:cs typeface="ＭＳ Ｐゴシック" charset="0"/>
              </a:rPr>
              <a:t>should provide evidence of your commitment to act on your plans, not </a:t>
            </a:r>
            <a:r>
              <a:rPr lang="en-US" sz="1100" dirty="0" smtClean="0">
                <a:ea typeface="ＭＳ Ｐゴシック" charset="0"/>
                <a:cs typeface="ＭＳ Ｐゴシック" charset="0"/>
              </a:rPr>
              <a:t>simply offer a set of possible paths. </a:t>
            </a:r>
            <a:endParaRPr lang="en-US" sz="1100" dirty="0">
              <a:ea typeface="ＭＳ Ｐゴシック" charset="0"/>
              <a:cs typeface="ＭＳ Ｐゴシック" charset="0"/>
            </a:endParaRPr>
          </a:p>
          <a:p>
            <a:endParaRPr lang="en-US" sz="1100" dirty="0">
              <a:ea typeface="ＭＳ Ｐゴシック" charset="0"/>
              <a:cs typeface="ＭＳ Ｐゴシック" charset="0"/>
            </a:endParaRPr>
          </a:p>
          <a:p>
            <a:r>
              <a:rPr lang="en-US" sz="1100" dirty="0">
                <a:ea typeface="ＭＳ Ｐゴシック" charset="0"/>
                <a:cs typeface="ＭＳ Ｐゴシック" charset="0"/>
              </a:rPr>
              <a:t>For example if you say you plan to engage in activities for K-12, you should already have contacted the target schools to gain permission and buy-in for these activities.</a:t>
            </a:r>
          </a:p>
          <a:p>
            <a:endParaRPr lang="en-US" sz="1100" dirty="0">
              <a:ea typeface="ＭＳ Ｐゴシック" charset="0"/>
              <a:cs typeface="ＭＳ Ｐゴシック" charset="0"/>
            </a:endParaRPr>
          </a:p>
          <a:p>
            <a:r>
              <a:rPr lang="en-US" sz="1100" dirty="0" smtClean="0">
                <a:ea typeface="ＭＳ Ｐゴシック" charset="0"/>
                <a:cs typeface="ＭＳ Ｐゴシック" charset="0"/>
              </a:rPr>
              <a:t>Similarly, simply </a:t>
            </a:r>
            <a:r>
              <a:rPr lang="en-US" sz="1100" dirty="0">
                <a:ea typeface="ＭＳ Ｐゴシック" charset="0"/>
                <a:cs typeface="ＭＳ Ｐゴシック" charset="0"/>
              </a:rPr>
              <a:t>promising to engage students from under-represented groups is not sufficient. </a:t>
            </a:r>
            <a:r>
              <a:rPr lang="en-US" sz="1100" dirty="0" smtClean="0">
                <a:ea typeface="ＭＳ Ｐゴシック" charset="0"/>
                <a:cs typeface="ＭＳ Ｐゴシック" charset="0"/>
              </a:rPr>
              <a:t>Rather, when we talk about creating partnerships with </a:t>
            </a:r>
            <a:r>
              <a:rPr lang="en-US" sz="1100" dirty="0">
                <a:ea typeface="ＭＳ Ｐゴシック" charset="0"/>
                <a:cs typeface="ＭＳ Ｐゴシック" charset="0"/>
              </a:rPr>
              <a:t>organizations or schools that represent or serve these students, </a:t>
            </a:r>
            <a:r>
              <a:rPr lang="en-US" sz="1100" dirty="0" smtClean="0">
                <a:ea typeface="ＭＳ Ｐゴシック" charset="0"/>
                <a:cs typeface="ＭＳ Ｐゴシック" charset="0"/>
              </a:rPr>
              <a:t>we mean that </a:t>
            </a:r>
            <a:r>
              <a:rPr lang="en-US" sz="1100" dirty="0">
                <a:ea typeface="ＭＳ Ｐゴシック" charset="0"/>
                <a:cs typeface="ＭＳ Ｐゴシック" charset="0"/>
              </a:rPr>
              <a:t>you </a:t>
            </a:r>
            <a:r>
              <a:rPr lang="en-US" sz="1100" dirty="0" smtClean="0">
                <a:ea typeface="ＭＳ Ｐゴシック" charset="0"/>
                <a:cs typeface="ＭＳ Ｐゴシック" charset="0"/>
              </a:rPr>
              <a:t>are already </a:t>
            </a:r>
            <a:r>
              <a:rPr lang="en-US" sz="1100" dirty="0">
                <a:ea typeface="ＭＳ Ｐゴシック" charset="0"/>
                <a:cs typeface="ＭＳ Ｐゴシック" charset="0"/>
              </a:rPr>
              <a:t>actively engaged in this endeavor.</a:t>
            </a:r>
          </a:p>
          <a:p>
            <a:endParaRPr lang="en-US" sz="1100" dirty="0">
              <a:ea typeface="ＭＳ Ｐゴシック" charset="0"/>
              <a:cs typeface="ＭＳ Ｐゴシック" charset="0"/>
            </a:endParaRPr>
          </a:p>
          <a:p>
            <a:r>
              <a:rPr lang="en-US" sz="1100" dirty="0">
                <a:ea typeface="ＭＳ Ｐゴシック" charset="0"/>
                <a:cs typeface="ＭＳ Ｐゴシック" charset="0"/>
              </a:rPr>
              <a:t>As an innovative approach to broader </a:t>
            </a:r>
            <a:r>
              <a:rPr lang="en-US" sz="1100" dirty="0" smtClean="0">
                <a:ea typeface="ＭＳ Ｐゴシック" charset="0"/>
                <a:cs typeface="ＭＳ Ｐゴシック" charset="0"/>
              </a:rPr>
              <a:t>impacts, </a:t>
            </a:r>
            <a:r>
              <a:rPr lang="en-US" sz="1100" dirty="0">
                <a:ea typeface="ＭＳ Ｐゴシック" charset="0"/>
                <a:cs typeface="ＭＳ Ｐゴシック" charset="0"/>
              </a:rPr>
              <a:t>you might, for example, take advantage of emerging opportunities to reach large groups of people through social media to provide new avenues for informing the general public of exciting research and its results.</a:t>
            </a:r>
          </a:p>
          <a:p>
            <a:r>
              <a:rPr lang="en-US" sz="1100" dirty="0">
                <a:ea typeface="ＭＳ Ｐゴシック" charset="0"/>
                <a:cs typeface="ＭＳ Ｐゴシック" charset="0"/>
              </a:rPr>
              <a:t>  </a:t>
            </a:r>
          </a:p>
          <a:p>
            <a:r>
              <a:rPr lang="en-US" sz="1100" dirty="0">
                <a:ea typeface="ＭＳ Ｐゴシック" charset="0"/>
                <a:cs typeface="ＭＳ Ｐゴシック" charset="0"/>
              </a:rPr>
              <a:t>The same opportunity allows you to be innovative in how you conduct research, for example, by using crowdsourcing and creating or following new rigorous research methodologies.</a:t>
            </a:r>
          </a:p>
        </p:txBody>
      </p:sp>
      <p:sp>
        <p:nvSpPr>
          <p:cNvPr id="512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AEEDD224-D0A3-F14B-8FD8-C3BF195A6098}" type="slidenum">
              <a:rPr lang="en-US">
                <a:cs typeface="Arial" charset="0"/>
              </a:rPr>
              <a:pPr/>
              <a:t>17</a:t>
            </a:fld>
            <a:endParaRPr lang="en-US">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CAREER proposals and awards are “single investigator” that feature the independent thinking of early career </a:t>
            </a:r>
            <a:r>
              <a:rPr lang="en-US" dirty="0" smtClean="0">
                <a:ea typeface="ＭＳ Ｐゴシック" charset="0"/>
                <a:cs typeface="ＭＳ Ｐゴシック" charset="0"/>
              </a:rPr>
              <a:t>faculty.</a:t>
            </a:r>
            <a:r>
              <a:rPr lang="en-US" baseline="0" dirty="0" smtClean="0">
                <a:ea typeface="ＭＳ Ｐゴシック" charset="0"/>
                <a:cs typeface="ＭＳ Ｐゴシック" charset="0"/>
              </a:rPr>
              <a:t>  Consequently, </a:t>
            </a:r>
            <a:r>
              <a:rPr lang="en-US" dirty="0" smtClean="0">
                <a:ea typeface="ＭＳ Ｐゴシック" charset="0"/>
                <a:cs typeface="ＭＳ Ｐゴシック" charset="0"/>
              </a:rPr>
              <a:t>no </a:t>
            </a:r>
            <a:r>
              <a:rPr lang="en-US" dirty="0">
                <a:ea typeface="ＭＳ Ｐゴシック" charset="0"/>
                <a:cs typeface="ＭＳ Ｐゴシック" charset="0"/>
              </a:rPr>
              <a:t>co-PI or senior personnel are permitted on the grant.</a:t>
            </a:r>
          </a:p>
          <a:p>
            <a:endParaRPr lang="en-US" dirty="0">
              <a:ea typeface="ＭＳ Ｐゴシック" charset="0"/>
              <a:cs typeface="ＭＳ Ｐゴシック" charset="0"/>
            </a:endParaRPr>
          </a:p>
          <a:p>
            <a:r>
              <a:rPr lang="en-US" dirty="0">
                <a:ea typeface="ＭＳ Ｐゴシック" charset="0"/>
                <a:cs typeface="ＭＳ Ｐゴシック" charset="0"/>
              </a:rPr>
              <a:t>Consultants in </a:t>
            </a:r>
            <a:r>
              <a:rPr lang="en-US" dirty="0" err="1">
                <a:ea typeface="ＭＳ Ｐゴシック" charset="0"/>
                <a:cs typeface="ＭＳ Ｐゴシック" charset="0"/>
              </a:rPr>
              <a:t>subawards</a:t>
            </a:r>
            <a:r>
              <a:rPr lang="en-US" dirty="0">
                <a:ea typeface="ＭＳ Ｐゴシック" charset="0"/>
                <a:cs typeface="ＭＳ Ｐゴシック" charset="0"/>
              </a:rPr>
              <a:t> are allowed as long as they are unpaid and are typically used when the resources outside of your institution is required for the proposed work.</a:t>
            </a:r>
          </a:p>
          <a:p>
            <a:endParaRPr lang="en-US" dirty="0">
              <a:ea typeface="ＭＳ Ｐゴシック" charset="0"/>
              <a:cs typeface="ＭＳ Ｐゴシック" charset="0"/>
            </a:endParaRPr>
          </a:p>
          <a:p>
            <a:r>
              <a:rPr lang="en-US" dirty="0">
                <a:ea typeface="ＭＳ Ｐゴシック" charset="0"/>
                <a:cs typeface="ＭＳ Ｐゴシック" charset="0"/>
              </a:rPr>
              <a:t>You may be able to use CAREER funds to buy out of academic year teaching, especially if your teaching load is heavy, to enable time to conduct research supported by a CAREER award. Please discuss this with your program director before submission.</a:t>
            </a:r>
          </a:p>
          <a:p>
            <a:endParaRPr lang="en-US" dirty="0">
              <a:ea typeface="ＭＳ Ｐゴシック" charset="0"/>
              <a:cs typeface="ＭＳ Ｐゴシック" charset="0"/>
            </a:endParaRPr>
          </a:p>
          <a:p>
            <a:r>
              <a:rPr lang="en-US" dirty="0">
                <a:ea typeface="ＭＳ Ｐゴシック" charset="0"/>
                <a:cs typeface="ＭＳ Ｐゴシック" charset="0"/>
              </a:rPr>
              <a:t>Also discuss with your program officer how your CAREER funds might support the education portion of </a:t>
            </a:r>
            <a:r>
              <a:rPr lang="en-US" dirty="0" smtClean="0">
                <a:ea typeface="ＭＳ Ｐゴシック" charset="0"/>
                <a:cs typeface="ＭＳ Ｐゴシック" charset="0"/>
              </a:rPr>
              <a:t>your work.</a:t>
            </a:r>
            <a:r>
              <a:rPr lang="en-US" baseline="0" dirty="0" smtClean="0">
                <a:ea typeface="ＭＳ Ｐゴシック" charset="0"/>
                <a:cs typeface="ＭＳ Ｐゴシック" charset="0"/>
              </a:rPr>
              <a:t> </a:t>
            </a:r>
            <a:r>
              <a:rPr lang="en-US" dirty="0" smtClean="0">
                <a:ea typeface="ＭＳ Ｐゴシック" charset="0"/>
                <a:cs typeface="ＭＳ Ｐゴシック" charset="0"/>
              </a:rPr>
              <a:t>For </a:t>
            </a:r>
            <a:r>
              <a:rPr lang="en-US" dirty="0">
                <a:ea typeface="ＭＳ Ｐゴシック" charset="0"/>
                <a:cs typeface="ＭＳ Ｐゴシック" charset="0"/>
              </a:rPr>
              <a:t>example, you might fund an expert in education assessment to evaluate the success of your education approach.</a:t>
            </a:r>
          </a:p>
          <a:p>
            <a:endParaRPr lang="en-US" dirty="0">
              <a:ea typeface="ＭＳ Ｐゴシック" charset="0"/>
              <a:cs typeface="ＭＳ Ｐゴシック" charset="0"/>
            </a:endParaRPr>
          </a:p>
          <a:p>
            <a:r>
              <a:rPr lang="en-US" dirty="0">
                <a:ea typeface="ＭＳ Ｐゴシック" charset="0"/>
                <a:cs typeface="ＭＳ Ｐゴシック" charset="0"/>
              </a:rPr>
              <a:t>NSF encourages CAREER PIs to include international/global dimensions in their projects. If an international component is included, proposers are encouraged to contact the relevant country program officer in the International Science and Engineering (ISE) Section of the Office of Integrative and International Activities. </a:t>
            </a:r>
            <a:r>
              <a:rPr lang="en-US" dirty="0" smtClean="0">
                <a:ea typeface="ＭＳ Ｐゴシック" charset="0"/>
                <a:cs typeface="ＭＳ Ｐゴシック" charset="0"/>
              </a:rPr>
              <a:t>Please see the </a:t>
            </a:r>
            <a:r>
              <a:rPr lang="en-US" dirty="0">
                <a:ea typeface="ＭＳ Ｐゴシック" charset="0"/>
                <a:cs typeface="ＭＳ Ｐゴシック" charset="0"/>
              </a:rPr>
              <a:t>CAREER solicitation for details.</a:t>
            </a:r>
          </a:p>
          <a:p>
            <a:endParaRPr lang="en-US" dirty="0">
              <a:ea typeface="ＭＳ Ｐゴシック" charset="0"/>
              <a:cs typeface="ＭＳ Ｐゴシック" charset="0"/>
            </a:endParaRPr>
          </a:p>
        </p:txBody>
      </p:sp>
      <p:sp>
        <p:nvSpPr>
          <p:cNvPr id="52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F3D9AA0F-B55E-2443-AC51-9C75F0C4924B}" type="slidenum">
              <a:rPr lang="en-US">
                <a:cs typeface="Arial" charset="0"/>
              </a:rPr>
              <a:pPr/>
              <a:t>18</a:t>
            </a:fld>
            <a:endParaRPr lang="en-US">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CAREER proposals require a letter, up to 2 pages in length, from the department chair </a:t>
            </a:r>
            <a:r>
              <a:rPr lang="en-US" dirty="0" smtClean="0">
                <a:ea typeface="ＭＳ Ｐゴシック" charset="0"/>
                <a:cs typeface="ＭＳ Ｐゴシック" charset="0"/>
              </a:rPr>
              <a:t>that demonstrates support </a:t>
            </a:r>
            <a:r>
              <a:rPr lang="en-US" dirty="0">
                <a:ea typeface="ＭＳ Ｐゴシック" charset="0"/>
                <a:cs typeface="ＭＳ Ｐゴシック" charset="0"/>
              </a:rPr>
              <a:t>for the PI’s CAREER research and education </a:t>
            </a:r>
            <a:r>
              <a:rPr lang="en-US" dirty="0" smtClean="0">
                <a:ea typeface="ＭＳ Ｐゴシック" charset="0"/>
                <a:cs typeface="ＭＳ Ｐゴシック" charset="0"/>
              </a:rPr>
              <a:t>activities.</a:t>
            </a:r>
            <a:r>
              <a:rPr lang="en-US" baseline="0" dirty="0" smtClean="0">
                <a:ea typeface="ＭＳ Ｐゴシック" charset="0"/>
                <a:cs typeface="ＭＳ Ｐゴシック" charset="0"/>
              </a:rPr>
              <a:t>  </a:t>
            </a:r>
          </a:p>
          <a:p>
            <a:endParaRPr lang="en-US" baseline="0" dirty="0" smtClean="0">
              <a:ea typeface="ＭＳ Ｐゴシック" charset="0"/>
              <a:cs typeface="ＭＳ Ｐゴシック" charset="0"/>
            </a:endParaRPr>
          </a:p>
          <a:p>
            <a:r>
              <a:rPr lang="en-US" baseline="0" dirty="0" smtClean="0">
                <a:ea typeface="ＭＳ Ｐゴシック" charset="0"/>
                <a:cs typeface="ＭＳ Ｐゴシック" charset="0"/>
              </a:rPr>
              <a:t>This letter should </a:t>
            </a:r>
            <a:r>
              <a:rPr lang="en-US" dirty="0" smtClean="0">
                <a:ea typeface="ＭＳ Ｐゴシック" charset="0"/>
                <a:cs typeface="ＭＳ Ｐゴシック" charset="0"/>
              </a:rPr>
              <a:t>include</a:t>
            </a:r>
            <a:r>
              <a:rPr lang="en-US" baseline="0" dirty="0" smtClean="0">
                <a:ea typeface="ＭＳ Ｐゴシック" charset="0"/>
                <a:cs typeface="ＭＳ Ｐゴシック" charset="0"/>
              </a:rPr>
              <a:t> a</a:t>
            </a:r>
            <a:r>
              <a:rPr lang="en-US" dirty="0" smtClean="0">
                <a:ea typeface="ＭＳ Ｐゴシック" charset="0"/>
                <a:cs typeface="ＭＳ Ｐゴシック" charset="0"/>
              </a:rPr>
              <a:t>n </a:t>
            </a:r>
            <a:r>
              <a:rPr lang="en-US" dirty="0">
                <a:ea typeface="ＭＳ Ｐゴシック" charset="0"/>
                <a:cs typeface="ＭＳ Ｐゴシック" charset="0"/>
              </a:rPr>
              <a:t>acknowledgement of institutional commitment to the professional development and mentoring of the PI in both research and education.</a:t>
            </a:r>
          </a:p>
          <a:p>
            <a:endParaRPr lang="en-US" dirty="0">
              <a:ea typeface="ＭＳ Ｐゴシック" charset="0"/>
              <a:cs typeface="ＭＳ Ｐゴシック" charset="0"/>
            </a:endParaRPr>
          </a:p>
          <a:p>
            <a:r>
              <a:rPr lang="en-US" dirty="0">
                <a:ea typeface="ＭＳ Ｐゴシック" charset="0"/>
                <a:cs typeface="ＭＳ Ｐゴシック" charset="0"/>
              </a:rPr>
              <a:t>This letter is the appropriate place to indicate a willingness, if present, by the department to reduce the teaching load as part of </a:t>
            </a:r>
            <a:r>
              <a:rPr lang="en-US" dirty="0" smtClean="0">
                <a:ea typeface="ＭＳ Ｐゴシック" charset="0"/>
                <a:cs typeface="ＭＳ Ｐゴシック" charset="0"/>
              </a:rPr>
              <a:t>a commitment </a:t>
            </a:r>
            <a:r>
              <a:rPr lang="en-US" dirty="0">
                <a:ea typeface="ＭＳ Ｐゴシック" charset="0"/>
                <a:cs typeface="ＭＳ Ｐゴシック" charset="0"/>
              </a:rPr>
              <a:t>to foster research and </a:t>
            </a:r>
            <a:r>
              <a:rPr lang="en-US" dirty="0" smtClean="0">
                <a:ea typeface="ＭＳ Ｐゴシック" charset="0"/>
                <a:cs typeface="ＭＳ Ｐゴシック" charset="0"/>
              </a:rPr>
              <a:t>further the </a:t>
            </a:r>
            <a:r>
              <a:rPr lang="en-US" dirty="0">
                <a:ea typeface="ＭＳ Ｐゴシック" charset="0"/>
                <a:cs typeface="ＭＳ Ｐゴシック" charset="0"/>
              </a:rPr>
              <a:t>PI’s </a:t>
            </a:r>
            <a:r>
              <a:rPr lang="en-US" dirty="0" smtClean="0">
                <a:ea typeface="ＭＳ Ｐゴシック" charset="0"/>
                <a:cs typeface="ＭＳ Ｐゴシック" charset="0"/>
              </a:rPr>
              <a:t>career;</a:t>
            </a:r>
            <a:r>
              <a:rPr lang="en-US" baseline="0" dirty="0" smtClean="0">
                <a:ea typeface="ＭＳ Ｐゴシック" charset="0"/>
                <a:cs typeface="ＭＳ Ｐゴシック" charset="0"/>
              </a:rPr>
              <a:t> or </a:t>
            </a:r>
            <a:r>
              <a:rPr lang="en-US" dirty="0" smtClean="0">
                <a:ea typeface="ＭＳ Ｐゴシック" charset="0"/>
                <a:cs typeface="ＭＳ Ｐゴシック" charset="0"/>
              </a:rPr>
              <a:t>to </a:t>
            </a:r>
            <a:r>
              <a:rPr lang="en-US" dirty="0">
                <a:ea typeface="ＭＳ Ｐゴシック" charset="0"/>
                <a:cs typeface="ＭＳ Ｐゴシック" charset="0"/>
              </a:rPr>
              <a:t>allow the PI to buy out teaching time to </a:t>
            </a:r>
            <a:r>
              <a:rPr lang="en-US" dirty="0" smtClean="0">
                <a:ea typeface="ＭＳ Ｐゴシック" charset="0"/>
                <a:cs typeface="ＭＳ Ｐゴシック" charset="0"/>
              </a:rPr>
              <a:t>facilitate research </a:t>
            </a:r>
            <a:r>
              <a:rPr lang="en-US" dirty="0">
                <a:ea typeface="ＭＳ Ｐゴシック" charset="0"/>
                <a:cs typeface="ＭＳ Ｐゴシック" charset="0"/>
              </a:rPr>
              <a:t>in an institution where the teaching load is heavy.</a:t>
            </a:r>
          </a:p>
          <a:p>
            <a:endParaRPr lang="en-US" dirty="0">
              <a:ea typeface="ＭＳ Ｐゴシック" charset="0"/>
              <a:cs typeface="ＭＳ Ｐゴシック" charset="0"/>
            </a:endParaRPr>
          </a:p>
          <a:p>
            <a:r>
              <a:rPr lang="en-US" dirty="0">
                <a:ea typeface="ＭＳ Ｐゴシック" charset="0"/>
                <a:cs typeface="ＭＳ Ｐゴシック" charset="0"/>
              </a:rPr>
              <a:t>The department chair must verify that the PI is eligible for the CAREER program at the time of the proposal deadline. </a:t>
            </a:r>
          </a:p>
          <a:p>
            <a:endParaRPr lang="en-US" dirty="0">
              <a:ea typeface="ＭＳ Ｐゴシック" charset="0"/>
              <a:cs typeface="ＭＳ Ｐゴシック" charset="0"/>
            </a:endParaRPr>
          </a:p>
          <a:p>
            <a:r>
              <a:rPr lang="en-US" dirty="0">
                <a:ea typeface="ＭＳ Ｐゴシック" charset="0"/>
                <a:cs typeface="ＭＳ Ｐゴシック" charset="0"/>
              </a:rPr>
              <a:t>The letter should be signed by the Head of those Departments </a:t>
            </a:r>
            <a:r>
              <a:rPr lang="en-US" dirty="0" smtClean="0">
                <a:ea typeface="ＭＳ Ｐゴシック" charset="0"/>
                <a:cs typeface="ＭＳ Ｐゴシック" charset="0"/>
              </a:rPr>
              <a:t>that are responsible </a:t>
            </a:r>
            <a:r>
              <a:rPr lang="en-US" dirty="0">
                <a:ea typeface="ＭＳ Ｐゴシック" charset="0"/>
                <a:cs typeface="ＭＳ Ｐゴシック" charset="0"/>
              </a:rPr>
              <a:t>for the PI’s tenure.</a:t>
            </a:r>
          </a:p>
        </p:txBody>
      </p:sp>
      <p:sp>
        <p:nvSpPr>
          <p:cNvPr id="532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41F41467-49A2-FF46-9851-BEB40704DA67}" type="slidenum">
              <a:rPr lang="en-US">
                <a:cs typeface="Arial" charset="0"/>
              </a:rPr>
              <a:pPr/>
              <a:t>19</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9C825621-BB1E-A446-92F9-C88CFC0AE5E0}" type="slidenum">
              <a:rPr lang="en-US">
                <a:cs typeface="Arial" charset="0"/>
              </a:rPr>
              <a:pPr/>
              <a:t>2</a:t>
            </a:fld>
            <a:endParaRPr lang="en-US">
              <a:cs typeface="Arial" charset="0"/>
            </a:endParaRPr>
          </a:p>
        </p:txBody>
      </p:sp>
      <p:sp>
        <p:nvSpPr>
          <p:cNvPr id="35843" name="Rectangle 2"/>
          <p:cNvSpPr>
            <a:spLocks noGrp="1" noRot="1" noChangeAspect="1" noChangeArrowheads="1" noTextEdit="1"/>
          </p:cNvSpPr>
          <p:nvPr>
            <p:ph type="sldImg"/>
          </p:nvPr>
        </p:nvSpPr>
        <p:spPr>
          <a:xfrm>
            <a:off x="1184275" y="698500"/>
            <a:ext cx="4654550" cy="3490913"/>
          </a:xfrm>
          <a:ln/>
        </p:spPr>
      </p:sp>
      <p:sp>
        <p:nvSpPr>
          <p:cNvPr id="35844" name="Rectangle 3"/>
          <p:cNvSpPr>
            <a:spLocks noGrp="1" noChangeArrowheads="1"/>
          </p:cNvSpPr>
          <p:nvPr>
            <p:ph type="body" idx="1"/>
          </p:nvPr>
        </p:nvSpPr>
        <p:spPr>
          <a:xfrm>
            <a:off x="936625" y="4422775"/>
            <a:ext cx="5149850" cy="418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Let me say a few words about CISE organization. CISE is one of the seven directorates in NSF.  Each Directorate is headed by an Assistant </a:t>
            </a:r>
            <a:r>
              <a:rPr lang="en-US" dirty="0" smtClean="0">
                <a:ea typeface="ＭＳ Ｐゴシック" charset="0"/>
                <a:cs typeface="ＭＳ Ｐゴシック" charset="0"/>
              </a:rPr>
              <a:t>Director, or AD. </a:t>
            </a:r>
            <a:r>
              <a:rPr lang="en-US" dirty="0">
                <a:ea typeface="ＭＳ Ｐゴシック" charset="0"/>
                <a:cs typeface="ＭＳ Ｐゴシック" charset="0"/>
              </a:rPr>
              <a:t>For CISE, Dr. Jim Kurose serves as the current </a:t>
            </a:r>
            <a:r>
              <a:rPr lang="en-US" dirty="0" smtClean="0">
                <a:ea typeface="ＭＳ Ｐゴシック" charset="0"/>
                <a:cs typeface="ＭＳ Ｐゴシック" charset="0"/>
              </a:rPr>
              <a:t>AD.  </a:t>
            </a:r>
            <a:r>
              <a:rPr lang="en-US" dirty="0">
                <a:ea typeface="ＭＳ Ｐゴシック" charset="0"/>
                <a:cs typeface="ＭＳ Ｐゴシック" charset="0"/>
              </a:rPr>
              <a:t>The Deputy Assistant </a:t>
            </a:r>
            <a:r>
              <a:rPr lang="en-US" dirty="0" smtClean="0">
                <a:ea typeface="ＭＳ Ｐゴシック" charset="0"/>
                <a:cs typeface="ＭＳ Ｐゴシック" charset="0"/>
              </a:rPr>
              <a:t>Director,</a:t>
            </a:r>
            <a:r>
              <a:rPr lang="en-US" baseline="0" dirty="0" smtClean="0">
                <a:ea typeface="ＭＳ Ｐゴシック" charset="0"/>
                <a:cs typeface="ＭＳ Ｐゴシック" charset="0"/>
              </a:rPr>
              <a:t> or Deputy AD, </a:t>
            </a:r>
            <a:r>
              <a:rPr lang="en-US" dirty="0" smtClean="0">
                <a:ea typeface="ＭＳ Ｐゴシック" charset="0"/>
                <a:cs typeface="ＭＳ Ｐゴシック" charset="0"/>
              </a:rPr>
              <a:t>assists </a:t>
            </a:r>
            <a:r>
              <a:rPr lang="en-US" dirty="0">
                <a:ea typeface="ＭＳ Ｐゴシック" charset="0"/>
                <a:cs typeface="ＭＳ Ｐゴシック" charset="0"/>
              </a:rPr>
              <a:t>the Assistant Director in managing the directorate. Dr. </a:t>
            </a:r>
            <a:r>
              <a:rPr lang="en-US" dirty="0" err="1">
                <a:ea typeface="ＭＳ Ｐゴシック" charset="0"/>
                <a:cs typeface="ＭＳ Ｐゴシック" charset="0"/>
              </a:rPr>
              <a:t>Suzi</a:t>
            </a:r>
            <a:r>
              <a:rPr lang="en-US" dirty="0">
                <a:ea typeface="ＭＳ Ｐゴシック" charset="0"/>
                <a:cs typeface="ＭＳ Ｐゴシック" charset="0"/>
              </a:rPr>
              <a:t> </a:t>
            </a:r>
            <a:r>
              <a:rPr lang="en-US" dirty="0" err="1">
                <a:ea typeface="ＭＳ Ｐゴシック" charset="0"/>
                <a:cs typeface="ＭＳ Ｐゴシック" charset="0"/>
              </a:rPr>
              <a:t>Iacono</a:t>
            </a:r>
            <a:r>
              <a:rPr lang="en-US" dirty="0">
                <a:ea typeface="ＭＳ Ｐゴシック" charset="0"/>
                <a:cs typeface="ＭＳ Ｐゴシック" charset="0"/>
              </a:rPr>
              <a:t> currently serves as the CISE Deputy Assistant Director. Under the CISE directorate, there are four divisions. These are </a:t>
            </a:r>
            <a:r>
              <a:rPr lang="en-US" dirty="0" smtClean="0">
                <a:ea typeface="ＭＳ Ｐゴシック" charset="0"/>
                <a:cs typeface="ＭＳ Ｐゴシック" charset="0"/>
              </a:rPr>
              <a:t>the Divisions of Advanced </a:t>
            </a:r>
            <a:r>
              <a:rPr lang="en-US" dirty="0">
                <a:ea typeface="ＭＳ Ｐゴシック" charset="0"/>
                <a:cs typeface="ＭＳ Ｐゴシック" charset="0"/>
              </a:rPr>
              <a:t>Cyber Infrastructure, </a:t>
            </a:r>
            <a:r>
              <a:rPr lang="en-US" dirty="0" smtClean="0">
                <a:ea typeface="ＭＳ Ｐゴシック" charset="0"/>
                <a:cs typeface="ＭＳ Ｐゴシック" charset="0"/>
              </a:rPr>
              <a:t>or ACI, Computing </a:t>
            </a:r>
            <a:r>
              <a:rPr lang="en-US" dirty="0">
                <a:ea typeface="ＭＳ Ｐゴシック" charset="0"/>
                <a:cs typeface="ＭＳ Ｐゴシック" charset="0"/>
              </a:rPr>
              <a:t>and Communications Foundations, Computer and Network Systems and Information and Intelligent Systems. We use a lot of acronyms here at NSF. </a:t>
            </a:r>
            <a:r>
              <a:rPr lang="en-US" dirty="0" smtClean="0">
                <a:ea typeface="ＭＳ Ｐゴシック" charset="0"/>
                <a:cs typeface="ＭＳ Ｐゴシック" charset="0"/>
              </a:rPr>
              <a:t>Each </a:t>
            </a:r>
            <a:r>
              <a:rPr lang="en-US" dirty="0">
                <a:ea typeface="ＭＳ Ｐゴシック" charset="0"/>
                <a:cs typeface="ＭＳ Ｐゴシック" charset="0"/>
              </a:rPr>
              <a:t>Division is headed by a Division Director and assisted by a Deputy Division Director.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ln/>
        </p:spPr>
        <p:txBody>
          <a:bodyPr/>
          <a:lstStyle/>
          <a:p>
            <a:r>
              <a:rPr lang="en-US" dirty="0">
                <a:ea typeface="ＭＳ Ｐゴシック" charset="0"/>
                <a:cs typeface="ＭＳ Ｐゴシック" charset="0"/>
              </a:rPr>
              <a:t>Highly Competitive proposals tend to</a:t>
            </a:r>
          </a:p>
          <a:p>
            <a:pPr>
              <a:buFontTx/>
              <a:buAutoNum type="arabicPeriod"/>
            </a:pPr>
            <a:r>
              <a:rPr lang="en-US" dirty="0">
                <a:ea typeface="ＭＳ Ｐゴシック" charset="0"/>
                <a:cs typeface="ＭＳ Ｐゴシック" charset="0"/>
              </a:rPr>
              <a:t>address an important open research problem (which maybe well-known or new), </a:t>
            </a:r>
            <a:r>
              <a:rPr lang="en-US" dirty="0" smtClean="0">
                <a:ea typeface="ＭＳ Ｐゴシック" charset="0"/>
                <a:cs typeface="ＭＳ Ｐゴシック" charset="0"/>
              </a:rPr>
              <a:t>and </a:t>
            </a:r>
            <a:endParaRPr lang="en-US" dirty="0">
              <a:ea typeface="ＭＳ Ｐゴシック" charset="0"/>
              <a:cs typeface="ＭＳ Ｐゴシック" charset="0"/>
            </a:endParaRPr>
          </a:p>
          <a:p>
            <a:r>
              <a:rPr lang="en-US" dirty="0">
                <a:ea typeface="ＭＳ Ｐゴシック" charset="0"/>
                <a:cs typeface="ＭＳ Ｐゴシック" charset="0"/>
              </a:rPr>
              <a:t>2. offer a novel approach and a solution that is better by some measure over current solutions, </a:t>
            </a:r>
          </a:p>
          <a:p>
            <a:r>
              <a:rPr lang="en-US" dirty="0">
                <a:ea typeface="ＭＳ Ｐゴシック" charset="0"/>
                <a:cs typeface="ＭＳ Ｐゴシック" charset="0"/>
              </a:rPr>
              <a:t>where a better solution would make a significant difference to the field and/or society</a:t>
            </a:r>
          </a:p>
          <a:p>
            <a:r>
              <a:rPr lang="en-US" dirty="0">
                <a:ea typeface="ＭＳ Ｐゴシック" charset="0"/>
                <a:cs typeface="ＭＳ Ｐゴシック" charset="0"/>
              </a:rPr>
              <a:t> </a:t>
            </a:r>
          </a:p>
          <a:p>
            <a:r>
              <a:rPr lang="en-US" dirty="0">
                <a:ea typeface="ＭＳ Ｐゴシック" charset="0"/>
                <a:cs typeface="ＭＳ Ｐゴシック" charset="0"/>
              </a:rPr>
              <a:t>In addition to a high-quality research plan, a good education plan is necessary.   A proposal that might be deemed Highly Competitive for its research portion might not be funded if the educational component is lacking.  </a:t>
            </a:r>
          </a:p>
          <a:p>
            <a:r>
              <a:rPr lang="en-US" dirty="0">
                <a:ea typeface="ＭＳ Ｐゴシック" charset="0"/>
                <a:cs typeface="ＭＳ Ｐゴシック" charset="0"/>
              </a:rPr>
              <a:t> </a:t>
            </a:r>
          </a:p>
          <a:p>
            <a:r>
              <a:rPr lang="en-US" dirty="0">
                <a:ea typeface="ＭＳ Ｐゴシック" charset="0"/>
                <a:cs typeface="ＭＳ Ｐゴシック" charset="0"/>
              </a:rPr>
              <a:t>The proposal should be well organized and easy to read and the problem and solutions should be well described so that they are clear to a set of reviewers in your area.</a:t>
            </a:r>
          </a:p>
          <a:p>
            <a:endParaRPr lang="en-US" dirty="0">
              <a:ea typeface="ＭＳ Ｐゴシック" charset="0"/>
              <a:cs typeface="ＭＳ Ｐゴシック" charset="0"/>
            </a:endParaRPr>
          </a:p>
          <a:p>
            <a:r>
              <a:rPr lang="en-US" dirty="0">
                <a:ea typeface="ＭＳ Ｐゴシック" charset="0"/>
                <a:cs typeface="ＭＳ Ｐゴシック" charset="0"/>
              </a:rPr>
              <a:t>The scope of a CAREER proposal is a </a:t>
            </a:r>
            <a:r>
              <a:rPr lang="ja-JP" altLang="en-US" dirty="0">
                <a:ea typeface="ＭＳ Ｐゴシック" charset="0"/>
                <a:cs typeface="ＭＳ Ｐゴシック" charset="0"/>
              </a:rPr>
              <a:t>“</a:t>
            </a:r>
            <a:r>
              <a:rPr lang="en-US" dirty="0">
                <a:ea typeface="ＭＳ Ｐゴシック" charset="0"/>
                <a:cs typeface="ＭＳ Ｐゴシック" charset="0"/>
              </a:rPr>
              <a:t>Goldilocks</a:t>
            </a:r>
            <a:r>
              <a:rPr lang="ja-JP" altLang="en-US" dirty="0">
                <a:ea typeface="ＭＳ Ｐゴシック" charset="0"/>
                <a:cs typeface="ＭＳ Ｐゴシック" charset="0"/>
              </a:rPr>
              <a:t>”</a:t>
            </a:r>
            <a:r>
              <a:rPr lang="en-US" dirty="0">
                <a:ea typeface="ＭＳ Ｐゴシック" charset="0"/>
                <a:cs typeface="ＭＳ Ｐゴシック" charset="0"/>
              </a:rPr>
              <a:t> problem: it should be neither too small </a:t>
            </a:r>
            <a:r>
              <a:rPr lang="en-US" dirty="0" smtClean="0">
                <a:ea typeface="ＭＳ Ｐゴシック" charset="0"/>
                <a:cs typeface="ＭＳ Ｐゴシック" charset="0"/>
              </a:rPr>
              <a:t>(such that </a:t>
            </a:r>
            <a:r>
              <a:rPr lang="ja-JP" altLang="en-US" dirty="0" smtClean="0">
                <a:ea typeface="ＭＳ Ｐゴシック" charset="0"/>
                <a:cs typeface="ＭＳ Ｐゴシック" charset="0"/>
              </a:rPr>
              <a:t>“</a:t>
            </a:r>
            <a:r>
              <a:rPr lang="en-US" dirty="0">
                <a:ea typeface="ＭＳ Ｐゴシック" charset="0"/>
                <a:cs typeface="ＭＳ Ｐゴシック" charset="0"/>
              </a:rPr>
              <a:t>it could be done in two years</a:t>
            </a:r>
            <a:r>
              <a:rPr lang="ja-JP" altLang="en-US" dirty="0">
                <a:ea typeface="ＭＳ Ｐゴシック" charset="0"/>
                <a:cs typeface="ＭＳ Ｐゴシック" charset="0"/>
              </a:rPr>
              <a:t>”</a:t>
            </a:r>
            <a:r>
              <a:rPr lang="en-US" dirty="0">
                <a:ea typeface="ＭＳ Ｐゴシック" charset="0"/>
                <a:cs typeface="ＭＳ Ｐゴシック" charset="0"/>
              </a:rPr>
              <a:t>) or too big (</a:t>
            </a:r>
            <a:r>
              <a:rPr lang="ja-JP" altLang="en-US" dirty="0">
                <a:ea typeface="ＭＳ Ｐゴシック" charset="0"/>
                <a:cs typeface="ＭＳ Ｐゴシック" charset="0"/>
              </a:rPr>
              <a:t>“</a:t>
            </a:r>
            <a:r>
              <a:rPr lang="en-US" dirty="0">
                <a:ea typeface="ＭＳ Ｐゴシック" charset="0"/>
                <a:cs typeface="ＭＳ Ｐゴシック" charset="0"/>
              </a:rPr>
              <a:t>this would take 10 years to accomplish).  Scope the research problem so that there is meaty work for a PI with one or two graduate students for five years. (Think of the number of dissertations that could be carried out given the problem statement.)</a:t>
            </a:r>
          </a:p>
          <a:p>
            <a:r>
              <a:rPr lang="en-US" dirty="0">
                <a:ea typeface="ＭＳ Ｐゴシック" charset="0"/>
                <a:cs typeface="ＭＳ Ｐゴシック" charset="0"/>
              </a:rPr>
              <a:t> </a:t>
            </a:r>
          </a:p>
          <a:p>
            <a:r>
              <a:rPr lang="en-US" dirty="0">
                <a:ea typeface="ＭＳ Ｐゴシック" charset="0"/>
                <a:cs typeface="ＭＳ Ｐゴシック" charset="0"/>
              </a:rPr>
              <a:t>Let me reiterate the importance of the education plan as requiring more than including the research in a class or other standard education activities expected by a faculty member.</a:t>
            </a:r>
          </a:p>
          <a:p>
            <a:r>
              <a:rPr lang="en-US" dirty="0">
                <a:ea typeface="ＭＳ Ｐゴシック" charset="0"/>
                <a:cs typeface="ＭＳ Ｐゴシック" charset="0"/>
              </a:rPr>
              <a:t> </a:t>
            </a:r>
          </a:p>
          <a:p>
            <a:r>
              <a:rPr lang="en-US" dirty="0">
                <a:ea typeface="ＭＳ Ｐゴシック" charset="0"/>
                <a:cs typeface="ＭＳ Ｐゴシック" charset="0"/>
              </a:rPr>
              <a:t>NSF funds innovative, high-risk, high payoff proposals, but not ones that are merely high risk.  Successful proposals often show preliminary results that inform the review panel that the research is apt to succeed, but not so much work that the panel feels the </a:t>
            </a:r>
            <a:r>
              <a:rPr lang="ja-JP" altLang="en-US" dirty="0">
                <a:ea typeface="ＭＳ Ｐゴシック" charset="0"/>
                <a:cs typeface="ＭＳ Ｐゴシック" charset="0"/>
              </a:rPr>
              <a:t>“</a:t>
            </a:r>
            <a:r>
              <a:rPr lang="en-US" dirty="0">
                <a:ea typeface="ＭＳ Ｐゴシック" charset="0"/>
                <a:cs typeface="ＭＳ Ｐゴシック" charset="0"/>
              </a:rPr>
              <a:t>work has already been done</a:t>
            </a:r>
            <a:r>
              <a:rPr lang="ja-JP" altLang="en-US" dirty="0">
                <a:ea typeface="ＭＳ Ｐゴシック" charset="0"/>
                <a:cs typeface="ＭＳ Ｐゴシック" charset="0"/>
              </a:rPr>
              <a:t>”</a:t>
            </a:r>
            <a:r>
              <a:rPr lang="en-US" dirty="0">
                <a:ea typeface="ＭＳ Ｐゴシック" charset="0"/>
                <a:cs typeface="ＭＳ Ｐゴシック" charset="0"/>
              </a:rPr>
              <a:t>.</a:t>
            </a:r>
          </a:p>
          <a:p>
            <a:endParaRPr lang="en-US" dirty="0">
              <a:ea typeface="ＭＳ Ｐゴシック" charset="0"/>
              <a:cs typeface="ＭＳ Ｐゴシック" charset="0"/>
            </a:endParaRPr>
          </a:p>
        </p:txBody>
      </p:sp>
      <p:sp>
        <p:nvSpPr>
          <p:cNvPr id="5427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1200">
                <a:solidFill>
                  <a:schemeClr val="tx1"/>
                </a:solidFill>
                <a:latin typeface="Arial" charset="0"/>
                <a:ea typeface="ＭＳ Ｐゴシック" charset="0"/>
                <a:cs typeface="ＭＳ Ｐゴシック" charset="0"/>
              </a:defRPr>
            </a:lvl1pPr>
            <a:lvl2pPr marL="742950" indent="-285750" defTabSz="923925">
              <a:defRPr sz="1200">
                <a:solidFill>
                  <a:schemeClr val="tx1"/>
                </a:solidFill>
                <a:latin typeface="Arial" charset="0"/>
                <a:ea typeface="ＭＳ Ｐゴシック" charset="0"/>
              </a:defRPr>
            </a:lvl2pPr>
            <a:lvl3pPr marL="1143000" indent="-228600" defTabSz="923925">
              <a:defRPr sz="1200">
                <a:solidFill>
                  <a:schemeClr val="tx1"/>
                </a:solidFill>
                <a:latin typeface="Arial" charset="0"/>
                <a:ea typeface="ＭＳ Ｐゴシック" charset="0"/>
              </a:defRPr>
            </a:lvl3pPr>
            <a:lvl4pPr marL="1600200" indent="-228600" defTabSz="923925">
              <a:defRPr sz="1200">
                <a:solidFill>
                  <a:schemeClr val="tx1"/>
                </a:solidFill>
                <a:latin typeface="Arial" charset="0"/>
                <a:ea typeface="ＭＳ Ｐゴシック" charset="0"/>
              </a:defRPr>
            </a:lvl4pPr>
            <a:lvl5pPr marL="2057400" indent="-228600" defTabSz="923925">
              <a:defRPr sz="1200">
                <a:solidFill>
                  <a:schemeClr val="tx1"/>
                </a:solidFill>
                <a:latin typeface="Arial" charset="0"/>
                <a:ea typeface="ＭＳ Ｐゴシック" charset="0"/>
              </a:defRPr>
            </a:lvl5pPr>
            <a:lvl6pPr marL="2514600" indent="-228600" defTabSz="92392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2392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2392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23925" eaLnBrk="0" fontAlgn="base" hangingPunct="0">
              <a:spcBef>
                <a:spcPct val="30000"/>
              </a:spcBef>
              <a:spcAft>
                <a:spcPct val="0"/>
              </a:spcAft>
              <a:defRPr sz="1200">
                <a:solidFill>
                  <a:schemeClr val="tx1"/>
                </a:solidFill>
                <a:latin typeface="Arial" charset="0"/>
                <a:ea typeface="ＭＳ Ｐゴシック" charset="0"/>
              </a:defRPr>
            </a:lvl9pPr>
          </a:lstStyle>
          <a:p>
            <a:fld id="{09AF23B0-580F-DD42-8B6E-FE24A263D173}" type="slidenum">
              <a:rPr lang="en-US">
                <a:cs typeface="Arial" charset="0"/>
              </a:rPr>
              <a:pPr/>
              <a:t>20</a:t>
            </a:fld>
            <a:endParaRPr lang="en-US">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The Presidential Early Career Awards for Scientists and Engineers (PECASE) “recognize and honor outstanding scientists and engineers at the onset of their independent research careers.”</a:t>
            </a:r>
          </a:p>
          <a:p>
            <a:r>
              <a:rPr lang="en-US" dirty="0">
                <a:ea typeface="ＭＳ Ｐゴシック" charset="0"/>
                <a:cs typeface="ＭＳ Ｐゴシック" charset="0"/>
              </a:rPr>
              <a:t> </a:t>
            </a:r>
          </a:p>
          <a:p>
            <a:r>
              <a:rPr lang="en-US" dirty="0">
                <a:ea typeface="ＭＳ Ｐゴシック" charset="0"/>
                <a:cs typeface="ＭＳ Ｐゴシック" charset="0"/>
              </a:rPr>
              <a:t>CAREER awardees who are US citizens or permanent residents are eligible to be nominated by NSF for a PECASE award.   Approximately 20 NSF CAREER awardees are selected each year by the White House to receive the PECASE award. </a:t>
            </a:r>
          </a:p>
          <a:p>
            <a:r>
              <a:rPr lang="en-US" dirty="0">
                <a:ea typeface="ＭＳ Ｐゴシック" charset="0"/>
                <a:cs typeface="ＭＳ Ｐゴシック" charset="0"/>
              </a:rPr>
              <a:t> </a:t>
            </a:r>
          </a:p>
          <a:p>
            <a:r>
              <a:rPr lang="en-US" dirty="0">
                <a:ea typeface="ＭＳ Ｐゴシック" charset="0"/>
                <a:cs typeface="ＭＳ Ｐゴシック" charset="0"/>
              </a:rPr>
              <a:t>The number of nominees per Directorate is determined by the relative number of CAREER proposals submitted to the Directorate each year.</a:t>
            </a:r>
          </a:p>
          <a:p>
            <a:endParaRPr lang="en-US" dirty="0">
              <a:ea typeface="ＭＳ Ｐゴシック" charset="0"/>
              <a:cs typeface="ＭＳ Ｐゴシック" charset="0"/>
            </a:endParaRPr>
          </a:p>
        </p:txBody>
      </p:sp>
      <p:sp>
        <p:nvSpPr>
          <p:cNvPr id="5530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5CA62DCE-AF24-B640-8995-9C449FDC79F2}" type="slidenum">
              <a:rPr lang="en-US">
                <a:cs typeface="Arial" charset="0"/>
              </a:rPr>
              <a:pPr/>
              <a:t>21</a:t>
            </a:fld>
            <a:endParaRPr lang="en-US">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PECASE winners are honored in a White House ceremony, attended by the </a:t>
            </a:r>
            <a:r>
              <a:rPr lang="en-US" dirty="0" smtClean="0">
                <a:ea typeface="ＭＳ Ｐゴシック" charset="0"/>
                <a:cs typeface="ＭＳ Ｐゴシック" charset="0"/>
              </a:rPr>
              <a:t>President </a:t>
            </a:r>
            <a:r>
              <a:rPr lang="en-US" dirty="0">
                <a:ea typeface="ＭＳ Ｐゴシック" charset="0"/>
                <a:cs typeface="ＭＳ Ｐゴシック" charset="0"/>
              </a:rPr>
              <a:t>whenever possible, </a:t>
            </a:r>
            <a:r>
              <a:rPr lang="en-US" dirty="0" smtClean="0">
                <a:ea typeface="ＭＳ Ｐゴシック" charset="0"/>
                <a:cs typeface="ＭＳ Ｐゴシック" charset="0"/>
              </a:rPr>
              <a:t>along </a:t>
            </a:r>
            <a:r>
              <a:rPr lang="en-US" dirty="0" err="1" smtClean="0">
                <a:ea typeface="ＭＳ Ｐゴシック" charset="0"/>
                <a:cs typeface="ＭＳ Ｐゴシック" charset="0"/>
              </a:rPr>
              <a:t>withthe</a:t>
            </a:r>
            <a:r>
              <a:rPr lang="en-US" dirty="0" smtClean="0">
                <a:ea typeface="ＭＳ Ｐゴシック" charset="0"/>
                <a:cs typeface="ＭＳ Ｐゴシック" charset="0"/>
              </a:rPr>
              <a:t> </a:t>
            </a:r>
            <a:r>
              <a:rPr lang="en-US" dirty="0">
                <a:ea typeface="ＭＳ Ｐゴシック" charset="0"/>
                <a:cs typeface="ＭＳ Ｐゴシック" charset="0"/>
              </a:rPr>
              <a:t>head of the Office of Science and Technology Policy (OSTP).  This is a photo of the most recent group of PECASE </a:t>
            </a:r>
            <a:r>
              <a:rPr lang="en-US" dirty="0" smtClean="0">
                <a:ea typeface="ＭＳ Ｐゴシック" charset="0"/>
                <a:cs typeface="ＭＳ Ｐゴシック" charset="0"/>
              </a:rPr>
              <a:t>winners, who had an opportunity to</a:t>
            </a:r>
            <a:r>
              <a:rPr lang="en-US" baseline="0" dirty="0" smtClean="0">
                <a:ea typeface="ＭＳ Ｐゴシック" charset="0"/>
                <a:cs typeface="ＭＳ Ｐゴシック" charset="0"/>
              </a:rPr>
              <a:t> </a:t>
            </a:r>
            <a:r>
              <a:rPr lang="en-US" dirty="0" smtClean="0">
                <a:ea typeface="ＭＳ Ｐゴシック" charset="0"/>
                <a:cs typeface="ＭＳ Ｐゴシック" charset="0"/>
              </a:rPr>
              <a:t>meet with </a:t>
            </a:r>
            <a:r>
              <a:rPr lang="en-US" dirty="0">
                <a:ea typeface="ＭＳ Ｐゴシック" charset="0"/>
                <a:cs typeface="ＭＳ Ｐゴシック" charset="0"/>
              </a:rPr>
              <a:t>President Obama and OSTP director, </a:t>
            </a:r>
            <a:r>
              <a:rPr lang="en-US" dirty="0" smtClean="0">
                <a:ea typeface="ＭＳ Ｐゴシック" charset="0"/>
                <a:cs typeface="ＭＳ Ｐゴシック" charset="0"/>
              </a:rPr>
              <a:t>Dr. John </a:t>
            </a:r>
            <a:r>
              <a:rPr lang="en-US" dirty="0" err="1" smtClean="0">
                <a:ea typeface="ＭＳ Ｐゴシック" charset="0"/>
                <a:cs typeface="ＭＳ Ｐゴシック" charset="0"/>
              </a:rPr>
              <a:t>Holdren</a:t>
            </a:r>
            <a:r>
              <a:rPr lang="en-US" dirty="0">
                <a:ea typeface="ＭＳ Ｐゴシック" charset="0"/>
                <a:cs typeface="ＭＳ Ｐゴシック" charset="0"/>
              </a:rPr>
              <a:t>.</a:t>
            </a:r>
          </a:p>
          <a:p>
            <a:r>
              <a:rPr lang="en-US" dirty="0">
                <a:ea typeface="ＭＳ Ｐゴシック" charset="0"/>
                <a:cs typeface="ＭＳ Ｐゴシック" charset="0"/>
              </a:rPr>
              <a:t> </a:t>
            </a:r>
          </a:p>
          <a:p>
            <a:endParaRPr lang="en-US" dirty="0">
              <a:ea typeface="ＭＳ Ｐゴシック" charset="0"/>
              <a:cs typeface="ＭＳ Ｐゴシック" charset="0"/>
            </a:endParaRPr>
          </a:p>
        </p:txBody>
      </p:sp>
      <p:sp>
        <p:nvSpPr>
          <p:cNvPr id="563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694B3768-6E11-8A46-9160-79074916681D}" type="slidenum">
              <a:rPr lang="en-US">
                <a:cs typeface="Arial" charset="0"/>
              </a:rPr>
              <a:pPr/>
              <a:t>22</a:t>
            </a:fld>
            <a:endParaRPr lang="en-US">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ea typeface="ＭＳ Ｐゴシック" charset="0"/>
                <a:cs typeface="ＭＳ Ｐゴシック" charset="0"/>
              </a:rPr>
              <a:t>Before closing, I’m going</a:t>
            </a:r>
            <a:r>
              <a:rPr lang="en-US" baseline="0" dirty="0" smtClean="0">
                <a:ea typeface="ＭＳ Ｐゴシック" charset="0"/>
                <a:cs typeface="ＭＳ Ｐゴシック" charset="0"/>
              </a:rPr>
              <a:t> to spend a few minutes on opportunities for supplements to CAREER awards once you are successful in receiving one.</a:t>
            </a:r>
            <a:endParaRPr lang="en-US" dirty="0">
              <a:ea typeface="ＭＳ Ｐゴシック" charset="0"/>
              <a:cs typeface="ＭＳ Ｐゴシック" charset="0"/>
            </a:endParaRPr>
          </a:p>
        </p:txBody>
      </p:sp>
      <p:sp>
        <p:nvSpPr>
          <p:cNvPr id="5734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7F946B26-2D90-1645-B1E5-3D5AA504E209}" type="slidenum">
              <a:rPr lang="en-US">
                <a:cs typeface="Arial" charset="0"/>
              </a:rPr>
              <a:pPr/>
              <a:t>23</a:t>
            </a:fld>
            <a:endParaRPr lang="en-US">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71F848F4-AE41-BE48-BAB7-2EFF54D58DEB}" type="slidenum">
              <a:rPr lang="en-US">
                <a:cs typeface="Arial" charset="0"/>
              </a:rPr>
              <a:pPr/>
              <a:t>24</a:t>
            </a:fld>
            <a:endParaRPr lang="en-US">
              <a:cs typeface="Arial"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charset="0"/>
                <a:cs typeface="ＭＳ Ｐゴシック" charset="0"/>
              </a:rPr>
              <a:t>In 2012</a:t>
            </a:r>
            <a:r>
              <a:rPr lang="en-US" dirty="0">
                <a:ea typeface="ＭＳ Ｐゴシック" charset="0"/>
                <a:cs typeface="ＭＳ Ｐゴシック" charset="0"/>
              </a:rPr>
              <a:t>, </a:t>
            </a:r>
            <a:r>
              <a:rPr lang="en-US" dirty="0" smtClean="0">
                <a:ea typeface="ＭＳ Ｐゴシック" charset="0"/>
                <a:cs typeface="ＭＳ Ｐゴシック" charset="0"/>
              </a:rPr>
              <a:t>NSF</a:t>
            </a:r>
            <a:r>
              <a:rPr lang="en-US" baseline="0" dirty="0" smtClean="0">
                <a:ea typeface="ＭＳ Ｐゴシック" charset="0"/>
                <a:cs typeface="ＭＳ Ｐゴシック" charset="0"/>
              </a:rPr>
              <a:t> launched a</a:t>
            </a:r>
            <a:r>
              <a:rPr lang="en-US" dirty="0" smtClean="0">
                <a:ea typeface="ＭＳ Ｐゴシック" charset="0"/>
                <a:cs typeface="ＭＳ Ｐゴシック" charset="0"/>
              </a:rPr>
              <a:t> </a:t>
            </a:r>
            <a:r>
              <a:rPr lang="en-US" dirty="0">
                <a:ea typeface="ＭＳ Ｐゴシック" charset="0"/>
                <a:cs typeface="ＭＳ Ｐゴシック" charset="0"/>
              </a:rPr>
              <a:t>Career-Life Balance </a:t>
            </a:r>
            <a:r>
              <a:rPr lang="en-US" dirty="0" smtClean="0">
                <a:ea typeface="ＭＳ Ｐゴシック" charset="0"/>
                <a:cs typeface="ＭＳ Ｐゴシック" charset="0"/>
              </a:rPr>
              <a:t>(or CLB</a:t>
            </a:r>
            <a:r>
              <a:rPr lang="en-US" dirty="0">
                <a:ea typeface="ＭＳ Ｐゴシック" charset="0"/>
                <a:cs typeface="ＭＳ Ｐゴシック" charset="0"/>
              </a:rPr>
              <a:t>) </a:t>
            </a:r>
            <a:r>
              <a:rPr lang="en-US" dirty="0" smtClean="0">
                <a:ea typeface="ＭＳ Ｐゴシック" charset="0"/>
                <a:cs typeface="ＭＳ Ｐゴシック" charset="0"/>
              </a:rPr>
              <a:t>Initiative,</a:t>
            </a:r>
            <a:r>
              <a:rPr lang="en-US" baseline="0" dirty="0" smtClean="0">
                <a:ea typeface="ＭＳ Ｐゴシック" charset="0"/>
                <a:cs typeface="ＭＳ Ｐゴシック" charset="0"/>
              </a:rPr>
              <a:t> which is an </a:t>
            </a:r>
            <a:r>
              <a:rPr lang="en-US" dirty="0" smtClean="0">
                <a:ea typeface="ＭＳ Ｐゴシック" charset="0"/>
                <a:cs typeface="ＭＳ Ｐゴシック" charset="0"/>
              </a:rPr>
              <a:t>an </a:t>
            </a:r>
            <a:r>
              <a:rPr lang="en-US" dirty="0">
                <a:ea typeface="ＭＳ Ｐゴシック" charset="0"/>
                <a:cs typeface="ＭＳ Ｐゴシック" charset="0"/>
              </a:rPr>
              <a:t>ambitious, ten-year initiative that will build on the best of family-friendly practices among individual NSF programs to expand them to activities NSF-wide. </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The goal of the CLB is to clear the obstacles from the STEM Career-Life pathways leading from graduate education through to full professorship. To help to reduce the rate at which women depart from the STEM workforce, the CLB initially focuses on dependent-care issues such as child birth/adoption and elder care for NSF's CAREER and postdoctoral programs. </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An NSF CAREER grant can have a flexible start date </a:t>
            </a:r>
            <a:r>
              <a:rPr lang="en-US" dirty="0" smtClean="0">
                <a:ea typeface="ＭＳ Ｐゴシック" charset="0"/>
                <a:cs typeface="ＭＳ Ｐゴシック" charset="0"/>
              </a:rPr>
              <a:t>and no </a:t>
            </a:r>
            <a:r>
              <a:rPr lang="en-US" dirty="0">
                <a:ea typeface="ＭＳ Ｐゴシック" charset="0"/>
                <a:cs typeface="ＭＳ Ｐゴシック" charset="0"/>
              </a:rPr>
              <a:t>cost extension if needed. </a:t>
            </a:r>
            <a:r>
              <a:rPr lang="en-US" dirty="0" smtClean="0">
                <a:ea typeface="ＭＳ Ｐゴシック" charset="0"/>
                <a:cs typeface="ＭＳ Ｐゴシック" charset="0"/>
              </a:rPr>
              <a:t>In other words, a </a:t>
            </a:r>
            <a:r>
              <a:rPr lang="en-US" dirty="0">
                <a:ea typeface="ＭＳ Ｐゴシック" charset="0"/>
                <a:cs typeface="ＭＳ Ｐゴシック" charset="0"/>
              </a:rPr>
              <a:t>PI is then able to adjust the project duration if needed. </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NSF can provide supplemental funding to support to support additional personnel (e.g., research technicians or equivalent) to continue the project when the PI is on family leave. </a:t>
            </a:r>
            <a:r>
              <a:rPr lang="en-US" dirty="0" smtClean="0">
                <a:ea typeface="ＭＳ Ｐゴシック" charset="0"/>
                <a:cs typeface="ＭＳ Ｐゴシック" charset="0"/>
              </a:rPr>
              <a:t>For CAREER</a:t>
            </a:r>
            <a:r>
              <a:rPr lang="en-US" baseline="0" dirty="0" smtClean="0">
                <a:ea typeface="ＭＳ Ｐゴシック" charset="0"/>
                <a:cs typeface="ＭＳ Ｐゴシック" charset="0"/>
              </a:rPr>
              <a:t> </a:t>
            </a:r>
            <a:r>
              <a:rPr lang="en-US" dirty="0" smtClean="0">
                <a:ea typeface="ＭＳ Ｐゴシック" charset="0"/>
                <a:cs typeface="ＭＳ Ｐゴシック" charset="0"/>
              </a:rPr>
              <a:t>awards</a:t>
            </a:r>
            <a:r>
              <a:rPr lang="en-US" dirty="0">
                <a:ea typeface="ＭＳ Ｐゴシック" charset="0"/>
                <a:cs typeface="ＭＳ Ｐゴシック" charset="0"/>
              </a:rPr>
              <a:t>, such supplemental funding can be up to $12,000.</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To promote international collaboration, NSF has signed an agreement with </a:t>
            </a:r>
            <a:r>
              <a:rPr lang="en-US" dirty="0" smtClean="0">
                <a:ea typeface="ＭＳ Ｐゴシック" charset="0"/>
                <a:cs typeface="ＭＳ Ｐゴシック" charset="0"/>
              </a:rPr>
              <a:t>the EU </a:t>
            </a:r>
            <a:r>
              <a:rPr lang="en-US" dirty="0">
                <a:ea typeface="ＭＳ Ｐゴシック" charset="0"/>
                <a:cs typeface="ＭＳ Ｐゴシック" charset="0"/>
              </a:rPr>
              <a:t>in July of 2012 and updated in February of 2015 to enable US young researchers with NSF Career awards to pursue research collaborations with European colleagues supported through EU-funded ERC grants. Essentially, NSF will provide travel support and the European hosts can provide up to one year living expenses within their ERC funding. </a:t>
            </a:r>
          </a:p>
        </p:txBody>
      </p:sp>
      <p:sp>
        <p:nvSpPr>
          <p:cNvPr id="5939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2227766F-48CF-D44A-BF8C-D6B0A38E7478}" type="slidenum">
              <a:rPr lang="en-US">
                <a:cs typeface="Arial" charset="0"/>
              </a:rPr>
              <a:pPr/>
              <a:t>25</a:t>
            </a:fld>
            <a:endParaRPr lang="en-US">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IN CONCLUSION…</a:t>
            </a:r>
          </a:p>
          <a:p>
            <a:endParaRPr lang="en-US" dirty="0" smtClean="0">
              <a:ea typeface="ＭＳ Ｐゴシック" charset="0"/>
              <a:cs typeface="ＭＳ Ｐゴシック" charset="0"/>
            </a:endParaRPr>
          </a:p>
          <a:p>
            <a:r>
              <a:rPr lang="en-US" dirty="0" smtClean="0">
                <a:ea typeface="ＭＳ Ｐゴシック" charset="0"/>
                <a:cs typeface="ＭＳ Ｐゴシック" charset="0"/>
              </a:rPr>
              <a:t>My </a:t>
            </a:r>
            <a:r>
              <a:rPr lang="en-US" dirty="0">
                <a:ea typeface="ＭＳ Ｐゴシック" charset="0"/>
                <a:cs typeface="ＭＳ Ｐゴシック" charset="0"/>
              </a:rPr>
              <a:t>talk has only covered some parts of NSF career program. More information about the NSF career program can be found from the career web site: </a:t>
            </a:r>
            <a:r>
              <a:rPr lang="en-US" u="sng" dirty="0">
                <a:ea typeface="ＭＳ Ｐゴシック" charset="0"/>
                <a:cs typeface="ＭＳ Ｐゴシック" charset="0"/>
                <a:hlinkClick r:id="rId3"/>
              </a:rPr>
              <a:t>www.nsf.gov/career</a:t>
            </a:r>
            <a:endParaRPr lang="en-US" u="sng" dirty="0">
              <a:ea typeface="ＭＳ Ｐゴシック" charset="0"/>
              <a:cs typeface="ＭＳ Ｐゴシック" charset="0"/>
            </a:endParaRPr>
          </a:p>
          <a:p>
            <a:endParaRPr lang="en-US" dirty="0">
              <a:ea typeface="ＭＳ Ｐゴシック" charset="0"/>
              <a:cs typeface="ＭＳ Ｐゴシック" charset="0"/>
            </a:endParaRPr>
          </a:p>
          <a:p>
            <a:r>
              <a:rPr lang="en-US" dirty="0">
                <a:ea typeface="ＭＳ Ｐゴシック" charset="0"/>
                <a:cs typeface="ＭＳ Ｐゴシック" charset="0"/>
              </a:rPr>
              <a:t>The useful information include: the latest career program solicitation: NSF 14-532; NSF career program FAQ: NSF 11-038, CAREER Directorate/Division contacts, Link to recent awards, and Link to PECASE awards. The next deadlines of the career program are in July, 2015. Different Directorates may be on different dates. The current deadline for CISE Directorate is on July 21, 2015. Please note that a new solicitation is due to come out any time for the CAREER program, and it includes major changes to the department chair letters and any letters of collaboration from external partners. When the new solicitation is released, please read it carefully, and follow the instructions in it, as it may override some of the materials presented here.</a:t>
            </a:r>
          </a:p>
          <a:p>
            <a:endParaRPr lang="en-US" dirty="0">
              <a:ea typeface="ＭＳ Ｐゴシック" charset="0"/>
              <a:cs typeface="ＭＳ Ｐゴシック" charset="0"/>
            </a:endParaRPr>
          </a:p>
        </p:txBody>
      </p:sp>
      <p:sp>
        <p:nvSpPr>
          <p:cNvPr id="604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DEF7C21B-F8E1-D24A-9A32-EEA389E7E7A0}" type="slidenum">
              <a:rPr lang="en-US">
                <a:cs typeface="Arial" charset="0"/>
              </a:rPr>
              <a:pPr/>
              <a:t>26</a:t>
            </a:fld>
            <a:endParaRPr lang="en-US">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If you have further questions about the NSF career program, please bring them up at the CISE CAREER workshop in March in Arlington. You can also contact NSF program officers through email, phone, or in person. We will try to answer your questions and update the FAQs if needed. Thank you for your attention.</a:t>
            </a:r>
          </a:p>
          <a:p>
            <a:endParaRPr lang="en-US">
              <a:ea typeface="ＭＳ Ｐゴシック" charset="0"/>
              <a:cs typeface="ＭＳ Ｐゴシック" charset="0"/>
            </a:endParaRPr>
          </a:p>
        </p:txBody>
      </p:sp>
      <p:sp>
        <p:nvSpPr>
          <p:cNvPr id="6144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C968E260-628E-D14B-84C7-77184DDB7A6C}" type="slidenum">
              <a:rPr lang="en-US">
                <a:cs typeface="Arial" charset="0"/>
              </a:rPr>
              <a:pPr/>
              <a:t>27</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B55EBB0E-1635-2643-988F-CFBB0BC7D29B}" type="slidenum">
              <a:rPr lang="en-US">
                <a:cs typeface="Arial" charset="0"/>
              </a:rPr>
              <a:pPr/>
              <a:t>3</a:t>
            </a:fld>
            <a:endParaRPr lang="en-US">
              <a:cs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charset="0"/>
                <a:cs typeface="ＭＳ Ｐゴシック" charset="0"/>
              </a:rPr>
              <a:t>Let me elaborate </a:t>
            </a:r>
            <a:r>
              <a:rPr lang="en-US" dirty="0">
                <a:ea typeface="ＭＳ Ｐゴシック" charset="0"/>
                <a:cs typeface="ＭＳ Ｐゴシック" charset="0"/>
              </a:rPr>
              <a:t>a </a:t>
            </a:r>
            <a:r>
              <a:rPr lang="en-US" dirty="0" smtClean="0">
                <a:ea typeface="ＭＳ Ｐゴシック" charset="0"/>
                <a:cs typeface="ＭＳ Ｐゴシック" charset="0"/>
              </a:rPr>
              <a:t>bit more </a:t>
            </a:r>
            <a:r>
              <a:rPr lang="en-US" dirty="0">
                <a:ea typeface="ＭＳ Ｐゴシック" charset="0"/>
                <a:cs typeface="ＭＳ Ｐゴシック" charset="0"/>
              </a:rPr>
              <a:t>about the </a:t>
            </a:r>
            <a:r>
              <a:rPr lang="en-US" dirty="0" smtClean="0">
                <a:ea typeface="ＭＳ Ｐゴシック" charset="0"/>
                <a:cs typeface="ＭＳ Ｐゴシック" charset="0"/>
              </a:rPr>
              <a:t>organization of our directorate and </a:t>
            </a:r>
            <a:r>
              <a:rPr lang="en-US" dirty="0">
                <a:ea typeface="ＭＳ Ｐゴシック" charset="0"/>
                <a:cs typeface="ＭＳ Ｐゴシック" charset="0"/>
              </a:rPr>
              <a:t>the research programs </a:t>
            </a:r>
            <a:r>
              <a:rPr lang="en-US" dirty="0" smtClean="0">
                <a:ea typeface="ＭＳ Ｐゴシック" charset="0"/>
                <a:cs typeface="ＭＳ Ｐゴシック" charset="0"/>
              </a:rPr>
              <a:t>that we support. </a:t>
            </a:r>
            <a:r>
              <a:rPr lang="en-US" dirty="0">
                <a:ea typeface="ＭＳ Ｐゴシック" charset="0"/>
                <a:cs typeface="ＭＳ Ｐゴシック" charset="0"/>
              </a:rPr>
              <a:t>Each of the four divisions oversees a set of research topics. The boundaries between divisions are distinct for certain research </a:t>
            </a:r>
            <a:r>
              <a:rPr lang="en-US" dirty="0" smtClean="0">
                <a:ea typeface="ＭＳ Ｐゴシック" charset="0"/>
                <a:cs typeface="ＭＳ Ｐゴシック" charset="0"/>
              </a:rPr>
              <a:t>areas,</a:t>
            </a:r>
            <a:r>
              <a:rPr lang="en-US" baseline="0" dirty="0" smtClean="0">
                <a:ea typeface="ＭＳ Ｐゴシック" charset="0"/>
                <a:cs typeface="ＭＳ Ｐゴシック" charset="0"/>
              </a:rPr>
              <a:t> </a:t>
            </a:r>
            <a:r>
              <a:rPr lang="en-US" dirty="0" smtClean="0">
                <a:ea typeface="ＭＳ Ｐゴシック" charset="0"/>
                <a:cs typeface="ＭＳ Ｐゴシック" charset="0"/>
              </a:rPr>
              <a:t>while </a:t>
            </a:r>
            <a:r>
              <a:rPr lang="en-US" dirty="0">
                <a:ea typeface="ＭＳ Ｐゴシック" charset="0"/>
                <a:cs typeface="ＭＳ Ｐゴシック" charset="0"/>
              </a:rPr>
              <a:t>they are blurred for </a:t>
            </a:r>
            <a:r>
              <a:rPr lang="en-US" dirty="0" smtClean="0">
                <a:ea typeface="ＭＳ Ｐゴシック" charset="0"/>
                <a:cs typeface="ＭＳ Ｐゴシック" charset="0"/>
              </a:rPr>
              <a:t>others. </a:t>
            </a:r>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Within each Division, there are a number of clusters - each cluster focuses on a group of related topics, which form the core research program for that cluster. While CCF, CNS and IIS divisions are more focused on fundamental research, </a:t>
            </a:r>
            <a:r>
              <a:rPr lang="en-US" dirty="0" smtClean="0">
                <a:ea typeface="ＭＳ Ｐゴシック" charset="0"/>
                <a:cs typeface="ＭＳ Ｐゴシック" charset="0"/>
              </a:rPr>
              <a:t>ACI aims to fund advanced computational infrastructure for the broader science and engineering enterprise. </a:t>
            </a:r>
            <a:r>
              <a:rPr lang="en-US" dirty="0">
                <a:ea typeface="ＭＳ Ｐゴシック" charset="0"/>
                <a:cs typeface="ＭＳ Ｐゴシック" charset="0"/>
              </a:rPr>
              <a:t>For example, in the ACI Data cluster, this means building data infrastructure for archiving, accessibility, and computation by scientific communities.  </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Cross-cutting programs support research topics that cut across disciplines. We have cross-cutting programs across CISE as well as across NSF. Some examples of cross-cutting programs are Secure and Trustworthy Cyberspace (</a:t>
            </a:r>
            <a:r>
              <a:rPr lang="en-US" dirty="0" err="1">
                <a:ea typeface="ＭＳ Ｐゴシック" charset="0"/>
                <a:cs typeface="ＭＳ Ｐゴシック" charset="0"/>
              </a:rPr>
              <a:t>SaTC</a:t>
            </a:r>
            <a:r>
              <a:rPr lang="en-US" dirty="0">
                <a:ea typeface="ＭＳ Ｐゴシック" charset="0"/>
                <a:cs typeface="ＭＳ Ｐゴシック" charset="0"/>
              </a:rPr>
              <a:t>), Cyber-Physical Systems (CPS), National Robotics Initiative (NRI), Collaborative Research in Computational Neurosciences (CRCNS), and STEM + Computing Partnerships (STEM+C).</a:t>
            </a: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In the remainder of this presentation, I will focus on the</a:t>
            </a:r>
            <a:r>
              <a:rPr lang="en-US" baseline="0" dirty="0" smtClean="0">
                <a:ea typeface="ＭＳ Ｐゴシック" charset="0"/>
                <a:cs typeface="ＭＳ Ｐゴシック" charset="0"/>
              </a:rPr>
              <a:t> </a:t>
            </a:r>
            <a:r>
              <a:rPr lang="en-US" dirty="0" smtClean="0">
                <a:ea typeface="ＭＳ Ｐゴシック" charset="0"/>
                <a:cs typeface="ＭＳ Ｐゴシック" charset="0"/>
              </a:rPr>
              <a:t>CAREER program,</a:t>
            </a:r>
            <a:r>
              <a:rPr lang="en-US" baseline="0" dirty="0" smtClean="0">
                <a:ea typeface="ＭＳ Ｐゴシック" charset="0"/>
                <a:cs typeface="ＭＳ Ｐゴシック" charset="0"/>
              </a:rPr>
              <a:t> including key aspects of </a:t>
            </a:r>
            <a:r>
              <a:rPr lang="en-US" dirty="0" smtClean="0">
                <a:ea typeface="ＭＳ Ｐゴシック" charset="0"/>
                <a:cs typeface="ＭＳ Ｐゴシック" charset="0"/>
              </a:rPr>
              <a:t>proposal </a:t>
            </a:r>
            <a:r>
              <a:rPr lang="en-US" dirty="0">
                <a:ea typeface="ＭＳ Ｐゴシック" charset="0"/>
                <a:cs typeface="ＭＳ Ｐゴシック" charset="0"/>
              </a:rPr>
              <a:t>preparation for this program. </a:t>
            </a:r>
          </a:p>
          <a:p>
            <a:endParaRPr lang="en-US" dirty="0">
              <a:ea typeface="ＭＳ Ｐゴシック" charset="0"/>
              <a:cs typeface="ＭＳ Ｐゴシック" charset="0"/>
            </a:endParaRPr>
          </a:p>
          <a:p>
            <a:r>
              <a:rPr lang="en-US" dirty="0">
                <a:ea typeface="ＭＳ Ｐゴシック" charset="0"/>
                <a:cs typeface="ＭＳ Ｐゴシック" charset="0"/>
              </a:rPr>
              <a:t>CAREER is the most prestigious award in support of </a:t>
            </a:r>
            <a:r>
              <a:rPr lang="en-US" baseline="0" dirty="0" smtClean="0">
                <a:ea typeface="ＭＳ Ｐゴシック" charset="0"/>
                <a:cs typeface="ＭＳ Ｐゴシック" charset="0"/>
              </a:rPr>
              <a:t>early-career </a:t>
            </a:r>
            <a:r>
              <a:rPr lang="en-US" dirty="0" smtClean="0">
                <a:ea typeface="ＭＳ Ｐゴシック" charset="0"/>
                <a:cs typeface="ＭＳ Ｐゴシック" charset="0"/>
              </a:rPr>
              <a:t>faculty </a:t>
            </a:r>
            <a:r>
              <a:rPr lang="en-US" dirty="0">
                <a:ea typeface="ＭＳ Ｐゴシック" charset="0"/>
                <a:cs typeface="ＭＳ Ｐゴシック" charset="0"/>
              </a:rPr>
              <a:t>who exemplify the role of teacher-scholars through outstanding research, excellent education and the development of activities that can effectively integrate research and education. </a:t>
            </a:r>
          </a:p>
        </p:txBody>
      </p:sp>
      <p:sp>
        <p:nvSpPr>
          <p:cNvPr id="378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21B7B66B-613B-5F4D-A1D5-751B6B004971}" type="slidenum">
              <a:rPr lang="en-US">
                <a:cs typeface="Arial" charset="0"/>
              </a:rPr>
              <a:pPr/>
              <a:t>4</a:t>
            </a:fld>
            <a:endParaRPr lang="en-US">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charset="0"/>
              <a:cs typeface="ＭＳ Ｐゴシック" charset="0"/>
            </a:endParaRPr>
          </a:p>
          <a:p>
            <a:r>
              <a:rPr lang="en-US" dirty="0">
                <a:ea typeface="ＭＳ Ｐゴシック" charset="0"/>
                <a:cs typeface="ＭＳ Ｐゴシック" charset="0"/>
              </a:rPr>
              <a:t>The principal goals of the Program are to assist in building a foundation for a lifetime of contributions to research and education; support career development of outstanding researchers as teachers; promote appreciation for integration of research and education in academia and; increase participation of individuals from underrepresented communities in science and engineering. Unlike most other funding opportunities at NSF, CAREER is a 5-year award with a </a:t>
            </a:r>
            <a:r>
              <a:rPr lang="en-US" u="sng" dirty="0">
                <a:ea typeface="ＭＳ Ｐゴシック" charset="0"/>
                <a:cs typeface="ＭＳ Ｐゴシック" charset="0"/>
              </a:rPr>
              <a:t>minimum</a:t>
            </a:r>
            <a:r>
              <a:rPr lang="en-US" dirty="0">
                <a:ea typeface="ＭＳ Ｐゴシック" charset="0"/>
                <a:cs typeface="ＭＳ Ｐゴシック" charset="0"/>
              </a:rPr>
              <a:t> total award of $400K for all directorates except BIO directorate and the Division of Polar Program under GEO </a:t>
            </a:r>
            <a:r>
              <a:rPr lang="en-US" dirty="0" smtClean="0">
                <a:ea typeface="ＭＳ Ｐゴシック" charset="0"/>
                <a:cs typeface="ＭＳ Ｐゴシック" charset="0"/>
              </a:rPr>
              <a:t>directorate, where the minimum award</a:t>
            </a:r>
            <a:r>
              <a:rPr lang="en-US" baseline="0" dirty="0" smtClean="0">
                <a:ea typeface="ＭＳ Ｐゴシック" charset="0"/>
                <a:cs typeface="ＭＳ Ｐゴシック" charset="0"/>
              </a:rPr>
              <a:t> amount is $500,000</a:t>
            </a:r>
            <a:r>
              <a:rPr lang="en-US" dirty="0" smtClean="0">
                <a:ea typeface="ＭＳ Ｐゴシック" charset="0"/>
                <a:cs typeface="ＭＳ Ｐゴシック" charset="0"/>
              </a:rPr>
              <a:t>.</a:t>
            </a:r>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
        <p:nvSpPr>
          <p:cNvPr id="389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92FAA167-5A6A-0B45-8AC2-2CFF5841A32E}" type="slidenum">
              <a:rPr lang="en-US">
                <a:cs typeface="Arial" charset="0"/>
              </a:rPr>
              <a:pPr/>
              <a:t>5</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CAREER program is NSF wide, that is all Directorates and Research Offices participate in this program. Since the program’s debut in 1996, over 200 NSF programs have made more than 7000 CAREER awards.  The prestigious NSF Presidential Early-Career Awards in Science and Engineering (PECASE)  nominees are selected from the pool of CAREER awardees.</a:t>
            </a:r>
          </a:p>
          <a:p>
            <a:endParaRPr lang="en-US">
              <a:ea typeface="ＭＳ Ｐゴシック" charset="0"/>
              <a:cs typeface="ＭＳ Ｐゴシック" charset="0"/>
            </a:endParaRPr>
          </a:p>
        </p:txBody>
      </p:sp>
      <p:sp>
        <p:nvSpPr>
          <p:cNvPr id="3994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401C1142-088D-1E4F-8DD9-C659135E8C12}" type="slidenum">
              <a:rPr lang="en-US">
                <a:cs typeface="Arial" charset="0"/>
              </a:rPr>
              <a:pPr/>
              <a:t>6</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US" dirty="0">
                <a:ea typeface="ＭＳ Ｐゴシック" charset="0"/>
                <a:cs typeface="ＭＳ Ｐゴシック" charset="0"/>
              </a:rPr>
              <a:t>I will talk about PI and institution eligibility criteria in the next two slides. Let me start with PI eligibility. You are eligible to apply to the CAREER program,  if you meet ALL of the following criteria.</a:t>
            </a:r>
          </a:p>
          <a:p>
            <a:r>
              <a:rPr lang="en-US" dirty="0" smtClean="0">
                <a:ea typeface="ＭＳ Ｐゴシック" charset="0"/>
                <a:cs typeface="ＭＳ Ｐゴシック" charset="0"/>
              </a:rPr>
              <a:t>Number</a:t>
            </a:r>
            <a:r>
              <a:rPr lang="en-US" baseline="0" dirty="0" smtClean="0">
                <a:ea typeface="ＭＳ Ｐゴシック" charset="0"/>
                <a:cs typeface="ＭＳ Ｐゴシック" charset="0"/>
              </a:rPr>
              <a:t> </a:t>
            </a:r>
            <a:r>
              <a:rPr lang="en-US" dirty="0" smtClean="0">
                <a:ea typeface="ＭＳ Ｐゴシック" charset="0"/>
                <a:cs typeface="ＭＳ Ｐゴシック" charset="0"/>
              </a:rPr>
              <a:t>1</a:t>
            </a:r>
            <a:r>
              <a:rPr lang="en-US" dirty="0">
                <a:ea typeface="ＭＳ Ｐゴシック" charset="0"/>
                <a:cs typeface="ＭＳ Ｐゴシック" charset="0"/>
              </a:rPr>
              <a:t>.   You hold a doctoral degree in a field supported by NSF by proposal deadline</a:t>
            </a:r>
          </a:p>
          <a:p>
            <a:r>
              <a:rPr lang="en-US" dirty="0">
                <a:ea typeface="ＭＳ Ｐゴシック" charset="0"/>
                <a:cs typeface="ＭＳ Ｐゴシック" charset="0"/>
              </a:rPr>
              <a:t>2.   You are untenured by October 1 following proposal deadline</a:t>
            </a:r>
          </a:p>
          <a:p>
            <a:r>
              <a:rPr lang="en-US" dirty="0">
                <a:ea typeface="ＭＳ Ｐゴシック" charset="0"/>
                <a:cs typeface="ＭＳ Ｐゴシック" charset="0"/>
              </a:rPr>
              <a:t>3.   You are employed in a tenure-track (or equivalent) position at an eligible institution as an Assistant Professor (by October 1 following deadline). </a:t>
            </a:r>
            <a:r>
              <a:rPr lang="en-US" dirty="0" smtClean="0">
                <a:ea typeface="ＭＳ Ｐゴシック" charset="0"/>
                <a:cs typeface="ＭＳ Ｐゴシック" charset="0"/>
              </a:rPr>
              <a:t>Note</a:t>
            </a:r>
            <a:r>
              <a:rPr lang="en-US" baseline="0" dirty="0" smtClean="0">
                <a:ea typeface="ＭＳ Ｐゴシック" charset="0"/>
                <a:cs typeface="ＭＳ Ｐゴシック" charset="0"/>
              </a:rPr>
              <a:t> that</a:t>
            </a:r>
            <a:r>
              <a:rPr lang="en-US" dirty="0" smtClean="0">
                <a:ea typeface="ＭＳ Ｐゴシック" charset="0"/>
                <a:cs typeface="ＭＳ Ｐゴシック" charset="0"/>
              </a:rPr>
              <a:t>, </a:t>
            </a:r>
            <a:r>
              <a:rPr lang="en-US" dirty="0">
                <a:ea typeface="ＭＳ Ｐゴシック" charset="0"/>
                <a:cs typeface="ＭＳ Ｐゴシック" charset="0"/>
              </a:rPr>
              <a:t>if you are an untenured Associate Professor then you are NOT eligible to submit to CAREER program.</a:t>
            </a:r>
          </a:p>
          <a:p>
            <a:r>
              <a:rPr lang="en-US" dirty="0">
                <a:ea typeface="ＭＳ Ｐゴシック" charset="0"/>
                <a:cs typeface="ＭＳ Ｐゴシック" charset="0"/>
              </a:rPr>
              <a:t>4.   You have not previously received a CAREER award from NSF.</a:t>
            </a:r>
          </a:p>
          <a:p>
            <a:pPr>
              <a:buFontTx/>
              <a:buAutoNum type="arabicPeriod" startAt="5"/>
            </a:pPr>
            <a:r>
              <a:rPr lang="en-US" dirty="0">
                <a:ea typeface="ＭＳ Ｐゴシック" charset="0"/>
                <a:cs typeface="ＭＳ Ｐゴシック" charset="0"/>
              </a:rPr>
              <a:t>You have not had more than two CAREER proposals reviewed by NSF or in other words you can apply at most three times to this program.</a:t>
            </a:r>
          </a:p>
          <a:p>
            <a:pPr>
              <a:buFontTx/>
              <a:buAutoNum type="arabicPeriod" startAt="5"/>
            </a:pPr>
            <a:endParaRPr lang="en-US" dirty="0">
              <a:ea typeface="ＭＳ Ｐゴシック" charset="0"/>
              <a:cs typeface="ＭＳ Ｐゴシック" charset="0"/>
            </a:endParaRPr>
          </a:p>
          <a:p>
            <a:r>
              <a:rPr lang="en-US" dirty="0">
                <a:ea typeface="ＭＳ Ｐゴシック" charset="0"/>
                <a:cs typeface="ＭＳ Ｐゴシック" charset="0"/>
              </a:rPr>
              <a:t>I want to mention that next year we anticipate the issuance of a revised CAREER solicitation and these criteria may change. So, stay tuned if you are planning to apply next year. </a:t>
            </a:r>
          </a:p>
          <a:p>
            <a:endParaRPr lang="en-US" dirty="0">
              <a:ea typeface="ＭＳ Ｐゴシック" charset="0"/>
              <a:cs typeface="ＭＳ Ｐゴシック" charset="0"/>
            </a:endParaRPr>
          </a:p>
        </p:txBody>
      </p:sp>
      <p:sp>
        <p:nvSpPr>
          <p:cNvPr id="4096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6555EA97-D147-6141-B6FF-EAED118C3957}" type="slidenum">
              <a:rPr lang="en-US">
                <a:cs typeface="Arial" charset="0"/>
              </a:rPr>
              <a:pPr/>
              <a:t>7</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5A5D053D-C72C-4A4F-85C6-A64CF02F3BE1}" type="slidenum">
              <a:rPr lang="en-US">
                <a:cs typeface="Arial" charset="0"/>
              </a:rPr>
              <a:pPr/>
              <a:t>8</a:t>
            </a:fld>
            <a:endParaRPr lang="en-US">
              <a:cs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Here are the criteria for institutional eligibility. You may notice that these are quite inclusive. You may apply to the CAREER program if you satisfy individual eligibility criteria and you are employed in an academic institution within the United States including Puerto Rico. Also, non-profit, non-degree-granting organizations such as museums, observatories or research labs may also be eligible to submit proposals. Additionally, NSF encourages proposals from different institutional types, including Minority Serving and Undergraduate Institutions.</a:t>
            </a:r>
          </a:p>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number of CAREER proposals submitted to NSF varies widely across the various participating programs. This number typically reflects the size of the research community served by each program, and the number of new PIs that come through the academic pipeline in these communities. Accordingly, the review processes and the funding methods vary by the Directorate and occasionally, within specific Divisions.</a:t>
            </a:r>
          </a:p>
          <a:p>
            <a:endParaRPr lang="en-US">
              <a:ea typeface="ＭＳ Ｐゴシック" charset="0"/>
              <a:cs typeface="ＭＳ Ｐゴシック" charset="0"/>
            </a:endParaRPr>
          </a:p>
          <a:p>
            <a:r>
              <a:rPr lang="en-US">
                <a:ea typeface="ＭＳ Ｐゴシック" charset="0"/>
                <a:cs typeface="ＭＳ Ｐゴシック" charset="0"/>
              </a:rPr>
              <a:t>When you submit a CAREER proposal, your proposal will be reviewed in the research program that best fits your proposal.  </a:t>
            </a:r>
          </a:p>
          <a:p>
            <a:endParaRPr lang="en-US">
              <a:ea typeface="ＭＳ Ｐゴシック" charset="0"/>
              <a:cs typeface="ＭＳ Ｐゴシック" charset="0"/>
            </a:endParaRPr>
          </a:p>
          <a:p>
            <a:endParaRPr lang="en-US">
              <a:ea typeface="ＭＳ Ｐゴシック" charset="0"/>
              <a:cs typeface="ＭＳ Ｐゴシック" charset="0"/>
            </a:endParaRPr>
          </a:p>
        </p:txBody>
      </p:sp>
      <p:sp>
        <p:nvSpPr>
          <p:cNvPr id="4301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Arial" charset="0"/>
                <a:ea typeface="ＭＳ Ｐゴシック" charset="0"/>
                <a:cs typeface="ＭＳ Ｐゴシック" charset="0"/>
              </a:defRPr>
            </a:lvl1pPr>
            <a:lvl2pPr marL="742950" indent="-285750" defTabSz="930275">
              <a:defRPr sz="1200">
                <a:solidFill>
                  <a:schemeClr val="tx1"/>
                </a:solidFill>
                <a:latin typeface="Arial" charset="0"/>
                <a:ea typeface="ＭＳ Ｐゴシック" charset="0"/>
              </a:defRPr>
            </a:lvl2pPr>
            <a:lvl3pPr marL="1143000" indent="-228600" defTabSz="930275">
              <a:defRPr sz="1200">
                <a:solidFill>
                  <a:schemeClr val="tx1"/>
                </a:solidFill>
                <a:latin typeface="Arial" charset="0"/>
                <a:ea typeface="ＭＳ Ｐゴシック" charset="0"/>
              </a:defRPr>
            </a:lvl3pPr>
            <a:lvl4pPr marL="1600200" indent="-228600" defTabSz="930275">
              <a:defRPr sz="1200">
                <a:solidFill>
                  <a:schemeClr val="tx1"/>
                </a:solidFill>
                <a:latin typeface="Arial" charset="0"/>
                <a:ea typeface="ＭＳ Ｐゴシック" charset="0"/>
              </a:defRPr>
            </a:lvl4pPr>
            <a:lvl5pPr marL="2057400" indent="-228600" defTabSz="930275">
              <a:defRPr sz="1200">
                <a:solidFill>
                  <a:schemeClr val="tx1"/>
                </a:solidFill>
                <a:latin typeface="Arial" charset="0"/>
                <a:ea typeface="ＭＳ Ｐゴシック" charset="0"/>
              </a:defRPr>
            </a:lvl5pPr>
            <a:lvl6pPr marL="2514600" indent="-228600" defTabSz="930275"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0275"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0275"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0275" eaLnBrk="0" fontAlgn="base" hangingPunct="0">
              <a:spcBef>
                <a:spcPct val="30000"/>
              </a:spcBef>
              <a:spcAft>
                <a:spcPct val="0"/>
              </a:spcAft>
              <a:defRPr sz="1200">
                <a:solidFill>
                  <a:schemeClr val="tx1"/>
                </a:solidFill>
                <a:latin typeface="Arial" charset="0"/>
                <a:ea typeface="ＭＳ Ｐゴシック" charset="0"/>
              </a:defRPr>
            </a:lvl9pPr>
          </a:lstStyle>
          <a:p>
            <a:fld id="{76170F00-93C0-A549-9A65-0817D7772FF9}" type="slidenum">
              <a:rPr lang="en-US">
                <a:cs typeface="Arial" charset="0"/>
              </a:rPr>
              <a:pPr/>
              <a:t>9</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52400"/>
            <a:ext cx="7772400" cy="685800"/>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fld id="{1004A5BC-19A3-8743-ACB0-B99B94112693}" type="slidenum">
              <a:rPr lang="en-US"/>
              <a:pPr/>
              <a:t>‹#›</a:t>
            </a:fld>
            <a:endParaRPr lang="en-US"/>
          </a:p>
        </p:txBody>
      </p:sp>
    </p:spTree>
    <p:extLst>
      <p:ext uri="{BB962C8B-B14F-4D97-AF65-F5344CB8AC3E}">
        <p14:creationId xmlns:p14="http://schemas.microsoft.com/office/powerpoint/2010/main" val="2177981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nsf4c"/>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524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ln w="28575">
            <a:solidFill>
              <a:schemeClr val="tx1"/>
            </a:solidFill>
          </a:ln>
        </p:spPr>
        <p:txBody>
          <a:bodyPr>
            <a:normAutofit/>
          </a:bodyPr>
          <a:lstStyle>
            <a:lvl1pPr>
              <a:defRPr sz="3600">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66800"/>
            <a:ext cx="8686800" cy="5410200"/>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200">
                <a:latin typeface="Arial" pitchFamily="34" charset="0"/>
                <a:cs typeface="Arial" pitchFamily="34" charset="0"/>
              </a:defRPr>
            </a:lvl3pPr>
            <a:lvl4pPr>
              <a:defRPr>
                <a:latin typeface="Arial" pitchFamily="34" charset="0"/>
                <a:cs typeface="Arial" pitchFamily="34" charset="0"/>
              </a:defRPr>
            </a:lvl4pPr>
            <a:lvl5pPr>
              <a:defRPr sz="18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6858000" y="6492875"/>
            <a:ext cx="2133600" cy="365125"/>
          </a:xfrm>
        </p:spPr>
        <p:txBody>
          <a:bodyPr/>
          <a:lstStyle>
            <a:lvl1pPr>
              <a:defRPr>
                <a:solidFill>
                  <a:srgbClr val="969696"/>
                </a:solidFill>
              </a:defRPr>
            </a:lvl1pPr>
          </a:lstStyle>
          <a:p>
            <a:fld id="{FA9B4DC6-1BE6-3841-A506-E4D78117D8F0}" type="slidenum">
              <a:rPr lang="en-US"/>
              <a:pPr/>
              <a:t>‹#›</a:t>
            </a:fld>
            <a:endParaRPr lang="en-US"/>
          </a:p>
        </p:txBody>
      </p:sp>
    </p:spTree>
    <p:extLst>
      <p:ext uri="{BB962C8B-B14F-4D97-AF65-F5344CB8AC3E}">
        <p14:creationId xmlns:p14="http://schemas.microsoft.com/office/powerpoint/2010/main" val="3603809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685800"/>
          </a:xfrm>
        </p:spPr>
        <p:txBody>
          <a:bodyPr anchor="t">
            <a:normAutofit/>
          </a:bodyPr>
          <a:lstStyle>
            <a:lvl1pPr algn="ctr">
              <a:defRPr sz="3200" b="1" cap="none" baseline="0"/>
            </a:lvl1pPr>
          </a:lstStyle>
          <a:p>
            <a:endParaRPr lang="en-US" dirty="0"/>
          </a:p>
        </p:txBody>
      </p:sp>
      <p:sp>
        <p:nvSpPr>
          <p:cNvPr id="3" name="Slide Number Placeholder 5"/>
          <p:cNvSpPr>
            <a:spLocks noGrp="1"/>
          </p:cNvSpPr>
          <p:nvPr>
            <p:ph type="sldNum" sz="quarter" idx="10"/>
          </p:nvPr>
        </p:nvSpPr>
        <p:spPr/>
        <p:txBody>
          <a:bodyPr/>
          <a:lstStyle>
            <a:lvl1pPr>
              <a:defRPr/>
            </a:lvl1pPr>
          </a:lstStyle>
          <a:p>
            <a:fld id="{544770FE-E800-6C44-AE6B-1922FE7368A3}" type="slidenum">
              <a:rPr lang="en-US"/>
              <a:pPr/>
              <a:t>‹#›</a:t>
            </a:fld>
            <a:endParaRPr lang="en-US"/>
          </a:p>
        </p:txBody>
      </p:sp>
    </p:spTree>
    <p:extLst>
      <p:ext uri="{BB962C8B-B14F-4D97-AF65-F5344CB8AC3E}">
        <p14:creationId xmlns:p14="http://schemas.microsoft.com/office/powerpoint/2010/main" val="1717213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nsf4c"/>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524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userDrawn="1"/>
        </p:nvSpPr>
        <p:spPr bwMode="auto">
          <a:xfrm>
            <a:off x="76200" y="6583363"/>
            <a:ext cx="220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defRPr/>
            </a:pPr>
            <a:r>
              <a:rPr lang="en-US" altLang="en-US" sz="1200" smtClean="0">
                <a:solidFill>
                  <a:srgbClr val="969696"/>
                </a:solidFill>
                <a:cs typeface="Arial" pitchFamily="34" charset="0"/>
              </a:rPr>
              <a:t>NSF CAREER Program</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99AD4E9-7B78-6B48-B9BD-FB77FCB4F7B4}" type="slidenum">
              <a:rPr lang="en-US"/>
              <a:pPr/>
              <a:t>‹#›</a:t>
            </a:fld>
            <a:endParaRPr lang="en-US"/>
          </a:p>
        </p:txBody>
      </p:sp>
    </p:spTree>
    <p:extLst>
      <p:ext uri="{BB962C8B-B14F-4D97-AF65-F5344CB8AC3E}">
        <p14:creationId xmlns:p14="http://schemas.microsoft.com/office/powerpoint/2010/main" val="3031906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fld id="{E36D4E34-B852-F14B-8CAF-BBAD6126D973}" type="slidenum">
              <a:rPr lang="en-US"/>
              <a:pPr/>
              <a:t>‹#›</a:t>
            </a:fld>
            <a:endParaRPr lang="en-US"/>
          </a:p>
        </p:txBody>
      </p:sp>
    </p:spTree>
    <p:extLst>
      <p:ext uri="{BB962C8B-B14F-4D97-AF65-F5344CB8AC3E}">
        <p14:creationId xmlns:p14="http://schemas.microsoft.com/office/powerpoint/2010/main" val="1758891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924800" cy="762000"/>
          </a:xfrm>
          <a:solidFill>
            <a:srgbClr val="FFFFCC"/>
          </a:solidFill>
          <a:ln>
            <a:solidFill>
              <a:schemeClr val="tx1"/>
            </a:solidFill>
          </a:ln>
        </p:spPr>
        <p:txBody>
          <a:bodyPr>
            <a:normAutofit/>
          </a:bodyPr>
          <a:lstStyle>
            <a:lvl1pPr>
              <a:defRPr sz="3600">
                <a:solidFill>
                  <a:schemeClr val="tx1"/>
                </a:solidFill>
              </a:defRPr>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fld id="{367C8976-3384-D146-B114-2CB6885B7533}" type="slidenum">
              <a:rPr lang="en-US"/>
              <a:pPr/>
              <a:t>‹#›</a:t>
            </a:fld>
            <a:endParaRPr lang="en-US"/>
          </a:p>
        </p:txBody>
      </p:sp>
    </p:spTree>
    <p:extLst>
      <p:ext uri="{BB962C8B-B14F-4D97-AF65-F5344CB8AC3E}">
        <p14:creationId xmlns:p14="http://schemas.microsoft.com/office/powerpoint/2010/main" val="2402134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nsf4c"/>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524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7"/>
          <p:cNvSpPr txBox="1">
            <a:spLocks noChangeArrowheads="1"/>
          </p:cNvSpPr>
          <p:nvPr userDrawn="1"/>
        </p:nvSpPr>
        <p:spPr bwMode="auto">
          <a:xfrm>
            <a:off x="76200" y="6583363"/>
            <a:ext cx="220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defRPr/>
            </a:pPr>
            <a:r>
              <a:rPr lang="en-US" altLang="en-US" sz="1200" smtClean="0">
                <a:solidFill>
                  <a:srgbClr val="969696"/>
                </a:solidFill>
                <a:cs typeface="Arial" pitchFamily="34" charset="0"/>
              </a:rPr>
              <a:t>NSF CAREER Program</a:t>
            </a:r>
          </a:p>
        </p:txBody>
      </p:sp>
      <p:sp>
        <p:nvSpPr>
          <p:cNvPr id="4" name="Slide Number Placeholder 3"/>
          <p:cNvSpPr>
            <a:spLocks noGrp="1"/>
          </p:cNvSpPr>
          <p:nvPr>
            <p:ph type="sldNum" sz="quarter" idx="10"/>
          </p:nvPr>
        </p:nvSpPr>
        <p:spPr/>
        <p:txBody>
          <a:bodyPr/>
          <a:lstStyle>
            <a:lvl1pPr>
              <a:defRPr/>
            </a:lvl1pPr>
          </a:lstStyle>
          <a:p>
            <a:fld id="{2C8D18A6-B450-9D40-9613-124B0BBDE045}" type="slidenum">
              <a:rPr lang="en-US"/>
              <a:pPr/>
              <a:t>‹#›</a:t>
            </a:fld>
            <a:endParaRPr lang="en-US"/>
          </a:p>
        </p:txBody>
      </p:sp>
    </p:spTree>
    <p:extLst>
      <p:ext uri="{BB962C8B-B14F-4D97-AF65-F5344CB8AC3E}">
        <p14:creationId xmlns:p14="http://schemas.microsoft.com/office/powerpoint/2010/main" val="154306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639762"/>
          </a:xfrm>
        </p:spPr>
        <p:txBody>
          <a:bodyPr/>
          <a:lstStyle/>
          <a:p>
            <a:r>
              <a:rPr lang="en-US" smtClean="0"/>
              <a:t>Click to edit Master title style</a:t>
            </a:r>
            <a:endParaRPr lang="en-US"/>
          </a:p>
        </p:txBody>
      </p:sp>
      <p:sp>
        <p:nvSpPr>
          <p:cNvPr id="3" name="Content Placeholder 2"/>
          <p:cNvSpPr>
            <a:spLocks noGrp="1"/>
          </p:cNvSpPr>
          <p:nvPr>
            <p:ph idx="1"/>
          </p:nvPr>
        </p:nvSpPr>
        <p:spPr>
          <a:xfrm>
            <a:off x="228600" y="1066800"/>
            <a:ext cx="8763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fld id="{9A3FF121-A779-9049-BEE6-6C40B7E382C2}" type="slidenum">
              <a:rPr lang="en-US"/>
              <a:pPr/>
              <a:t>‹#›</a:t>
            </a:fld>
            <a:endParaRPr lang="en-US"/>
          </a:p>
        </p:txBody>
      </p:sp>
    </p:spTree>
    <p:extLst>
      <p:ext uri="{BB962C8B-B14F-4D97-AF65-F5344CB8AC3E}">
        <p14:creationId xmlns:p14="http://schemas.microsoft.com/office/powerpoint/2010/main" val="1882519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51181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274638"/>
            <a:ext cx="7772400" cy="639762"/>
          </a:xfrm>
          <a:prstGeom prst="rect">
            <a:avLst/>
          </a:prstGeom>
          <a:solidFill>
            <a:srgbClr val="FFFFCC"/>
          </a:solidFill>
          <a:ln w="28575">
            <a:solidFill>
              <a:schemeClr val="tx1"/>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228600" y="1066800"/>
            <a:ext cx="8763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9342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a:solidFill>
                  <a:srgbClr val="898989"/>
                </a:solidFill>
              </a:defRPr>
            </a:lvl1pPr>
          </a:lstStyle>
          <a:p>
            <a:fld id="{481461C8-17E5-DC48-A2FA-94F75EA7904B}" type="slidenum">
              <a:rPr lang="en-US"/>
              <a:pPr/>
              <a:t>‹#›</a:t>
            </a:fld>
            <a:endParaRPr lang="en-US"/>
          </a:p>
        </p:txBody>
      </p:sp>
      <p:pic>
        <p:nvPicPr>
          <p:cNvPr id="1029" name="Picture 7" descr="nsf4c"/>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0"/>
            <a:ext cx="7524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ext Box 7"/>
          <p:cNvSpPr txBox="1">
            <a:spLocks noChangeArrowheads="1"/>
          </p:cNvSpPr>
          <p:nvPr userDrawn="1"/>
        </p:nvSpPr>
        <p:spPr bwMode="auto">
          <a:xfrm>
            <a:off x="76200" y="6583363"/>
            <a:ext cx="220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defRPr/>
            </a:pPr>
            <a:r>
              <a:rPr lang="en-US" altLang="en-US" sz="1200" smtClean="0">
                <a:solidFill>
                  <a:srgbClr val="969696"/>
                </a:solidFill>
                <a:cs typeface="Arial" pitchFamily="34" charset="0"/>
              </a:rPr>
              <a:t>NSF CAREER Program</a:t>
            </a:r>
          </a:p>
        </p:txBody>
      </p:sp>
    </p:spTree>
  </p:cSld>
  <p:clrMap bg1="lt1" tx1="dk1" bg2="lt2" tx2="dk2" accent1="accent1" accent2="accent2" accent3="accent3" accent4="accent4" accent5="accent5" accent6="accent6" hlink="hlink" folHlink="folHlink"/>
  <p:sldLayoutIdLst>
    <p:sldLayoutId id="2147483877" r:id="rId1"/>
    <p:sldLayoutId id="2147483882" r:id="rId2"/>
    <p:sldLayoutId id="2147483878" r:id="rId3"/>
    <p:sldLayoutId id="2147483883" r:id="rId4"/>
    <p:sldLayoutId id="2147483879" r:id="rId5"/>
    <p:sldLayoutId id="2147483880" r:id="rId6"/>
    <p:sldLayoutId id="2147483884" r:id="rId7"/>
    <p:sldLayoutId id="2147483881" r:id="rId8"/>
    <p:sldLayoutId id="2147483885" r:id="rId9"/>
  </p:sldLayoutIdLst>
  <p:hf hdr="0" ftr="0" dt="0"/>
  <p:txStyles>
    <p:titleStyle>
      <a:lvl1pPr algn="ctr" rtl="0" eaLnBrk="0" fontAlgn="base" hangingPunct="0">
        <a:spcBef>
          <a:spcPct val="0"/>
        </a:spcBef>
        <a:spcAft>
          <a:spcPct val="0"/>
        </a:spcAft>
        <a:defRPr sz="3200" kern="1200">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3200">
          <a:solidFill>
            <a:schemeClr val="tx1"/>
          </a:solidFill>
          <a:latin typeface="Arial" pitchFamily="34" charset="0"/>
          <a:ea typeface="ＭＳ Ｐゴシック" pitchFamily="-105" charset="-128"/>
          <a:cs typeface="ＭＳ Ｐゴシック" pitchFamily="-105" charset="-128"/>
        </a:defRPr>
      </a:lvl2pPr>
      <a:lvl3pPr algn="ctr" rtl="0" eaLnBrk="0" fontAlgn="base" hangingPunct="0">
        <a:spcBef>
          <a:spcPct val="0"/>
        </a:spcBef>
        <a:spcAft>
          <a:spcPct val="0"/>
        </a:spcAft>
        <a:defRPr sz="3200">
          <a:solidFill>
            <a:schemeClr val="tx1"/>
          </a:solidFill>
          <a:latin typeface="Arial" pitchFamily="34" charset="0"/>
          <a:ea typeface="ＭＳ Ｐゴシック" pitchFamily="-105" charset="-128"/>
          <a:cs typeface="ＭＳ Ｐゴシック" pitchFamily="-105" charset="-128"/>
        </a:defRPr>
      </a:lvl3pPr>
      <a:lvl4pPr algn="ctr" rtl="0" eaLnBrk="0" fontAlgn="base" hangingPunct="0">
        <a:spcBef>
          <a:spcPct val="0"/>
        </a:spcBef>
        <a:spcAft>
          <a:spcPct val="0"/>
        </a:spcAft>
        <a:defRPr sz="3200">
          <a:solidFill>
            <a:schemeClr val="tx1"/>
          </a:solidFill>
          <a:latin typeface="Arial" pitchFamily="34" charset="0"/>
          <a:ea typeface="ＭＳ Ｐゴシック" pitchFamily="-105" charset="-128"/>
          <a:cs typeface="ＭＳ Ｐゴシック" pitchFamily="-105" charset="-128"/>
        </a:defRPr>
      </a:lvl4pPr>
      <a:lvl5pPr algn="ctr" rtl="0" eaLnBrk="0" fontAlgn="base" hangingPunct="0">
        <a:spcBef>
          <a:spcPct val="0"/>
        </a:spcBef>
        <a:spcAft>
          <a:spcPct val="0"/>
        </a:spcAft>
        <a:defRPr sz="3200">
          <a:solidFill>
            <a:schemeClr val="tx1"/>
          </a:solidFill>
          <a:latin typeface="Arial" pitchFamily="34" charset="0"/>
          <a:ea typeface="ＭＳ Ｐゴシック" pitchFamily="-105" charset="-128"/>
          <a:cs typeface="ＭＳ Ｐゴシック" pitchFamily="-105" charset="-128"/>
        </a:defRPr>
      </a:lvl5pPr>
      <a:lvl6pPr marL="457200" algn="ctr" rtl="0" fontAlgn="base">
        <a:spcBef>
          <a:spcPct val="0"/>
        </a:spcBef>
        <a:spcAft>
          <a:spcPct val="0"/>
        </a:spcAft>
        <a:defRPr sz="3200">
          <a:solidFill>
            <a:schemeClr val="tx1"/>
          </a:solidFill>
          <a:latin typeface="Arial" pitchFamily="34" charset="0"/>
        </a:defRPr>
      </a:lvl6pPr>
      <a:lvl7pPr marL="914400" algn="ctr" rtl="0" fontAlgn="base">
        <a:spcBef>
          <a:spcPct val="0"/>
        </a:spcBef>
        <a:spcAft>
          <a:spcPct val="0"/>
        </a:spcAft>
        <a:defRPr sz="3200">
          <a:solidFill>
            <a:schemeClr val="tx1"/>
          </a:solidFill>
          <a:latin typeface="Arial" pitchFamily="34" charset="0"/>
        </a:defRPr>
      </a:lvl7pPr>
      <a:lvl8pPr marL="1371600" algn="ctr" rtl="0" fontAlgn="base">
        <a:spcBef>
          <a:spcPct val="0"/>
        </a:spcBef>
        <a:spcAft>
          <a:spcPct val="0"/>
        </a:spcAft>
        <a:defRPr sz="3200">
          <a:solidFill>
            <a:schemeClr val="tx1"/>
          </a:solidFill>
          <a:latin typeface="Arial" pitchFamily="34" charset="0"/>
        </a:defRPr>
      </a:lvl8pPr>
      <a:lvl9pPr marL="1828800" algn="ctr" rtl="0" fontAlgn="base">
        <a:spcBef>
          <a:spcPct val="0"/>
        </a:spcBef>
        <a:spcAft>
          <a:spcPct val="0"/>
        </a:spcAft>
        <a:defRPr sz="32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pitchFamily="-105"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pitchFamily="-105"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pitchFamily="-105"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pitchFamily="-105"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hyperlink" Target="http://www.nsf.gov/crssprgm/career/contacts.jsp" TargetMode="External"/><Relationship Id="rId6" Type="http://schemas.openxmlformats.org/officeDocument/2006/relationships/image" Target="../media/image2.png"/><Relationship Id="rId7" Type="http://schemas.openxmlformats.org/officeDocument/2006/relationships/image" Target="../media/image3.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chart" Target="../charts/chart1.xml"/><Relationship Id="rId6" Type="http://schemas.openxmlformats.org/officeDocument/2006/relationships/image" Target="../media/image2.png"/><Relationship Id="rId7" Type="http://schemas.openxmlformats.org/officeDocument/2006/relationships/image" Target="../media/image3.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xml"/><Relationship Id="rId5" Type="http://schemas.openxmlformats.org/officeDocument/2006/relationships/image" Target="../media/image2.png"/><Relationship Id="rId6" Type="http://schemas.openxmlformats.org/officeDocument/2006/relationships/chart" Target="../charts/chart2.xml"/><Relationship Id="rId7" Type="http://schemas.openxmlformats.org/officeDocument/2006/relationships/image" Target="../media/image3.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14.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4" Type="http://schemas.openxmlformats.org/officeDocument/2006/relationships/slideLayout" Target="../slideLayouts/slideLayout2.xml"/><Relationship Id="rId5" Type="http://schemas.openxmlformats.org/officeDocument/2006/relationships/notesSlide" Target="../notesSlides/notesSlide15.xml"/><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tags" Target="../tags/tag1.xml"/><Relationship Id="rId2" Type="http://schemas.microsoft.com/office/2007/relationships/media"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16.wav"/><Relationship Id="rId2"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17.wav"/><Relationship Id="rId2" Type="http://schemas.openxmlformats.org/officeDocument/2006/relationships/audio" Target="../media/media17.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18.wav"/><Relationship Id="rId2" Type="http://schemas.openxmlformats.org/officeDocument/2006/relationships/audio" Target="../media/media18.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19.wav"/><Relationship Id="rId2" Type="http://schemas.openxmlformats.org/officeDocument/2006/relationships/audio" Target="../media/media19.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20.wav"/><Relationship Id="rId2" Type="http://schemas.openxmlformats.org/officeDocument/2006/relationships/audio" Target="../media/media20.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21.wav"/><Relationship Id="rId2" Type="http://schemas.openxmlformats.org/officeDocument/2006/relationships/audio" Target="../media/media21.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2.png"/><Relationship Id="rId6" Type="http://schemas.openxmlformats.org/officeDocument/2006/relationships/image" Target="../media/image4.jpeg"/><Relationship Id="rId7" Type="http://schemas.openxmlformats.org/officeDocument/2006/relationships/image" Target="../media/image3.png"/><Relationship Id="rId1" Type="http://schemas.microsoft.com/office/2007/relationships/media" Target="../media/media22.wav"/><Relationship Id="rId2" Type="http://schemas.openxmlformats.org/officeDocument/2006/relationships/audio" Target="../media/media22.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3.xml"/><Relationship Id="rId5" Type="http://schemas.openxmlformats.org/officeDocument/2006/relationships/image" Target="../media/image3.png"/><Relationship Id="rId1" Type="http://schemas.microsoft.com/office/2007/relationships/media" Target="../media/media23.wav"/><Relationship Id="rId2" Type="http://schemas.openxmlformats.org/officeDocument/2006/relationships/audio" Target="../media/media23.wa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4.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24.wav"/><Relationship Id="rId2" Type="http://schemas.openxmlformats.org/officeDocument/2006/relationships/audio" Target="../media/media24.wa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5.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25.wav"/><Relationship Id="rId2" Type="http://schemas.openxmlformats.org/officeDocument/2006/relationships/audio" Target="../media/media25.wa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6.xml"/><Relationship Id="rId5" Type="http://schemas.openxmlformats.org/officeDocument/2006/relationships/hyperlink" Target="http://www.nsf.gov/career" TargetMode="External"/><Relationship Id="rId6" Type="http://schemas.openxmlformats.org/officeDocument/2006/relationships/image" Target="../media/image2.png"/><Relationship Id="rId7" Type="http://schemas.openxmlformats.org/officeDocument/2006/relationships/image" Target="../media/image3.png"/><Relationship Id="rId1" Type="http://schemas.microsoft.com/office/2007/relationships/media" Target="../media/media26.wav"/><Relationship Id="rId2" Type="http://schemas.openxmlformats.org/officeDocument/2006/relationships/audio" Target="../media/media26.wav"/></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7.xml"/><Relationship Id="rId5" Type="http://schemas.openxmlformats.org/officeDocument/2006/relationships/image" Target="../media/image3.png"/><Relationship Id="rId1" Type="http://schemas.microsoft.com/office/2007/relationships/media" Target="../media/media27.wav"/><Relationship Id="rId2" Type="http://schemas.openxmlformats.org/officeDocument/2006/relationships/audio" Target="../media/media27.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image" Target="../media/image2.png"/><Relationship Id="rId11" Type="http://schemas.openxmlformats.org/officeDocument/2006/relationships/image" Target="../media/image3.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hyperlink" Target="http://www.nsf.gov" TargetMode="External"/><Relationship Id="rId6" Type="http://schemas.openxmlformats.org/officeDocument/2006/relationships/image" Target="../media/image2.png"/><Relationship Id="rId7"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2.png"/><Relationship Id="rId6" Type="http://schemas.openxmlformats.org/officeDocument/2006/relationships/image" Target="../media/image3.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ctrTitle"/>
          </p:nvPr>
        </p:nvSpPr>
        <p:spPr>
          <a:xfrm>
            <a:off x="990600" y="228600"/>
            <a:ext cx="7391400" cy="2362200"/>
          </a:xfrm>
        </p:spPr>
        <p:txBody>
          <a:bodyPr/>
          <a:lstStyle/>
          <a:p>
            <a:pPr eaLnBrk="1" hangingPunct="1"/>
            <a:r>
              <a:rPr lang="en-US" sz="3600">
                <a:latin typeface="Arial" charset="0"/>
                <a:ea typeface="ＭＳ Ｐゴシック" charset="0"/>
                <a:cs typeface="ＭＳ Ｐゴシック" charset="0"/>
              </a:rPr>
              <a:t/>
            </a:r>
            <a:br>
              <a:rPr lang="en-US" sz="3600">
                <a:latin typeface="Arial" charset="0"/>
                <a:ea typeface="ＭＳ Ｐゴシック" charset="0"/>
                <a:cs typeface="ＭＳ Ｐゴシック" charset="0"/>
              </a:rPr>
            </a:br>
            <a:r>
              <a:rPr lang="en-US" sz="3600">
                <a:latin typeface="Arial" charset="0"/>
                <a:ea typeface="ＭＳ Ｐゴシック" charset="0"/>
                <a:cs typeface="ＭＳ Ｐゴシック" charset="0"/>
              </a:rPr>
              <a:t>Faculty Early Career Development (CAREER) Program</a:t>
            </a:r>
            <a:br>
              <a:rPr lang="en-US" sz="3600">
                <a:latin typeface="Arial" charset="0"/>
                <a:ea typeface="ＭＳ Ｐゴシック" charset="0"/>
                <a:cs typeface="ＭＳ Ｐゴシック" charset="0"/>
              </a:rPr>
            </a:br>
            <a:r>
              <a:rPr lang="en-US" sz="2900">
                <a:latin typeface="Arial" charset="0"/>
                <a:ea typeface="ＭＳ Ｐゴシック" charset="0"/>
                <a:cs typeface="ＭＳ Ｐゴシック" charset="0"/>
              </a:rPr>
              <a:t/>
            </a:r>
            <a:br>
              <a:rPr lang="en-US" sz="2900">
                <a:latin typeface="Arial" charset="0"/>
                <a:ea typeface="ＭＳ Ｐゴシック" charset="0"/>
                <a:cs typeface="ＭＳ Ｐゴシック" charset="0"/>
              </a:rPr>
            </a:br>
            <a:endParaRPr lang="en-US" sz="2900">
              <a:solidFill>
                <a:srgbClr val="FF0000"/>
              </a:solidFill>
              <a:latin typeface="Arial" charset="0"/>
              <a:ea typeface="ＭＳ Ｐゴシック" charset="0"/>
              <a:cs typeface="ＭＳ Ｐゴシック" charset="0"/>
            </a:endParaRPr>
          </a:p>
        </p:txBody>
      </p:sp>
      <p:sp>
        <p:nvSpPr>
          <p:cNvPr id="6147" name="Title 1"/>
          <p:cNvSpPr>
            <a:spLocks/>
          </p:cNvSpPr>
          <p:nvPr/>
        </p:nvSpPr>
        <p:spPr bwMode="auto">
          <a:xfrm>
            <a:off x="457200" y="4191000"/>
            <a:ext cx="8153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200"/>
              <a:t>CAREER Proposal Writing Workshop</a:t>
            </a:r>
          </a:p>
          <a:p>
            <a:pPr algn="ctr"/>
            <a:r>
              <a:rPr lang="en-US" sz="2200"/>
              <a:t>Directorate for Computer &amp; Information Science &amp; Engineering</a:t>
            </a:r>
          </a:p>
          <a:p>
            <a:pPr algn="ctr"/>
            <a:endParaRPr lang="en-US" sz="2000"/>
          </a:p>
          <a:p>
            <a:pPr algn="ctr"/>
            <a:r>
              <a:rPr lang="en-US" sz="2000"/>
              <a:t>March 16, 2015</a:t>
            </a:r>
            <a:br>
              <a:rPr lang="en-US" sz="2000"/>
            </a:br>
            <a:endParaRPr lang="en-US" sz="2000"/>
          </a:p>
        </p:txBody>
      </p:sp>
      <p:sp>
        <p:nvSpPr>
          <p:cNvPr id="6148" name="TextBox 3"/>
          <p:cNvSpPr txBox="1">
            <a:spLocks noChangeArrowheads="1"/>
          </p:cNvSpPr>
          <p:nvPr/>
        </p:nvSpPr>
        <p:spPr bwMode="auto">
          <a:xfrm>
            <a:off x="990600" y="3059113"/>
            <a:ext cx="6781800" cy="8921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pPr algn="ctr" eaLnBrk="0" hangingPunct="0"/>
            <a:r>
              <a:rPr lang="en-US">
                <a:solidFill>
                  <a:srgbClr val="FF0000"/>
                </a:solidFill>
                <a:cs typeface="ＭＳ Ｐゴシック" charset="0"/>
              </a:rPr>
              <a:t>Program Solicitation – NSF 14-532</a:t>
            </a:r>
          </a:p>
          <a:p>
            <a:pPr algn="ctr" eaLnBrk="0" hangingPunct="0"/>
            <a:r>
              <a:rPr lang="en-US" sz="2000">
                <a:cs typeface="ＭＳ Ｐゴシック" charset="0"/>
              </a:rPr>
              <a:t>http://www.nsf.gov/pubs/2014/nsf14532/nsf14532.htm</a:t>
            </a:r>
          </a:p>
        </p:txBody>
      </p:sp>
      <p:pic>
        <p:nvPicPr>
          <p:cNvPr id="6149"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Slide Number Placeholder 6"/>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3090AD83-473D-AA40-9320-8782DF6E62F7}" type="slidenum">
              <a:rPr lang="en-US" sz="1200">
                <a:solidFill>
                  <a:srgbClr val="898989"/>
                </a:solidFill>
                <a:cs typeface="ＭＳ Ｐゴシック" charset="0"/>
              </a:rPr>
              <a:pPr/>
              <a:t>1</a:t>
            </a:fld>
            <a:endParaRPr lang="en-US" sz="1200">
              <a:solidFill>
                <a:srgbClr val="898989"/>
              </a:solidFill>
              <a:cs typeface="ＭＳ Ｐゴシック"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74637"/>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ChangeArrowheads="1"/>
          </p:cNvSpPr>
          <p:nvPr/>
        </p:nvSpPr>
        <p:spPr bwMode="auto">
          <a:xfrm>
            <a:off x="304800" y="1676400"/>
            <a:ext cx="8458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Char char="•"/>
            </a:pPr>
            <a:r>
              <a:rPr lang="en-US" sz="2800"/>
              <a:t> BIO, SBE and most of GEO: Ad hoc + Panel (ATM uses ad hoc only)</a:t>
            </a:r>
          </a:p>
          <a:p>
            <a:pPr>
              <a:buFont typeface="Arial" charset="0"/>
              <a:buChar char="•"/>
            </a:pPr>
            <a:endParaRPr lang="en-US" sz="2800"/>
          </a:p>
          <a:p>
            <a:pPr>
              <a:buFont typeface="Arial" charset="0"/>
              <a:buChar char="•"/>
            </a:pPr>
            <a:r>
              <a:rPr lang="en-US" sz="2800"/>
              <a:t> </a:t>
            </a:r>
            <a:r>
              <a:rPr lang="en-US" sz="2800">
                <a:solidFill>
                  <a:srgbClr val="FF0000"/>
                </a:solidFill>
              </a:rPr>
              <a:t>CISE</a:t>
            </a:r>
            <a:r>
              <a:rPr lang="en-US" sz="2800"/>
              <a:t>, EHR, ENG, OCI: Mostly dedicated CAREER Panels</a:t>
            </a:r>
          </a:p>
          <a:p>
            <a:pPr>
              <a:buFont typeface="Arial" charset="0"/>
              <a:buChar char="•"/>
            </a:pPr>
            <a:endParaRPr lang="en-US" sz="2800"/>
          </a:p>
          <a:p>
            <a:pPr>
              <a:buFont typeface="Arial" charset="0"/>
              <a:buChar char="•"/>
            </a:pPr>
            <a:r>
              <a:rPr lang="en-US" sz="2800"/>
              <a:t> MPS: varies by Division</a:t>
            </a:r>
            <a:endParaRPr lang="en-US" sz="2800" b="1"/>
          </a:p>
        </p:txBody>
      </p:sp>
      <p:sp>
        <p:nvSpPr>
          <p:cNvPr id="15363" name="Title 20"/>
          <p:cNvSpPr>
            <a:spLocks noGrp="1"/>
          </p:cNvSpPr>
          <p:nvPr>
            <p:ph type="title"/>
          </p:nvPr>
        </p:nvSpPr>
        <p:spPr/>
        <p:txBody>
          <a:bodyPr>
            <a:normAutofit fontScale="90000"/>
          </a:bodyPr>
          <a:lstStyle/>
          <a:p>
            <a:pPr>
              <a:defRPr/>
            </a:pPr>
            <a:r>
              <a:rPr lang="en-US" altLang="en-US" smtClean="0">
                <a:ea typeface="ＭＳ Ｐゴシック" pitchFamily="34" charset="-128"/>
              </a:rPr>
              <a:t>Merit Review of CAREERs</a:t>
            </a:r>
          </a:p>
        </p:txBody>
      </p:sp>
      <p:pic>
        <p:nvPicPr>
          <p:cNvPr id="15364"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Slide Number Placeholder 4"/>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927891B8-3A72-4E48-9A9E-CA2C580967FC}" type="slidenum">
              <a:rPr lang="en-US" sz="1200">
                <a:solidFill>
                  <a:srgbClr val="969696"/>
                </a:solidFill>
                <a:cs typeface="ＭＳ Ｐゴシック" charset="0"/>
              </a:rPr>
              <a:pPr/>
              <a:t>10</a:t>
            </a:fld>
            <a:endParaRPr lang="en-US" sz="1200">
              <a:solidFill>
                <a:srgbClr val="969696"/>
              </a:solidFill>
              <a:cs typeface="ＭＳ Ｐゴシック"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35255"/>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pPr>
              <a:defRPr/>
            </a:pPr>
            <a:r>
              <a:rPr lang="en-US" altLang="en-US" smtClean="0">
                <a:ea typeface="ＭＳ Ｐゴシック" pitchFamily="34" charset="-128"/>
              </a:rPr>
              <a:t>Funding Rates and Expectations</a:t>
            </a:r>
          </a:p>
        </p:txBody>
      </p:sp>
      <p:sp>
        <p:nvSpPr>
          <p:cNvPr id="3" name="Content Placeholder 2"/>
          <p:cNvSpPr>
            <a:spLocks noGrp="1"/>
          </p:cNvSpPr>
          <p:nvPr>
            <p:ph idx="1"/>
          </p:nvPr>
        </p:nvSpPr>
        <p:spPr>
          <a:xfrm>
            <a:off x="228600" y="1219200"/>
            <a:ext cx="8686800" cy="5410200"/>
          </a:xfrm>
        </p:spPr>
        <p:txBody>
          <a:bodyPr>
            <a:normAutofit/>
          </a:bodyPr>
          <a:lstStyle/>
          <a:p>
            <a:pPr eaLnBrk="1" hangingPunct="1">
              <a:lnSpc>
                <a:spcPct val="90000"/>
              </a:lnSpc>
              <a:buFont typeface="Arial" pitchFamily="34" charset="0"/>
              <a:buChar char="•"/>
              <a:defRPr/>
            </a:pPr>
            <a:r>
              <a:rPr lang="en-US" sz="2600" dirty="0" smtClean="0">
                <a:ea typeface="ＭＳ Ｐゴシック" charset="-128"/>
              </a:rPr>
              <a:t>CAREER proposals are submitted to a disciplinary unit or program</a:t>
            </a:r>
          </a:p>
          <a:p>
            <a:pPr eaLnBrk="1" hangingPunct="1">
              <a:lnSpc>
                <a:spcPct val="90000"/>
              </a:lnSpc>
              <a:buFont typeface="Arial" pitchFamily="34" charset="0"/>
              <a:buChar char="•"/>
              <a:defRPr/>
            </a:pPr>
            <a:endParaRPr lang="en-US" sz="1100" dirty="0" smtClean="0">
              <a:ea typeface="ＭＳ Ｐゴシック" charset="-128"/>
            </a:endParaRPr>
          </a:p>
          <a:p>
            <a:pPr eaLnBrk="1" hangingPunct="1">
              <a:lnSpc>
                <a:spcPct val="90000"/>
              </a:lnSpc>
              <a:buFont typeface="Arial" pitchFamily="34" charset="0"/>
              <a:buChar char="•"/>
              <a:defRPr/>
            </a:pPr>
            <a:r>
              <a:rPr lang="en-US" sz="2600" dirty="0" smtClean="0">
                <a:ea typeface="ＭＳ Ｐゴシック" charset="-128"/>
              </a:rPr>
              <a:t>They are reviewed according to the relevant Program guidelines - Talk to Program Officer or Division Contact for more information </a:t>
            </a:r>
            <a:r>
              <a:rPr lang="en-US" sz="1900" i="1" dirty="0" smtClean="0">
                <a:solidFill>
                  <a:srgbClr val="000099"/>
                </a:solidFill>
                <a:ea typeface="ＭＳ Ｐゴシック" charset="-128"/>
              </a:rPr>
              <a:t>(</a:t>
            </a:r>
            <a:r>
              <a:rPr lang="en-US" sz="1900" i="1" dirty="0" smtClean="0">
                <a:solidFill>
                  <a:srgbClr val="000099"/>
                </a:solidFill>
                <a:latin typeface="Lucida Grande" charset="0"/>
                <a:ea typeface="ＭＳ Ｐゴシック" charset="-128"/>
                <a:hlinkClick r:id="rId5"/>
              </a:rPr>
              <a:t>http://www.nsf.gov/crssprgm/career/contacts.jsp</a:t>
            </a:r>
            <a:r>
              <a:rPr lang="en-US" sz="1900" i="1" dirty="0" smtClean="0">
                <a:solidFill>
                  <a:srgbClr val="000099"/>
                </a:solidFill>
                <a:latin typeface="Lucida Grande" charset="0"/>
                <a:ea typeface="ＭＳ Ｐゴシック" charset="-128"/>
              </a:rPr>
              <a:t>)</a:t>
            </a:r>
          </a:p>
          <a:p>
            <a:pPr eaLnBrk="1" hangingPunct="1">
              <a:lnSpc>
                <a:spcPct val="90000"/>
              </a:lnSpc>
              <a:buFont typeface="Arial" pitchFamily="34" charset="0"/>
              <a:buChar char="•"/>
              <a:defRPr/>
            </a:pPr>
            <a:endParaRPr lang="en-US" sz="1100" dirty="0" smtClean="0">
              <a:ea typeface="ＭＳ Ｐゴシック" charset="-128"/>
            </a:endParaRPr>
          </a:p>
          <a:p>
            <a:pPr eaLnBrk="1" hangingPunct="1">
              <a:lnSpc>
                <a:spcPct val="90000"/>
              </a:lnSpc>
              <a:buFont typeface="Arial" pitchFamily="34" charset="0"/>
              <a:buChar char="•"/>
              <a:defRPr/>
            </a:pPr>
            <a:r>
              <a:rPr lang="en-US" sz="2600" dirty="0" smtClean="0">
                <a:ea typeface="ＭＳ Ｐゴシック" charset="-128"/>
              </a:rPr>
              <a:t>Make sure to check on typical award sizes in your program</a:t>
            </a:r>
          </a:p>
          <a:p>
            <a:pPr eaLnBrk="1" hangingPunct="1">
              <a:lnSpc>
                <a:spcPct val="90000"/>
              </a:lnSpc>
              <a:buFont typeface="Arial" pitchFamily="34" charset="0"/>
              <a:buChar char="•"/>
              <a:defRPr/>
            </a:pPr>
            <a:endParaRPr lang="en-US" sz="1100" dirty="0" smtClean="0">
              <a:ea typeface="ＭＳ Ｐゴシック" charset="-128"/>
            </a:endParaRPr>
          </a:p>
          <a:p>
            <a:pPr eaLnBrk="1" hangingPunct="1">
              <a:lnSpc>
                <a:spcPct val="90000"/>
              </a:lnSpc>
              <a:buFont typeface="Arial" pitchFamily="34" charset="0"/>
              <a:buChar char="•"/>
              <a:defRPr/>
            </a:pPr>
            <a:r>
              <a:rPr lang="en-US" sz="2600" dirty="0" smtClean="0">
                <a:ea typeface="ＭＳ Ｐゴシック" charset="-128"/>
              </a:rPr>
              <a:t>Ask about expectations for scope of research and education plans</a:t>
            </a:r>
          </a:p>
          <a:p>
            <a:pPr eaLnBrk="1" hangingPunct="1">
              <a:lnSpc>
                <a:spcPct val="90000"/>
              </a:lnSpc>
              <a:buFont typeface="Arial" pitchFamily="34" charset="0"/>
              <a:buChar char="•"/>
              <a:defRPr/>
            </a:pPr>
            <a:endParaRPr lang="en-US" sz="1200" dirty="0" smtClean="0">
              <a:ea typeface="ＭＳ Ｐゴシック" charset="-128"/>
            </a:endParaRPr>
          </a:p>
          <a:p>
            <a:pPr marL="0" indent="0">
              <a:buFont typeface="Arial" charset="0"/>
              <a:buNone/>
              <a:defRPr/>
            </a:pPr>
            <a:endParaRPr lang="en-US" dirty="0">
              <a:ea typeface="Arial" pitchFamily="-105" charset="0"/>
            </a:endParaRPr>
          </a:p>
        </p:txBody>
      </p:sp>
      <p:pic>
        <p:nvPicPr>
          <p:cNvPr id="16388" name="Picture 6" descr="C:\Documents and Settings\dlockhar\My Documents\My Pictures\NSF Logo 1.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Slide Number Placeholder 4"/>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82535FC3-3F03-704E-9A55-BF0343BC6D07}" type="slidenum">
              <a:rPr lang="en-US" sz="1200">
                <a:solidFill>
                  <a:srgbClr val="969696"/>
                </a:solidFill>
                <a:cs typeface="ＭＳ Ｐゴシック" charset="0"/>
              </a:rPr>
              <a:pPr/>
              <a:t>11</a:t>
            </a:fld>
            <a:endParaRPr lang="en-US" sz="1200">
              <a:solidFill>
                <a:srgbClr val="969696"/>
              </a:solidFill>
              <a:cs typeface="ＭＳ Ｐゴシック"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6326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57500BAF-81A5-4845-A9DB-7037AFDD2F44}" type="slidenum">
              <a:rPr lang="en-US" sz="1200">
                <a:solidFill>
                  <a:srgbClr val="898989"/>
                </a:solidFill>
                <a:cs typeface="ＭＳ Ｐゴシック" charset="0"/>
              </a:rPr>
              <a:pPr/>
              <a:t>12</a:t>
            </a:fld>
            <a:endParaRPr lang="en-US" sz="1200">
              <a:solidFill>
                <a:srgbClr val="898989"/>
              </a:solidFill>
              <a:cs typeface="ＭＳ Ｐゴシック" charset="0"/>
            </a:endParaRPr>
          </a:p>
        </p:txBody>
      </p:sp>
      <p:graphicFrame>
        <p:nvGraphicFramePr>
          <p:cNvPr id="5" name="Chart 4"/>
          <p:cNvGraphicFramePr>
            <a:graphicFrameLocks/>
          </p:cNvGraphicFramePr>
          <p:nvPr/>
        </p:nvGraphicFramePr>
        <p:xfrm>
          <a:off x="38100" y="457200"/>
          <a:ext cx="8877300" cy="5943600"/>
        </p:xfrm>
        <a:graphic>
          <a:graphicData uri="http://schemas.openxmlformats.org/drawingml/2006/chart">
            <c:chart xmlns:c="http://schemas.openxmlformats.org/drawingml/2006/chart" xmlns:r="http://schemas.openxmlformats.org/officeDocument/2006/relationships" r:id="rId5"/>
          </a:graphicData>
        </a:graphic>
      </p:graphicFrame>
      <p:pic>
        <p:nvPicPr>
          <p:cNvPr id="17412" name="Picture 6" descr="C:\Documents and Settings\dlockhar\My Documents\My Pictures\NSF Logo 1.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899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1"/>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730066AC-0FE3-524D-811C-2E81C9183384}" type="slidenum">
              <a:rPr lang="en-US" sz="1200">
                <a:solidFill>
                  <a:srgbClr val="898989"/>
                </a:solidFill>
                <a:cs typeface="ＭＳ Ｐゴシック" charset="0"/>
              </a:rPr>
              <a:pPr/>
              <a:t>13</a:t>
            </a:fld>
            <a:endParaRPr lang="en-US" sz="1200">
              <a:solidFill>
                <a:srgbClr val="898989"/>
              </a:solidFill>
              <a:cs typeface="ＭＳ Ｐゴシック" charset="0"/>
            </a:endParaRPr>
          </a:p>
        </p:txBody>
      </p:sp>
      <p:pic>
        <p:nvPicPr>
          <p:cNvPr id="18435"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hart 4"/>
          <p:cNvGraphicFramePr>
            <a:graphicFrameLocks/>
          </p:cNvGraphicFramePr>
          <p:nvPr/>
        </p:nvGraphicFramePr>
        <p:xfrm>
          <a:off x="304800" y="685800"/>
          <a:ext cx="8296275" cy="5514975"/>
        </p:xfrm>
        <a:graphic>
          <a:graphicData uri="http://schemas.openxmlformats.org/drawingml/2006/chart">
            <c:chart xmlns:c="http://schemas.openxmlformats.org/drawingml/2006/chart" xmlns:r="http://schemas.openxmlformats.org/officeDocument/2006/relationships" r:id="rId6"/>
          </a:graphicData>
        </a:graphic>
      </p:graphicFrame>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38082"/>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14400" y="304800"/>
            <a:ext cx="8077200" cy="639763"/>
          </a:xfrm>
        </p:spPr>
        <p:txBody>
          <a:bodyPr/>
          <a:lstStyle/>
          <a:p>
            <a:r>
              <a:rPr lang="en-US" sz="3600">
                <a:latin typeface="Arial" charset="0"/>
                <a:ea typeface="ＭＳ Ｐゴシック" charset="0"/>
                <a:cs typeface="ＭＳ Ｐゴシック" charset="0"/>
              </a:rPr>
              <a:t>Are you ready for CAREER?</a:t>
            </a:r>
          </a:p>
        </p:txBody>
      </p:sp>
      <p:sp>
        <p:nvSpPr>
          <p:cNvPr id="19459" name="Content Placeholder 2"/>
          <p:cNvSpPr>
            <a:spLocks noGrp="1"/>
          </p:cNvSpPr>
          <p:nvPr>
            <p:ph idx="4294967295"/>
          </p:nvPr>
        </p:nvSpPr>
        <p:spPr>
          <a:xfrm>
            <a:off x="457200" y="1341438"/>
            <a:ext cx="8686800" cy="3652837"/>
          </a:xfrm>
        </p:spPr>
        <p:txBody>
          <a:bodyPr>
            <a:spAutoFit/>
          </a:bodyPr>
          <a:lstStyle/>
          <a:p>
            <a:pPr eaLnBrk="1" hangingPunct="1">
              <a:lnSpc>
                <a:spcPct val="90000"/>
              </a:lnSpc>
              <a:buFont typeface="Times" charset="0"/>
              <a:buChar char="•"/>
            </a:pPr>
            <a:r>
              <a:rPr lang="en-US" sz="2600">
                <a:latin typeface="Arial" charset="0"/>
                <a:cs typeface="ＭＳ Ｐゴシック" charset="0"/>
              </a:rPr>
              <a:t>Can you think of a proposal that is appropriate for NSF with research and education activities that are innovative, ambitious and consistent with a five year duration?</a:t>
            </a:r>
          </a:p>
          <a:p>
            <a:pPr eaLnBrk="1" hangingPunct="1">
              <a:lnSpc>
                <a:spcPct val="90000"/>
              </a:lnSpc>
              <a:buFont typeface="Times" charset="0"/>
              <a:buChar char="•"/>
            </a:pPr>
            <a:r>
              <a:rPr lang="en-US" sz="2600">
                <a:latin typeface="Arial" charset="0"/>
                <a:cs typeface="ＭＳ Ｐゴシック" charset="0"/>
              </a:rPr>
              <a:t>Is your Department/Organization supportive?</a:t>
            </a:r>
          </a:p>
          <a:p>
            <a:pPr eaLnBrk="1" hangingPunct="1">
              <a:lnSpc>
                <a:spcPct val="90000"/>
              </a:lnSpc>
              <a:buFont typeface="Times" charset="0"/>
              <a:buChar char="•"/>
            </a:pPr>
            <a:r>
              <a:rPr lang="en-US" sz="2600">
                <a:latin typeface="Arial" charset="0"/>
                <a:cs typeface="ＭＳ Ｐゴシック" charset="0"/>
              </a:rPr>
              <a:t>Are you committed to the goals of CAREER?</a:t>
            </a:r>
          </a:p>
          <a:p>
            <a:pPr eaLnBrk="1" hangingPunct="1">
              <a:lnSpc>
                <a:spcPct val="90000"/>
              </a:lnSpc>
              <a:buFont typeface="Times" charset="0"/>
              <a:buChar char="•"/>
            </a:pPr>
            <a:r>
              <a:rPr lang="en-US" sz="2600">
                <a:latin typeface="Arial" charset="0"/>
                <a:cs typeface="ＭＳ Ｐゴシック" charset="0"/>
              </a:rPr>
              <a:t>Are you at the right stage in your career?</a:t>
            </a:r>
          </a:p>
          <a:p>
            <a:pPr eaLnBrk="1" hangingPunct="1">
              <a:lnSpc>
                <a:spcPct val="90000"/>
              </a:lnSpc>
              <a:buFont typeface="Times" charset="0"/>
              <a:buChar char="•"/>
            </a:pPr>
            <a:r>
              <a:rPr lang="en-US" sz="2600">
                <a:latin typeface="Arial" charset="0"/>
                <a:cs typeface="ＭＳ Ｐゴシック" charset="0"/>
              </a:rPr>
              <a:t>Have you discussed your ideas with mentors, program officers, and other appropriate individuals?</a:t>
            </a:r>
            <a:endParaRPr lang="en-US" sz="2600">
              <a:latin typeface="Arial" charset="0"/>
              <a:cs typeface="Arial" charset="0"/>
            </a:endParaRPr>
          </a:p>
        </p:txBody>
      </p:sp>
      <p:pic>
        <p:nvPicPr>
          <p:cNvPr id="19460"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3536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85800" y="381000"/>
            <a:ext cx="8458200" cy="762000"/>
          </a:xfrm>
        </p:spPr>
        <p:txBody>
          <a:bodyPr/>
          <a:lstStyle/>
          <a:p>
            <a:r>
              <a:rPr lang="en-US">
                <a:latin typeface="Arial" charset="0"/>
                <a:ea typeface="ＭＳ Ｐゴシック" charset="0"/>
                <a:cs typeface="Arial" charset="0"/>
              </a:rPr>
              <a:t>What should be in a CAREER proposal?</a:t>
            </a:r>
          </a:p>
        </p:txBody>
      </p:sp>
      <p:sp>
        <p:nvSpPr>
          <p:cNvPr id="23" name="TextBox 22"/>
          <p:cNvSpPr txBox="1">
            <a:spLocks noChangeArrowheads="1"/>
          </p:cNvSpPr>
          <p:nvPr/>
        </p:nvSpPr>
        <p:spPr bwMode="auto">
          <a:xfrm>
            <a:off x="762000" y="1600200"/>
            <a:ext cx="76962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pPr>
              <a:buFont typeface="Arial" charset="0"/>
              <a:buChar char="•"/>
            </a:pPr>
            <a:r>
              <a:rPr lang="en-US" sz="2800">
                <a:cs typeface="ＭＳ Ｐゴシック" charset="0"/>
              </a:rPr>
              <a:t> A compelling research plan</a:t>
            </a:r>
          </a:p>
          <a:p>
            <a:pPr>
              <a:buFont typeface="Arial" charset="0"/>
              <a:buChar char="•"/>
            </a:pPr>
            <a:endParaRPr lang="en-US" sz="1000">
              <a:cs typeface="ＭＳ Ｐゴシック" charset="0"/>
            </a:endParaRPr>
          </a:p>
          <a:p>
            <a:pPr>
              <a:buFont typeface="Arial" charset="0"/>
              <a:buChar char="•"/>
            </a:pPr>
            <a:r>
              <a:rPr lang="en-US" sz="2800">
                <a:cs typeface="ＭＳ Ｐゴシック" charset="0"/>
              </a:rPr>
              <a:t> Innovative but doable education plan</a:t>
            </a:r>
          </a:p>
          <a:p>
            <a:pPr>
              <a:buFont typeface="Arial" charset="0"/>
              <a:buChar char="•"/>
            </a:pPr>
            <a:endParaRPr lang="en-US" sz="1000">
              <a:cs typeface="ＭＳ Ｐゴシック" charset="0"/>
            </a:endParaRPr>
          </a:p>
          <a:p>
            <a:pPr>
              <a:buFont typeface="Arial" charset="0"/>
              <a:buChar char="•"/>
            </a:pPr>
            <a:r>
              <a:rPr lang="en-US" sz="2800">
                <a:cs typeface="ＭＳ Ｐゴシック" charset="0"/>
              </a:rPr>
              <a:t> A plan for the effective integration of both sets of activities</a:t>
            </a:r>
            <a:endParaRPr lang="en-US" sz="1000">
              <a:cs typeface="ＭＳ Ｐゴシック" charset="0"/>
            </a:endParaRPr>
          </a:p>
          <a:p>
            <a:pPr>
              <a:buFont typeface="Arial" charset="0"/>
              <a:buChar char="•"/>
            </a:pPr>
            <a:endParaRPr lang="en-US" sz="1800" b="1">
              <a:solidFill>
                <a:srgbClr val="0033CC"/>
              </a:solidFill>
              <a:latin typeface="Calibri" charset="0"/>
              <a:cs typeface="ＭＳ Ｐゴシック" charset="0"/>
            </a:endParaRPr>
          </a:p>
        </p:txBody>
      </p:sp>
      <p:pic>
        <p:nvPicPr>
          <p:cNvPr id="20484" name="Picture 6" descr="C:\Documents and Settings\dlockhar\My Documents\My Pictures\NSF Logo 1.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Slide Number Placeholder 4"/>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7F34E425-E9DC-FE48-9D16-9BADBE22CDDD}" type="slidenum">
              <a:rPr lang="en-US" sz="1200">
                <a:solidFill>
                  <a:srgbClr val="969696"/>
                </a:solidFill>
                <a:cs typeface="ＭＳ Ｐゴシック" charset="0"/>
              </a:rPr>
              <a:pPr/>
              <a:t>15</a:t>
            </a:fld>
            <a:endParaRPr lang="en-US" sz="1200">
              <a:solidFill>
                <a:srgbClr val="969696"/>
              </a:solidFill>
              <a:cs typeface="ＭＳ Ｐゴシック" charset="0"/>
            </a:endParaRPr>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cSld>
  <p:clrMapOvr>
    <a:masterClrMapping/>
  </p:clrMapOvr>
  <p:transition xmlns:p14="http://schemas.microsoft.com/office/powerpoint/2010/main" spd="slow" advTm="47604"/>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733747CD-5C51-BB4F-957F-E3B8A9947076}" type="slidenum">
              <a:rPr lang="en-US" sz="1200">
                <a:solidFill>
                  <a:srgbClr val="969696"/>
                </a:solidFill>
                <a:cs typeface="ＭＳ Ｐゴシック" charset="0"/>
              </a:rPr>
              <a:pPr/>
              <a:t>16</a:t>
            </a:fld>
            <a:endParaRPr lang="en-US" sz="1200">
              <a:solidFill>
                <a:srgbClr val="969696"/>
              </a:solidFill>
              <a:cs typeface="ＭＳ Ｐゴシック" charset="0"/>
            </a:endParaRPr>
          </a:p>
        </p:txBody>
      </p:sp>
      <p:sp>
        <p:nvSpPr>
          <p:cNvPr id="21507" name="Title 1"/>
          <p:cNvSpPr>
            <a:spLocks noGrp="1"/>
          </p:cNvSpPr>
          <p:nvPr>
            <p:ph type="title"/>
          </p:nvPr>
        </p:nvSpPr>
        <p:spPr>
          <a:xfrm>
            <a:off x="838200" y="381000"/>
            <a:ext cx="7772400" cy="639763"/>
          </a:xfrm>
        </p:spPr>
        <p:txBody>
          <a:bodyPr>
            <a:normAutofit fontScale="90000"/>
          </a:bodyPr>
          <a:lstStyle/>
          <a:p>
            <a:pPr>
              <a:defRPr/>
            </a:pPr>
            <a:r>
              <a:rPr lang="en-US" altLang="en-US" smtClean="0">
                <a:ea typeface="ＭＳ Ｐゴシック" pitchFamily="34" charset="-128"/>
              </a:rPr>
              <a:t>CAREER Education Plan</a:t>
            </a:r>
          </a:p>
        </p:txBody>
      </p:sp>
      <p:sp>
        <p:nvSpPr>
          <p:cNvPr id="21508" name="TextBox 5"/>
          <p:cNvSpPr txBox="1">
            <a:spLocks noChangeArrowheads="1"/>
          </p:cNvSpPr>
          <p:nvPr/>
        </p:nvSpPr>
        <p:spPr bwMode="auto">
          <a:xfrm>
            <a:off x="533400" y="1252538"/>
            <a:ext cx="86106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pPr>
              <a:lnSpc>
                <a:spcPct val="90000"/>
              </a:lnSpc>
              <a:buFont typeface="Arial" charset="0"/>
              <a:buChar char="•"/>
            </a:pPr>
            <a:r>
              <a:rPr lang="en-US" sz="2800">
                <a:cs typeface="ＭＳ Ｐゴシック" charset="0"/>
              </a:rPr>
              <a:t> </a:t>
            </a:r>
            <a:r>
              <a:rPr lang="en-US" sz="2800">
                <a:solidFill>
                  <a:srgbClr val="C00000"/>
                </a:solidFill>
                <a:cs typeface="ＭＳ Ｐゴシック" charset="0"/>
              </a:rPr>
              <a:t>Education activities </a:t>
            </a:r>
            <a:r>
              <a:rPr lang="en-US" sz="2800">
                <a:cs typeface="ＭＳ Ｐゴシック" charset="0"/>
              </a:rPr>
              <a:t>– e.g. curriculum, pedagogy, outreach, mentoring at any level, majors and non-majors, teacher preparation or enhancement, K-12 students, and/or the general public.</a:t>
            </a:r>
          </a:p>
          <a:p>
            <a:pPr>
              <a:lnSpc>
                <a:spcPct val="90000"/>
              </a:lnSpc>
              <a:buFont typeface="Arial" charset="0"/>
              <a:buChar char="•"/>
            </a:pPr>
            <a:endParaRPr lang="en-US" sz="2800">
              <a:cs typeface="ＭＳ Ｐゴシック" charset="0"/>
            </a:endParaRPr>
          </a:p>
          <a:p>
            <a:pPr>
              <a:lnSpc>
                <a:spcPct val="90000"/>
              </a:lnSpc>
              <a:buFont typeface="Arial" charset="0"/>
              <a:buChar char="•"/>
            </a:pPr>
            <a:r>
              <a:rPr lang="en-US" sz="2800">
                <a:cs typeface="ＭＳ Ｐゴシック" charset="0"/>
              </a:rPr>
              <a:t>Activities should </a:t>
            </a:r>
            <a:r>
              <a:rPr lang="en-US" sz="2800" b="1">
                <a:cs typeface="ＭＳ Ｐゴシック" charset="0"/>
              </a:rPr>
              <a:t>go beyond </a:t>
            </a:r>
            <a:r>
              <a:rPr lang="en-US" sz="2800">
                <a:cs typeface="ＭＳ Ｐゴシック" charset="0"/>
              </a:rPr>
              <a:t>what is expected from any Assistant Professor in your field</a:t>
            </a:r>
          </a:p>
          <a:p>
            <a:pPr>
              <a:lnSpc>
                <a:spcPct val="90000"/>
              </a:lnSpc>
            </a:pPr>
            <a:endParaRPr lang="en-US" sz="1000">
              <a:cs typeface="ＭＳ Ｐゴシック" charset="0"/>
            </a:endParaRPr>
          </a:p>
          <a:p>
            <a:pPr>
              <a:lnSpc>
                <a:spcPct val="90000"/>
              </a:lnSpc>
              <a:buFont typeface="Arial" charset="0"/>
              <a:buChar char="•"/>
            </a:pPr>
            <a:endParaRPr lang="en-US" sz="1000">
              <a:cs typeface="ＭＳ Ｐゴシック" charset="0"/>
            </a:endParaRPr>
          </a:p>
          <a:p>
            <a:pPr>
              <a:lnSpc>
                <a:spcPct val="90000"/>
              </a:lnSpc>
              <a:buFont typeface="Arial" charset="0"/>
              <a:buChar char="•"/>
            </a:pPr>
            <a:r>
              <a:rPr lang="en-US" sz="2800">
                <a:cs typeface="ＭＳ Ｐゴシック" charset="0"/>
              </a:rPr>
              <a:t> Should be informed by what has been successful in the past – intellectual merit of the education component</a:t>
            </a:r>
            <a:endParaRPr lang="en-US" sz="1000">
              <a:cs typeface="ＭＳ Ｐゴシック" charset="0"/>
            </a:endParaRPr>
          </a:p>
          <a:p>
            <a:pPr>
              <a:lnSpc>
                <a:spcPct val="90000"/>
              </a:lnSpc>
              <a:buFont typeface="Arial" charset="0"/>
              <a:buChar char="•"/>
            </a:pPr>
            <a:endParaRPr lang="en-US" sz="1000">
              <a:cs typeface="ＭＳ Ｐゴシック" charset="0"/>
            </a:endParaRPr>
          </a:p>
          <a:p>
            <a:pPr>
              <a:lnSpc>
                <a:spcPct val="90000"/>
              </a:lnSpc>
              <a:buFont typeface="Arial" charset="0"/>
              <a:buChar char="•"/>
            </a:pPr>
            <a:r>
              <a:rPr lang="en-US" sz="2800">
                <a:cs typeface="ＭＳ Ｐゴシック" charset="0"/>
              </a:rPr>
              <a:t> Should have a plan for assessing the success of the education program </a:t>
            </a:r>
          </a:p>
        </p:txBody>
      </p:sp>
      <p:pic>
        <p:nvPicPr>
          <p:cNvPr id="21509"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6540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62825BBB-41E5-9441-ADAD-F860FD89F6AB}" type="slidenum">
              <a:rPr lang="en-US" sz="1200">
                <a:solidFill>
                  <a:srgbClr val="969696"/>
                </a:solidFill>
                <a:cs typeface="ＭＳ Ｐゴシック" charset="0"/>
              </a:rPr>
              <a:pPr/>
              <a:t>17</a:t>
            </a:fld>
            <a:endParaRPr lang="en-US" sz="1200">
              <a:solidFill>
                <a:srgbClr val="969696"/>
              </a:solidFill>
              <a:cs typeface="ＭＳ Ｐゴシック" charset="0"/>
            </a:endParaRPr>
          </a:p>
        </p:txBody>
      </p:sp>
      <p:sp>
        <p:nvSpPr>
          <p:cNvPr id="22531" name="Title 1"/>
          <p:cNvSpPr>
            <a:spLocks noGrp="1"/>
          </p:cNvSpPr>
          <p:nvPr>
            <p:ph type="title"/>
          </p:nvPr>
        </p:nvSpPr>
        <p:spPr>
          <a:xfrm>
            <a:off x="762000" y="228600"/>
            <a:ext cx="8229600" cy="639763"/>
          </a:xfrm>
        </p:spPr>
        <p:txBody>
          <a:bodyPr>
            <a:normAutofit fontScale="90000"/>
          </a:bodyPr>
          <a:lstStyle/>
          <a:p>
            <a:pPr>
              <a:defRPr/>
            </a:pPr>
            <a:r>
              <a:rPr lang="en-US" altLang="en-US" smtClean="0">
                <a:ea typeface="ＭＳ Ｐゴシック" pitchFamily="34" charset="-128"/>
              </a:rPr>
              <a:t>Integration of Research and Education</a:t>
            </a:r>
          </a:p>
        </p:txBody>
      </p:sp>
      <p:sp>
        <p:nvSpPr>
          <p:cNvPr id="22532" name="TextBox 4"/>
          <p:cNvSpPr txBox="1">
            <a:spLocks noChangeArrowheads="1"/>
          </p:cNvSpPr>
          <p:nvPr/>
        </p:nvSpPr>
        <p:spPr bwMode="auto">
          <a:xfrm>
            <a:off x="533400" y="914400"/>
            <a:ext cx="8610600"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pPr>
              <a:lnSpc>
                <a:spcPct val="90000"/>
              </a:lnSpc>
            </a:pPr>
            <a:r>
              <a:rPr lang="en-US" sz="2400">
                <a:solidFill>
                  <a:srgbClr val="000099"/>
                </a:solidFill>
                <a:cs typeface="ＭＳ Ｐゴシック" charset="0"/>
              </a:rPr>
              <a:t>How will your research impact your education goals and how will your education activities feed back into your research?</a:t>
            </a:r>
          </a:p>
          <a:p>
            <a:pPr>
              <a:lnSpc>
                <a:spcPct val="90000"/>
              </a:lnSpc>
            </a:pPr>
            <a:endParaRPr lang="en-US" sz="1000">
              <a:solidFill>
                <a:srgbClr val="000099"/>
              </a:solidFill>
              <a:cs typeface="ＭＳ Ｐゴシック" charset="0"/>
            </a:endParaRPr>
          </a:p>
          <a:p>
            <a:pPr>
              <a:lnSpc>
                <a:spcPct val="90000"/>
              </a:lnSpc>
              <a:buFont typeface="Arial" charset="0"/>
              <a:buChar char="•"/>
            </a:pPr>
            <a:r>
              <a:rPr lang="en-US" sz="2400">
                <a:cs typeface="ＭＳ Ｐゴシック" charset="0"/>
              </a:rPr>
              <a:t> Involving others (graduate, undergraduates, K-12, high school teachers, public) in your research using new tools, laboratory methods, field components, web outreach, cyber networks, etc...</a:t>
            </a:r>
          </a:p>
          <a:p>
            <a:pPr>
              <a:lnSpc>
                <a:spcPct val="90000"/>
              </a:lnSpc>
              <a:buFont typeface="Arial" charset="0"/>
              <a:buChar char="•"/>
            </a:pPr>
            <a:endParaRPr lang="en-US" sz="900">
              <a:cs typeface="ＭＳ Ｐゴシック" charset="0"/>
            </a:endParaRPr>
          </a:p>
          <a:p>
            <a:pPr>
              <a:lnSpc>
                <a:spcPct val="90000"/>
              </a:lnSpc>
              <a:buFont typeface="Arial" charset="0"/>
              <a:buChar char="•"/>
            </a:pPr>
            <a:r>
              <a:rPr lang="en-US" sz="2400">
                <a:cs typeface="ＭＳ Ｐゴシック" charset="0"/>
              </a:rPr>
              <a:t> Partnering with those in other communities, especially those traditionally underrepresented in science and engineering</a:t>
            </a:r>
          </a:p>
          <a:p>
            <a:pPr>
              <a:lnSpc>
                <a:spcPct val="90000"/>
              </a:lnSpc>
              <a:buFont typeface="Arial" charset="0"/>
              <a:buChar char="•"/>
            </a:pPr>
            <a:endParaRPr lang="en-US" sz="900">
              <a:cs typeface="ＭＳ Ｐゴシック" charset="0"/>
            </a:endParaRPr>
          </a:p>
          <a:p>
            <a:pPr>
              <a:lnSpc>
                <a:spcPct val="90000"/>
              </a:lnSpc>
              <a:buFont typeface="Arial" charset="0"/>
              <a:buChar char="•"/>
            </a:pPr>
            <a:r>
              <a:rPr lang="en-US" sz="2400">
                <a:cs typeface="ＭＳ Ｐゴシック" charset="0"/>
              </a:rPr>
              <a:t> Bringing the excitement of your research topics to help in the education of others</a:t>
            </a:r>
          </a:p>
          <a:p>
            <a:pPr>
              <a:lnSpc>
                <a:spcPct val="90000"/>
              </a:lnSpc>
              <a:buFont typeface="Arial" charset="0"/>
              <a:buChar char="•"/>
            </a:pPr>
            <a:endParaRPr lang="en-US" sz="900">
              <a:cs typeface="ＭＳ Ｐゴシック" charset="0"/>
            </a:endParaRPr>
          </a:p>
          <a:p>
            <a:pPr>
              <a:lnSpc>
                <a:spcPct val="90000"/>
              </a:lnSpc>
              <a:buFont typeface="Arial" charset="0"/>
              <a:buChar char="•"/>
            </a:pPr>
            <a:r>
              <a:rPr lang="en-US" sz="2400">
                <a:cs typeface="ＭＳ Ｐゴシック" charset="0"/>
              </a:rPr>
              <a:t> Searching for new methods to deliver your research results to a broader audience than those in the immediate research community</a:t>
            </a:r>
          </a:p>
          <a:p>
            <a:pPr>
              <a:lnSpc>
                <a:spcPct val="90000"/>
              </a:lnSpc>
              <a:buFont typeface="Arial" charset="0"/>
              <a:buChar char="•"/>
            </a:pPr>
            <a:endParaRPr lang="en-US" sz="900">
              <a:cs typeface="ＭＳ Ｐゴシック" charset="0"/>
            </a:endParaRPr>
          </a:p>
          <a:p>
            <a:pPr>
              <a:lnSpc>
                <a:spcPct val="90000"/>
              </a:lnSpc>
              <a:buFont typeface="Arial" charset="0"/>
              <a:buChar char="•"/>
            </a:pPr>
            <a:r>
              <a:rPr lang="en-US" sz="2400">
                <a:cs typeface="ＭＳ Ｐゴシック" charset="0"/>
              </a:rPr>
              <a:t> Using the broader community to gather and analyze data for your scientific pursuits (“citizen science”)</a:t>
            </a:r>
          </a:p>
          <a:p>
            <a:pPr eaLnBrk="0" hangingPunct="0"/>
            <a:endParaRPr lang="en-US" sz="1600">
              <a:cs typeface="ＭＳ Ｐゴシック" charset="0"/>
            </a:endParaRPr>
          </a:p>
        </p:txBody>
      </p:sp>
      <p:pic>
        <p:nvPicPr>
          <p:cNvPr id="22533"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72194"/>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762000" y="381000"/>
            <a:ext cx="7924800" cy="609600"/>
          </a:xfrm>
        </p:spPr>
        <p:txBody>
          <a:bodyPr>
            <a:normAutofit fontScale="90000"/>
          </a:bodyPr>
          <a:lstStyle/>
          <a:p>
            <a:pPr>
              <a:defRPr/>
            </a:pPr>
            <a:r>
              <a:rPr lang="en-US" altLang="en-US" smtClean="0">
                <a:ea typeface="ＭＳ Ｐゴシック" pitchFamily="34" charset="-128"/>
              </a:rPr>
              <a:t>CAREER Personnel and Budgets</a:t>
            </a:r>
          </a:p>
        </p:txBody>
      </p:sp>
      <p:sp>
        <p:nvSpPr>
          <p:cNvPr id="23555" name="Content Placeholder 2"/>
          <p:cNvSpPr>
            <a:spLocks noGrp="1"/>
          </p:cNvSpPr>
          <p:nvPr>
            <p:ph idx="1"/>
          </p:nvPr>
        </p:nvSpPr>
        <p:spPr>
          <a:xfrm>
            <a:off x="0" y="1295400"/>
            <a:ext cx="9144000" cy="5105400"/>
          </a:xfrm>
        </p:spPr>
        <p:txBody>
          <a:bodyPr/>
          <a:lstStyle/>
          <a:p>
            <a:pPr eaLnBrk="1" hangingPunct="1">
              <a:lnSpc>
                <a:spcPct val="90000"/>
              </a:lnSpc>
            </a:pPr>
            <a:r>
              <a:rPr lang="en-US" sz="2600">
                <a:latin typeface="Arial" charset="0"/>
                <a:cs typeface="ＭＳ Ｐゴシック" charset="0"/>
              </a:rPr>
              <a:t>No co-principal investigators or other senior staff are allowed</a:t>
            </a:r>
          </a:p>
          <a:p>
            <a:pPr eaLnBrk="1" hangingPunct="1">
              <a:lnSpc>
                <a:spcPct val="90000"/>
              </a:lnSpc>
            </a:pPr>
            <a:endParaRPr lang="en-US" sz="800">
              <a:latin typeface="Arial" charset="0"/>
              <a:cs typeface="ＭＳ Ｐゴシック" charset="0"/>
            </a:endParaRPr>
          </a:p>
          <a:p>
            <a:pPr eaLnBrk="1" hangingPunct="1">
              <a:lnSpc>
                <a:spcPct val="90000"/>
              </a:lnSpc>
            </a:pPr>
            <a:r>
              <a:rPr lang="en-US" sz="2600">
                <a:latin typeface="Arial" charset="0"/>
                <a:cs typeface="ＭＳ Ｐゴシック" charset="0"/>
              </a:rPr>
              <a:t>Consultants, sub-awards are allowed (no senior personnel costs in sub-awards)</a:t>
            </a:r>
          </a:p>
          <a:p>
            <a:pPr eaLnBrk="1" hangingPunct="1">
              <a:lnSpc>
                <a:spcPct val="90000"/>
              </a:lnSpc>
            </a:pPr>
            <a:endParaRPr lang="en-US" sz="800">
              <a:latin typeface="Arial" charset="0"/>
              <a:cs typeface="ＭＳ Ｐゴシック" charset="0"/>
            </a:endParaRPr>
          </a:p>
          <a:p>
            <a:pPr eaLnBrk="1" hangingPunct="1">
              <a:lnSpc>
                <a:spcPct val="90000"/>
              </a:lnSpc>
            </a:pPr>
            <a:r>
              <a:rPr lang="en-US" sz="2600">
                <a:latin typeface="Arial" charset="0"/>
                <a:cs typeface="ＭＳ Ｐゴシック" charset="0"/>
              </a:rPr>
              <a:t>Some programs will support buy out of academic year time for teaching-intensive institutions (check with your Program Officer)</a:t>
            </a:r>
          </a:p>
          <a:p>
            <a:pPr eaLnBrk="1" hangingPunct="1">
              <a:lnSpc>
                <a:spcPct val="90000"/>
              </a:lnSpc>
            </a:pPr>
            <a:endParaRPr lang="en-US" sz="800">
              <a:latin typeface="Arial" charset="0"/>
              <a:cs typeface="ＭＳ Ｐゴシック" charset="0"/>
            </a:endParaRPr>
          </a:p>
          <a:p>
            <a:pPr eaLnBrk="1" hangingPunct="1">
              <a:lnSpc>
                <a:spcPct val="90000"/>
              </a:lnSpc>
            </a:pPr>
            <a:r>
              <a:rPr lang="en-US" sz="2600">
                <a:latin typeface="Arial" charset="0"/>
                <a:cs typeface="ＭＳ Ｐゴシック" charset="0"/>
              </a:rPr>
              <a:t>Support for education plan may be requested</a:t>
            </a:r>
          </a:p>
          <a:p>
            <a:pPr eaLnBrk="1" hangingPunct="1">
              <a:lnSpc>
                <a:spcPct val="90000"/>
              </a:lnSpc>
            </a:pPr>
            <a:endParaRPr lang="en-US" sz="800">
              <a:latin typeface="Arial" charset="0"/>
              <a:cs typeface="ＭＳ Ｐゴシック" charset="0"/>
            </a:endParaRPr>
          </a:p>
          <a:p>
            <a:pPr eaLnBrk="1" hangingPunct="1">
              <a:lnSpc>
                <a:spcPct val="90000"/>
              </a:lnSpc>
            </a:pPr>
            <a:r>
              <a:rPr lang="en-US" sz="2600">
                <a:latin typeface="Arial" charset="0"/>
                <a:cs typeface="ＭＳ Ｐゴシック" charset="0"/>
              </a:rPr>
              <a:t>International activities are encouraged and may be supported by the Office of Integrative and International Activities(OIIA)</a:t>
            </a:r>
          </a:p>
          <a:p>
            <a:pPr eaLnBrk="1" hangingPunct="1">
              <a:lnSpc>
                <a:spcPct val="90000"/>
              </a:lnSpc>
            </a:pPr>
            <a:endParaRPr lang="en-US" sz="800">
              <a:latin typeface="Arial" charset="0"/>
              <a:cs typeface="ＭＳ Ｐゴシック" charset="0"/>
            </a:endParaRPr>
          </a:p>
        </p:txBody>
      </p:sp>
      <p:pic>
        <p:nvPicPr>
          <p:cNvPr id="23556"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Slide Number Placeholder 4"/>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D37C8F47-2E12-D447-8777-C2C1DB9E4D18}" type="slidenum">
              <a:rPr lang="en-US" sz="1200">
                <a:solidFill>
                  <a:srgbClr val="969696"/>
                </a:solidFill>
                <a:cs typeface="ＭＳ Ｐゴシック" charset="0"/>
              </a:rPr>
              <a:pPr/>
              <a:t>18</a:t>
            </a:fld>
            <a:endParaRPr lang="en-US" sz="1200">
              <a:solidFill>
                <a:srgbClr val="969696"/>
              </a:solidFill>
              <a:cs typeface="ＭＳ Ｐゴシック"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81108"/>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914400" y="228600"/>
            <a:ext cx="7772400" cy="914400"/>
          </a:xfrm>
        </p:spPr>
        <p:txBody>
          <a:bodyPr/>
          <a:lstStyle/>
          <a:p>
            <a:r>
              <a:rPr lang="en-US">
                <a:latin typeface="Arial" charset="0"/>
                <a:ea typeface="ＭＳ Ｐゴシック" charset="0"/>
                <a:cs typeface="Arial" charset="0"/>
              </a:rPr>
              <a:t>Departmental Letter (2 pages)</a:t>
            </a:r>
          </a:p>
        </p:txBody>
      </p:sp>
      <p:sp>
        <p:nvSpPr>
          <p:cNvPr id="24579" name="Content Placeholder 2"/>
          <p:cNvSpPr>
            <a:spLocks noGrp="1"/>
          </p:cNvSpPr>
          <p:nvPr>
            <p:ph idx="1"/>
          </p:nvPr>
        </p:nvSpPr>
        <p:spPr>
          <a:xfrm>
            <a:off x="228600" y="1524000"/>
            <a:ext cx="8686800" cy="4953000"/>
          </a:xfrm>
        </p:spPr>
        <p:txBody>
          <a:bodyPr/>
          <a:lstStyle/>
          <a:p>
            <a:pPr marL="501650" lvl="2" eaLnBrk="1" hangingPunct="1">
              <a:lnSpc>
                <a:spcPct val="90000"/>
              </a:lnSpc>
              <a:spcAft>
                <a:spcPts val="600"/>
              </a:spcAft>
              <a:buFont typeface="Times" charset="0"/>
              <a:buChar char="•"/>
            </a:pPr>
            <a:r>
              <a:rPr lang="en-US" sz="2600">
                <a:latin typeface="Arial" charset="0"/>
                <a:ea typeface="ＭＳ Ｐゴシック" charset="0"/>
                <a:cs typeface="ＭＳ Ｐゴシック" charset="0"/>
              </a:rPr>
              <a:t>Support for the PI’s proposed CAREER research and education activities </a:t>
            </a:r>
          </a:p>
          <a:p>
            <a:pPr marL="501650" lvl="2" eaLnBrk="1" hangingPunct="1">
              <a:lnSpc>
                <a:spcPct val="90000"/>
              </a:lnSpc>
              <a:spcAft>
                <a:spcPts val="600"/>
              </a:spcAft>
              <a:buFont typeface="Times" charset="0"/>
              <a:buChar char="•"/>
            </a:pPr>
            <a:r>
              <a:rPr lang="en-US" sz="2600">
                <a:latin typeface="Arial" charset="0"/>
                <a:ea typeface="ＭＳ Ｐゴシック" charset="0"/>
                <a:cs typeface="ＭＳ Ｐゴシック" charset="0"/>
              </a:rPr>
              <a:t>Relationship between the PI’s career goals and job responsibilities and that of the department</a:t>
            </a:r>
          </a:p>
          <a:p>
            <a:pPr marL="501650" lvl="2" eaLnBrk="1" hangingPunct="1">
              <a:lnSpc>
                <a:spcPct val="90000"/>
              </a:lnSpc>
              <a:spcAft>
                <a:spcPts val="600"/>
              </a:spcAft>
              <a:buFont typeface="Times" charset="0"/>
              <a:buChar char="•"/>
            </a:pPr>
            <a:r>
              <a:rPr lang="en-US" sz="2600">
                <a:latin typeface="Arial" charset="0"/>
                <a:ea typeface="ＭＳ Ｐゴシック" charset="0"/>
                <a:cs typeface="ＭＳ Ｐゴシック" charset="0"/>
              </a:rPr>
              <a:t>Commitment to the professional development of the PI with mentoring and support for the PI’s efforts to integrate research and education</a:t>
            </a:r>
          </a:p>
          <a:p>
            <a:pPr marL="501650" lvl="2" eaLnBrk="1" hangingPunct="1">
              <a:lnSpc>
                <a:spcPct val="90000"/>
              </a:lnSpc>
              <a:spcAft>
                <a:spcPts val="600"/>
              </a:spcAft>
              <a:buFont typeface="Times" charset="0"/>
              <a:buChar char="•"/>
            </a:pPr>
            <a:r>
              <a:rPr lang="en-US" sz="2600">
                <a:latin typeface="Arial" charset="0"/>
                <a:ea typeface="ＭＳ Ｐゴシック" charset="0"/>
                <a:cs typeface="ＭＳ Ｐゴシック" charset="0"/>
              </a:rPr>
              <a:t>Verification that the PI is eligible for the CAREER </a:t>
            </a:r>
            <a:r>
              <a:rPr lang="en-US" sz="2800">
                <a:latin typeface="Arial" charset="0"/>
                <a:ea typeface="ＭＳ Ｐゴシック" charset="0"/>
                <a:cs typeface="ＭＳ Ｐゴシック" charset="0"/>
              </a:rPr>
              <a:t>program</a:t>
            </a:r>
          </a:p>
          <a:p>
            <a:endParaRPr lang="en-US">
              <a:latin typeface="Arial" charset="0"/>
              <a:cs typeface="Arial" charset="0"/>
            </a:endParaRPr>
          </a:p>
        </p:txBody>
      </p:sp>
      <p:pic>
        <p:nvPicPr>
          <p:cNvPr id="24580"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Slide Number Placeholder 4"/>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5C836448-5574-274E-90B8-5584EF0F512F}" type="slidenum">
              <a:rPr lang="en-US" sz="1200">
                <a:solidFill>
                  <a:srgbClr val="969696"/>
                </a:solidFill>
                <a:cs typeface="ＭＳ Ｐゴシック" charset="0"/>
              </a:rPr>
              <a:pPr/>
              <a:t>19</a:t>
            </a:fld>
            <a:endParaRPr lang="en-US" sz="1200">
              <a:solidFill>
                <a:srgbClr val="969696"/>
              </a:solidFill>
              <a:cs typeface="ＭＳ Ｐゴシック"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52538"/>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ChangeArrowheads="1"/>
          </p:cNvSpPr>
          <p:nvPr/>
        </p:nvSpPr>
        <p:spPr bwMode="auto">
          <a:xfrm>
            <a:off x="0" y="209550"/>
            <a:ext cx="9144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600" b="1">
              <a:solidFill>
                <a:schemeClr val="tx2"/>
              </a:solidFill>
            </a:endParaRPr>
          </a:p>
        </p:txBody>
      </p:sp>
      <p:sp>
        <p:nvSpPr>
          <p:cNvPr id="18437" name="Rectangle 3" descr="box"/>
          <p:cNvSpPr>
            <a:spLocks noChangeArrowheads="1"/>
          </p:cNvSpPr>
          <p:nvPr/>
        </p:nvSpPr>
        <p:spPr bwMode="auto">
          <a:xfrm>
            <a:off x="2514600" y="3505200"/>
            <a:ext cx="1939925" cy="1828800"/>
          </a:xfrm>
          <a:prstGeom prst="rect">
            <a:avLst/>
          </a:prstGeom>
          <a:solidFill>
            <a:schemeClr val="accent1"/>
          </a:solidFill>
          <a:ln w="38100">
            <a:solidFill>
              <a:schemeClr val="bg1"/>
            </a:solidFill>
            <a:miter lim="800000"/>
            <a:headEnd/>
            <a:tailEnd/>
          </a:ln>
          <a:effectLst>
            <a:outerShdw blurRad="40000" dist="20000" dir="5400000" rotWithShape="0">
              <a:srgbClr val="000000">
                <a:alpha val="37999"/>
              </a:srgbClr>
            </a:outerShdw>
          </a:effectLst>
        </p:spPr>
        <p:txBody>
          <a:bodyPr wrap="none" anchor="ctr"/>
          <a:lstStyle/>
          <a:p>
            <a:pPr algn="ctr">
              <a:defRPr/>
            </a:pPr>
            <a:r>
              <a:rPr lang="en-US" sz="1600" b="1" dirty="0">
                <a:solidFill>
                  <a:schemeClr val="bg2"/>
                </a:solidFill>
                <a:latin typeface="Calibri" pitchFamily="34" charset="0"/>
                <a:ea typeface="+mn-ea"/>
                <a:cs typeface="+mn-cs"/>
              </a:rPr>
              <a:t>Computing and</a:t>
            </a:r>
          </a:p>
          <a:p>
            <a:pPr algn="ctr">
              <a:defRPr/>
            </a:pPr>
            <a:r>
              <a:rPr lang="en-US" sz="1600" b="1" dirty="0">
                <a:solidFill>
                  <a:schemeClr val="bg2"/>
                </a:solidFill>
                <a:latin typeface="Calibri" pitchFamily="34" charset="0"/>
                <a:ea typeface="+mn-ea"/>
                <a:cs typeface="+mn-cs"/>
              </a:rPr>
              <a:t>Communications</a:t>
            </a:r>
          </a:p>
          <a:p>
            <a:pPr algn="ctr">
              <a:defRPr/>
            </a:pPr>
            <a:r>
              <a:rPr lang="en-US" sz="1600" b="1" dirty="0">
                <a:solidFill>
                  <a:schemeClr val="bg2"/>
                </a:solidFill>
                <a:latin typeface="Calibri" pitchFamily="34" charset="0"/>
                <a:ea typeface="+mn-ea"/>
                <a:cs typeface="+mn-cs"/>
              </a:rPr>
              <a:t>Foundations</a:t>
            </a:r>
          </a:p>
          <a:p>
            <a:pPr algn="ctr">
              <a:defRPr/>
            </a:pPr>
            <a:endParaRPr lang="en-US" sz="900" b="1" dirty="0">
              <a:solidFill>
                <a:schemeClr val="lt1"/>
              </a:solidFill>
              <a:latin typeface="Calibri" pitchFamily="34" charset="0"/>
              <a:ea typeface="+mn-ea"/>
              <a:cs typeface="+mn-cs"/>
            </a:endParaRPr>
          </a:p>
          <a:p>
            <a:pPr algn="ctr">
              <a:defRPr/>
            </a:pPr>
            <a:r>
              <a:rPr lang="en-US" sz="1600" b="1" dirty="0">
                <a:solidFill>
                  <a:schemeClr val="lt1"/>
                </a:solidFill>
                <a:latin typeface="Calibri" pitchFamily="34" charset="0"/>
                <a:ea typeface="+mn-ea"/>
                <a:cs typeface="+mn-cs"/>
              </a:rPr>
              <a:t>Division Director</a:t>
            </a:r>
          </a:p>
          <a:p>
            <a:pPr algn="ctr">
              <a:defRPr/>
            </a:pPr>
            <a:r>
              <a:rPr lang="en-US" sz="1600" b="1" dirty="0">
                <a:solidFill>
                  <a:schemeClr val="lt1"/>
                </a:solidFill>
                <a:latin typeface="Calibri" pitchFamily="34" charset="0"/>
                <a:ea typeface="+mn-ea"/>
                <a:cs typeface="+mn-cs"/>
              </a:rPr>
              <a:t>Dr. </a:t>
            </a:r>
            <a:r>
              <a:rPr lang="en-US" sz="1600" b="1" dirty="0" err="1">
                <a:solidFill>
                  <a:schemeClr val="lt1"/>
                </a:solidFill>
                <a:latin typeface="Calibri" pitchFamily="34" charset="0"/>
                <a:ea typeface="+mn-ea"/>
                <a:cs typeface="+mn-cs"/>
              </a:rPr>
              <a:t>Rao</a:t>
            </a:r>
            <a:r>
              <a:rPr lang="en-US" sz="1600" b="1" dirty="0">
                <a:solidFill>
                  <a:schemeClr val="lt1"/>
                </a:solidFill>
                <a:latin typeface="Calibri" pitchFamily="34" charset="0"/>
                <a:ea typeface="+mn-ea"/>
                <a:cs typeface="+mn-cs"/>
              </a:rPr>
              <a:t> </a:t>
            </a:r>
            <a:r>
              <a:rPr lang="en-US" sz="1600" b="1" dirty="0" err="1">
                <a:solidFill>
                  <a:schemeClr val="lt1"/>
                </a:solidFill>
                <a:latin typeface="Calibri" pitchFamily="34" charset="0"/>
                <a:ea typeface="+mn-ea"/>
                <a:cs typeface="+mn-cs"/>
              </a:rPr>
              <a:t>Kosaraju</a:t>
            </a:r>
            <a:endParaRPr lang="en-US" sz="1600" b="1" dirty="0">
              <a:solidFill>
                <a:schemeClr val="lt1"/>
              </a:solidFill>
              <a:latin typeface="Calibri" pitchFamily="34" charset="0"/>
              <a:ea typeface="+mn-ea"/>
              <a:cs typeface="+mn-cs"/>
            </a:endParaRPr>
          </a:p>
        </p:txBody>
      </p:sp>
      <p:sp>
        <p:nvSpPr>
          <p:cNvPr id="18438" name="Rectangle 4" descr="box"/>
          <p:cNvSpPr>
            <a:spLocks noChangeArrowheads="1"/>
          </p:cNvSpPr>
          <p:nvPr/>
        </p:nvSpPr>
        <p:spPr bwMode="auto">
          <a:xfrm>
            <a:off x="4724400" y="3505200"/>
            <a:ext cx="1960563" cy="1828800"/>
          </a:xfrm>
          <a:prstGeom prst="rect">
            <a:avLst/>
          </a:prstGeom>
          <a:solidFill>
            <a:schemeClr val="accent1"/>
          </a:solidFill>
          <a:ln w="38100">
            <a:solidFill>
              <a:schemeClr val="bg1"/>
            </a:solidFill>
            <a:miter lim="800000"/>
            <a:headEnd/>
            <a:tailEnd/>
          </a:ln>
          <a:effectLst>
            <a:outerShdw blurRad="40000" dist="20000" dir="5400000" rotWithShape="0">
              <a:srgbClr val="000000">
                <a:alpha val="37999"/>
              </a:srgbClr>
            </a:outerShdw>
          </a:effectLst>
        </p:spPr>
        <p:txBody>
          <a:bodyPr wrap="none" anchor="ctr"/>
          <a:lstStyle/>
          <a:p>
            <a:pPr algn="ctr">
              <a:defRPr/>
            </a:pPr>
            <a:r>
              <a:rPr lang="en-US" sz="1600" b="1" dirty="0">
                <a:solidFill>
                  <a:schemeClr val="bg2"/>
                </a:solidFill>
                <a:latin typeface="Calibri"/>
                <a:ea typeface="+mn-ea"/>
                <a:cs typeface="+mn-cs"/>
              </a:rPr>
              <a:t>Computer and</a:t>
            </a:r>
          </a:p>
          <a:p>
            <a:pPr algn="ctr">
              <a:defRPr/>
            </a:pPr>
            <a:r>
              <a:rPr lang="en-US" sz="1600" b="1" dirty="0">
                <a:solidFill>
                  <a:schemeClr val="bg2"/>
                </a:solidFill>
                <a:latin typeface="Calibri"/>
                <a:ea typeface="+mn-ea"/>
                <a:cs typeface="+mn-cs"/>
              </a:rPr>
              <a:t>Network</a:t>
            </a:r>
          </a:p>
          <a:p>
            <a:pPr algn="ctr">
              <a:defRPr/>
            </a:pPr>
            <a:r>
              <a:rPr lang="en-US" sz="1600" b="1" dirty="0">
                <a:solidFill>
                  <a:schemeClr val="bg2"/>
                </a:solidFill>
                <a:latin typeface="Calibri"/>
                <a:ea typeface="+mn-ea"/>
                <a:cs typeface="+mn-cs"/>
              </a:rPr>
              <a:t>Systems</a:t>
            </a:r>
          </a:p>
          <a:p>
            <a:pPr algn="ctr">
              <a:defRPr/>
            </a:pPr>
            <a:endParaRPr lang="en-US" sz="1600" b="1" dirty="0">
              <a:solidFill>
                <a:schemeClr val="lt1"/>
              </a:solidFill>
              <a:latin typeface="Calibri"/>
              <a:ea typeface="+mn-ea"/>
              <a:cs typeface="+mn-cs"/>
            </a:endParaRPr>
          </a:p>
          <a:p>
            <a:pPr algn="ctr">
              <a:defRPr/>
            </a:pPr>
            <a:r>
              <a:rPr lang="en-US" sz="1600" b="1" dirty="0">
                <a:solidFill>
                  <a:schemeClr val="lt1"/>
                </a:solidFill>
                <a:latin typeface="Calibri"/>
                <a:ea typeface="+mn-ea"/>
                <a:cs typeface="+mn-cs"/>
              </a:rPr>
              <a:t>Division Director</a:t>
            </a:r>
          </a:p>
          <a:p>
            <a:pPr algn="ctr">
              <a:defRPr/>
            </a:pPr>
            <a:r>
              <a:rPr lang="en-US" sz="1600" b="1" dirty="0">
                <a:solidFill>
                  <a:schemeClr val="lt1"/>
                </a:solidFill>
                <a:latin typeface="Calibri"/>
                <a:ea typeface="+mn-ea"/>
                <a:cs typeface="+mn-cs"/>
              </a:rPr>
              <a:t>Dr. Keith Marzullo</a:t>
            </a:r>
          </a:p>
        </p:txBody>
      </p:sp>
      <p:sp>
        <p:nvSpPr>
          <p:cNvPr id="18440" name="Rectangle 6" descr="box"/>
          <p:cNvSpPr>
            <a:spLocks noChangeArrowheads="1"/>
          </p:cNvSpPr>
          <p:nvPr/>
        </p:nvSpPr>
        <p:spPr bwMode="auto">
          <a:xfrm>
            <a:off x="1447800" y="1066800"/>
            <a:ext cx="5818188" cy="1247775"/>
          </a:xfrm>
          <a:prstGeom prst="rect">
            <a:avLst/>
          </a:prstGeom>
          <a:solidFill>
            <a:schemeClr val="accent1"/>
          </a:solidFill>
          <a:ln w="38100">
            <a:solidFill>
              <a:schemeClr val="bg1"/>
            </a:solidFill>
            <a:miter lim="800000"/>
            <a:headEnd/>
            <a:tailEnd/>
          </a:ln>
          <a:effectLst>
            <a:outerShdw blurRad="40000" dist="20000" dir="5400000" rotWithShape="0">
              <a:srgbClr val="000000">
                <a:alpha val="37999"/>
              </a:srgbClr>
            </a:outerShdw>
          </a:effectLst>
        </p:spPr>
        <p:txBody>
          <a:bodyPr wrap="none" anchor="ctr"/>
          <a:lstStyle/>
          <a:p>
            <a:pPr algn="ctr">
              <a:lnSpc>
                <a:spcPct val="110000"/>
              </a:lnSpc>
              <a:defRPr/>
            </a:pPr>
            <a:r>
              <a:rPr lang="en-US" b="1" dirty="0">
                <a:solidFill>
                  <a:schemeClr val="bg2"/>
                </a:solidFill>
                <a:latin typeface="Calibri"/>
                <a:ea typeface="+mn-ea"/>
                <a:cs typeface="+mn-cs"/>
              </a:rPr>
              <a:t>Office of the Assistant Director for CISE</a:t>
            </a:r>
          </a:p>
          <a:p>
            <a:pPr algn="ctr">
              <a:lnSpc>
                <a:spcPct val="110000"/>
              </a:lnSpc>
              <a:defRPr/>
            </a:pPr>
            <a:r>
              <a:rPr lang="en-US" b="1" dirty="0">
                <a:solidFill>
                  <a:schemeClr val="lt1"/>
                </a:solidFill>
                <a:latin typeface="Calibri"/>
                <a:ea typeface="+mn-ea"/>
                <a:cs typeface="+mn-cs"/>
              </a:rPr>
              <a:t>Assistant Director: Dr. </a:t>
            </a:r>
            <a:r>
              <a:rPr lang="en-US" b="1" dirty="0">
                <a:solidFill>
                  <a:schemeClr val="lt1"/>
                </a:solidFill>
                <a:latin typeface="Calibri"/>
                <a:ea typeface="+mn-ea"/>
                <a:cs typeface="+mn-cs"/>
              </a:rPr>
              <a:t>Jim Kurose</a:t>
            </a:r>
            <a:endParaRPr lang="en-US" b="1" dirty="0">
              <a:solidFill>
                <a:schemeClr val="lt1"/>
              </a:solidFill>
              <a:latin typeface="Calibri"/>
              <a:ea typeface="+mn-ea"/>
              <a:cs typeface="+mn-cs"/>
            </a:endParaRPr>
          </a:p>
          <a:p>
            <a:pPr algn="ctr">
              <a:lnSpc>
                <a:spcPct val="110000"/>
              </a:lnSpc>
              <a:defRPr/>
            </a:pPr>
            <a:r>
              <a:rPr lang="en-US" b="1" dirty="0">
                <a:solidFill>
                  <a:schemeClr val="lt1"/>
                </a:solidFill>
                <a:latin typeface="Calibri"/>
                <a:ea typeface="+mn-ea"/>
                <a:cs typeface="+mn-cs"/>
              </a:rPr>
              <a:t>Deputy Assistant Director: Dr. C. Suzanne Iacono</a:t>
            </a:r>
          </a:p>
        </p:txBody>
      </p:sp>
      <p:sp>
        <p:nvSpPr>
          <p:cNvPr id="7174" name="Line 8"/>
          <p:cNvSpPr>
            <a:spLocks noChangeShapeType="1"/>
          </p:cNvSpPr>
          <p:nvPr/>
        </p:nvSpPr>
        <p:spPr bwMode="auto">
          <a:xfrm>
            <a:off x="4521200" y="31988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nchor="ctr">
            <a:spAutoFit/>
          </a:bodyPr>
          <a:lstStyle/>
          <a:p>
            <a:endParaRPr lang="en-US"/>
          </a:p>
        </p:txBody>
      </p:sp>
      <p:sp>
        <p:nvSpPr>
          <p:cNvPr id="7175" name="Line 9"/>
          <p:cNvSpPr>
            <a:spLocks noChangeShapeType="1"/>
          </p:cNvSpPr>
          <p:nvPr/>
        </p:nvSpPr>
        <p:spPr bwMode="auto">
          <a:xfrm flipH="1">
            <a:off x="4495800" y="2362200"/>
            <a:ext cx="6350" cy="62865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176" name="Line 10"/>
          <p:cNvSpPr>
            <a:spLocks noChangeShapeType="1"/>
          </p:cNvSpPr>
          <p:nvPr/>
        </p:nvSpPr>
        <p:spPr bwMode="auto">
          <a:xfrm flipH="1" flipV="1">
            <a:off x="1219200" y="3048000"/>
            <a:ext cx="6781800" cy="0"/>
          </a:xfrm>
          <a:prstGeom prst="line">
            <a:avLst/>
          </a:prstGeom>
          <a:noFill/>
          <a:ln w="76200">
            <a:solidFill>
              <a:srgbClr val="1F497D"/>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177" name="Line 11"/>
          <p:cNvSpPr>
            <a:spLocks noChangeShapeType="1"/>
          </p:cNvSpPr>
          <p:nvPr/>
        </p:nvSpPr>
        <p:spPr bwMode="auto">
          <a:xfrm>
            <a:off x="1219200" y="3048000"/>
            <a:ext cx="1588" cy="401638"/>
          </a:xfrm>
          <a:prstGeom prst="line">
            <a:avLst/>
          </a:prstGeom>
          <a:noFill/>
          <a:ln w="76200">
            <a:solidFill>
              <a:srgbClr val="1F497D"/>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178" name="Line 13"/>
          <p:cNvSpPr>
            <a:spLocks noChangeShapeType="1"/>
          </p:cNvSpPr>
          <p:nvPr/>
        </p:nvSpPr>
        <p:spPr bwMode="auto">
          <a:xfrm flipH="1">
            <a:off x="8001000" y="3048000"/>
            <a:ext cx="0" cy="381000"/>
          </a:xfrm>
          <a:prstGeom prst="line">
            <a:avLst/>
          </a:prstGeom>
          <a:noFill/>
          <a:ln w="76200">
            <a:solidFill>
              <a:srgbClr val="1F497D"/>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 name="Rectangle 3" descr="box"/>
          <p:cNvSpPr>
            <a:spLocks noChangeArrowheads="1"/>
          </p:cNvSpPr>
          <p:nvPr/>
        </p:nvSpPr>
        <p:spPr bwMode="auto">
          <a:xfrm>
            <a:off x="7010400" y="3505200"/>
            <a:ext cx="1901825" cy="1828800"/>
          </a:xfrm>
          <a:prstGeom prst="rect">
            <a:avLst/>
          </a:prstGeom>
          <a:solidFill>
            <a:schemeClr val="accent1"/>
          </a:solidFill>
          <a:ln w="38100">
            <a:solidFill>
              <a:schemeClr val="bg1"/>
            </a:solidFill>
            <a:miter lim="800000"/>
            <a:headEnd/>
            <a:tailEnd/>
          </a:ln>
          <a:effectLst>
            <a:outerShdw blurRad="40000" dist="20000" dir="5400000" rotWithShape="0">
              <a:srgbClr val="000000">
                <a:alpha val="37999"/>
              </a:srgbClr>
            </a:outerShdw>
          </a:effectLst>
        </p:spPr>
        <p:txBody>
          <a:bodyPr wrap="none" anchor="ctr"/>
          <a:lstStyle/>
          <a:p>
            <a:pPr algn="ctr">
              <a:defRPr/>
            </a:pPr>
            <a:r>
              <a:rPr lang="en-US" sz="1600" b="1" dirty="0">
                <a:solidFill>
                  <a:schemeClr val="bg2"/>
                </a:solidFill>
                <a:latin typeface="Calibri" pitchFamily="34" charset="0"/>
                <a:ea typeface="+mn-ea"/>
                <a:cs typeface="+mn-cs"/>
              </a:rPr>
              <a:t>Information </a:t>
            </a:r>
            <a:r>
              <a:rPr lang="en-US" sz="1600" b="1" dirty="0">
                <a:solidFill>
                  <a:schemeClr val="bg2"/>
                </a:solidFill>
                <a:latin typeface="Calibri" pitchFamily="34" charset="0"/>
                <a:ea typeface="+mn-ea"/>
                <a:cs typeface="+mn-cs"/>
              </a:rPr>
              <a:t>and</a:t>
            </a:r>
          </a:p>
          <a:p>
            <a:pPr algn="ctr">
              <a:defRPr/>
            </a:pPr>
            <a:r>
              <a:rPr lang="en-US" sz="1600" b="1" dirty="0">
                <a:solidFill>
                  <a:schemeClr val="bg2"/>
                </a:solidFill>
                <a:latin typeface="Calibri" pitchFamily="34" charset="0"/>
                <a:ea typeface="+mn-ea"/>
                <a:cs typeface="+mn-cs"/>
              </a:rPr>
              <a:t>Intelligent</a:t>
            </a:r>
          </a:p>
          <a:p>
            <a:pPr algn="ctr">
              <a:defRPr/>
            </a:pPr>
            <a:r>
              <a:rPr lang="en-US" sz="1600" b="1" dirty="0">
                <a:solidFill>
                  <a:schemeClr val="bg2"/>
                </a:solidFill>
                <a:latin typeface="Calibri" pitchFamily="34" charset="0"/>
                <a:ea typeface="+mn-ea"/>
                <a:cs typeface="+mn-cs"/>
              </a:rPr>
              <a:t>Systems</a:t>
            </a:r>
          </a:p>
          <a:p>
            <a:pPr algn="ctr">
              <a:defRPr/>
            </a:pPr>
            <a:endParaRPr lang="en-US" sz="900" b="1" dirty="0">
              <a:solidFill>
                <a:schemeClr val="lt1"/>
              </a:solidFill>
              <a:latin typeface="+mn-lt"/>
              <a:ea typeface="+mn-ea"/>
              <a:cs typeface="+mn-cs"/>
            </a:endParaRPr>
          </a:p>
          <a:p>
            <a:pPr algn="ctr">
              <a:defRPr/>
            </a:pPr>
            <a:r>
              <a:rPr lang="en-US" sz="1600" b="1" dirty="0">
                <a:solidFill>
                  <a:schemeClr val="lt1"/>
                </a:solidFill>
                <a:latin typeface="Calibri" pitchFamily="34" charset="0"/>
                <a:ea typeface="+mn-ea"/>
                <a:cs typeface="+mn-cs"/>
              </a:rPr>
              <a:t>Division Director</a:t>
            </a:r>
          </a:p>
          <a:p>
            <a:pPr algn="ctr">
              <a:defRPr/>
            </a:pPr>
            <a:r>
              <a:rPr lang="en-US" sz="1600" b="1" dirty="0">
                <a:solidFill>
                  <a:schemeClr val="lt1"/>
                </a:solidFill>
                <a:latin typeface="Calibri" panose="020F0502020204030204" pitchFamily="34" charset="0"/>
                <a:ea typeface="+mn-ea"/>
                <a:cs typeface="+mn-cs"/>
              </a:rPr>
              <a:t>Dr. Lynne Parker</a:t>
            </a:r>
          </a:p>
        </p:txBody>
      </p:sp>
      <p:sp>
        <p:nvSpPr>
          <p:cNvPr id="17" name="Rectangle 3" descr="box"/>
          <p:cNvSpPr>
            <a:spLocks noChangeArrowheads="1"/>
          </p:cNvSpPr>
          <p:nvPr/>
        </p:nvSpPr>
        <p:spPr bwMode="auto">
          <a:xfrm>
            <a:off x="381000" y="3505200"/>
            <a:ext cx="1901825" cy="1828800"/>
          </a:xfrm>
          <a:prstGeom prst="rect">
            <a:avLst/>
          </a:prstGeom>
          <a:solidFill>
            <a:schemeClr val="accent1"/>
          </a:solidFill>
          <a:ln w="38100">
            <a:solidFill>
              <a:schemeClr val="bg1"/>
            </a:solidFill>
            <a:miter lim="800000"/>
            <a:headEnd/>
            <a:tailEnd/>
          </a:ln>
          <a:effectLst>
            <a:outerShdw blurRad="40000" dist="20000" dir="5400000" rotWithShape="0">
              <a:srgbClr val="000000">
                <a:alpha val="37999"/>
              </a:srgbClr>
            </a:outerShdw>
          </a:effectLst>
        </p:spPr>
        <p:txBody>
          <a:bodyPr wrap="none" anchor="ctr"/>
          <a:lstStyle/>
          <a:p>
            <a:pPr algn="ctr">
              <a:defRPr/>
            </a:pPr>
            <a:r>
              <a:rPr lang="en-US" sz="1600" b="1" dirty="0">
                <a:solidFill>
                  <a:schemeClr val="bg2"/>
                </a:solidFill>
                <a:latin typeface="Calibri" pitchFamily="34" charset="0"/>
                <a:ea typeface="+mn-ea"/>
                <a:cs typeface="+mn-cs"/>
              </a:rPr>
              <a:t>Advanced </a:t>
            </a:r>
          </a:p>
          <a:p>
            <a:pPr algn="ctr">
              <a:defRPr/>
            </a:pPr>
            <a:r>
              <a:rPr lang="en-US" sz="1600" b="1" dirty="0" err="1">
                <a:solidFill>
                  <a:schemeClr val="bg2"/>
                </a:solidFill>
                <a:latin typeface="Calibri" pitchFamily="34" charset="0"/>
                <a:ea typeface="+mn-ea"/>
                <a:cs typeface="+mn-cs"/>
              </a:rPr>
              <a:t>Cyberinfrastructure</a:t>
            </a:r>
            <a:endParaRPr lang="en-US" sz="1000" b="1" dirty="0">
              <a:solidFill>
                <a:schemeClr val="bg2"/>
              </a:solidFill>
              <a:latin typeface="+mn-lt"/>
              <a:ea typeface="+mn-ea"/>
              <a:cs typeface="+mn-cs"/>
            </a:endParaRPr>
          </a:p>
          <a:p>
            <a:pPr algn="ctr">
              <a:defRPr/>
            </a:pPr>
            <a:endParaRPr lang="en-US" sz="1000" b="1" dirty="0">
              <a:solidFill>
                <a:schemeClr val="lt1"/>
              </a:solidFill>
              <a:latin typeface="Calibri" pitchFamily="34" charset="0"/>
              <a:ea typeface="+mn-ea"/>
              <a:cs typeface="+mn-cs"/>
            </a:endParaRPr>
          </a:p>
          <a:p>
            <a:pPr algn="ctr">
              <a:defRPr/>
            </a:pPr>
            <a:endParaRPr lang="en-US" sz="1600" b="1" dirty="0">
              <a:solidFill>
                <a:schemeClr val="lt1"/>
              </a:solidFill>
              <a:latin typeface="Calibri" pitchFamily="34" charset="0"/>
              <a:ea typeface="+mn-ea"/>
              <a:cs typeface="+mn-cs"/>
            </a:endParaRPr>
          </a:p>
          <a:p>
            <a:pPr algn="ctr">
              <a:defRPr/>
            </a:pPr>
            <a:r>
              <a:rPr lang="en-US" sz="1600" b="1" dirty="0">
                <a:solidFill>
                  <a:schemeClr val="lt1"/>
                </a:solidFill>
                <a:latin typeface="Calibri" pitchFamily="34" charset="0"/>
                <a:ea typeface="+mn-ea"/>
                <a:cs typeface="+mn-cs"/>
              </a:rPr>
              <a:t>Division Director</a:t>
            </a:r>
          </a:p>
          <a:p>
            <a:pPr algn="ctr">
              <a:defRPr/>
            </a:pPr>
            <a:r>
              <a:rPr lang="en-US" sz="1600" b="1" dirty="0">
                <a:solidFill>
                  <a:schemeClr val="bg1"/>
                </a:solidFill>
                <a:latin typeface="Calibri" pitchFamily="34" charset="0"/>
                <a:ea typeface="+mn-ea"/>
                <a:cs typeface="+mn-cs"/>
              </a:rPr>
              <a:t>Irene </a:t>
            </a:r>
            <a:r>
              <a:rPr lang="en-US" sz="1600" b="1" dirty="0" err="1">
                <a:solidFill>
                  <a:schemeClr val="bg1"/>
                </a:solidFill>
                <a:latin typeface="Calibri" pitchFamily="34" charset="0"/>
                <a:ea typeface="+mn-ea"/>
                <a:cs typeface="+mn-cs"/>
              </a:rPr>
              <a:t>Qualters</a:t>
            </a:r>
            <a:r>
              <a:rPr lang="en-US" sz="1600" b="1" dirty="0">
                <a:solidFill>
                  <a:schemeClr val="bg1"/>
                </a:solidFill>
                <a:latin typeface="Calibri" pitchFamily="34" charset="0"/>
                <a:ea typeface="+mn-ea"/>
                <a:cs typeface="+mn-cs"/>
              </a:rPr>
              <a:t> </a:t>
            </a:r>
          </a:p>
        </p:txBody>
      </p:sp>
      <p:sp>
        <p:nvSpPr>
          <p:cNvPr id="7181" name="Line 13"/>
          <p:cNvSpPr>
            <a:spLocks noChangeShapeType="1"/>
          </p:cNvSpPr>
          <p:nvPr/>
        </p:nvSpPr>
        <p:spPr bwMode="auto">
          <a:xfrm flipH="1">
            <a:off x="5791200" y="3048000"/>
            <a:ext cx="0" cy="381000"/>
          </a:xfrm>
          <a:prstGeom prst="line">
            <a:avLst/>
          </a:prstGeom>
          <a:noFill/>
          <a:ln w="76200">
            <a:solidFill>
              <a:srgbClr val="1F497D"/>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182" name="Line 13"/>
          <p:cNvSpPr>
            <a:spLocks noChangeShapeType="1"/>
          </p:cNvSpPr>
          <p:nvPr/>
        </p:nvSpPr>
        <p:spPr bwMode="auto">
          <a:xfrm flipH="1">
            <a:off x="3505200" y="3048000"/>
            <a:ext cx="0" cy="381000"/>
          </a:xfrm>
          <a:prstGeom prst="line">
            <a:avLst/>
          </a:prstGeom>
          <a:noFill/>
          <a:ln w="76200">
            <a:solidFill>
              <a:srgbClr val="1F497D"/>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0" name="Title 19"/>
          <p:cNvSpPr>
            <a:spLocks noGrp="1"/>
          </p:cNvSpPr>
          <p:nvPr>
            <p:ph type="title"/>
          </p:nvPr>
        </p:nvSpPr>
        <p:spPr>
          <a:xfrm>
            <a:off x="762000" y="304800"/>
            <a:ext cx="7772400" cy="639763"/>
          </a:xfrm>
          <a:noFill/>
        </p:spPr>
        <p:txBody>
          <a:bodyPr>
            <a:normAutofit fontScale="90000"/>
          </a:bodyPr>
          <a:lstStyle/>
          <a:p>
            <a:pPr>
              <a:defRPr/>
            </a:pPr>
            <a:r>
              <a:rPr lang="en-US" b="1" dirty="0" smtClean="0">
                <a:solidFill>
                  <a:schemeClr val="accent1">
                    <a:lumMod val="75000"/>
                  </a:schemeClr>
                </a:solidFill>
              </a:rPr>
              <a:t>CISE ORGANIZATION</a:t>
            </a:r>
            <a:endParaRPr lang="en-US" b="1" dirty="0">
              <a:solidFill>
                <a:schemeClr val="accent1">
                  <a:lumMod val="75000"/>
                </a:schemeClr>
              </a:solidFill>
            </a:endParaRPr>
          </a:p>
        </p:txBody>
      </p:sp>
      <p:pic>
        <p:nvPicPr>
          <p:cNvPr id="7184"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advTm="60078"/>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33400" y="533400"/>
            <a:ext cx="8382000" cy="792163"/>
          </a:xfrm>
        </p:spPr>
        <p:txBody>
          <a:bodyPr anchor="t"/>
          <a:lstStyle/>
          <a:p>
            <a:r>
              <a:rPr lang="en-US">
                <a:latin typeface="Arial" charset="0"/>
                <a:ea typeface="ＭＳ Ｐゴシック" charset="0"/>
                <a:cs typeface="Arial" charset="0"/>
              </a:rPr>
              <a:t>Traits of Successful CAREER Proposals</a:t>
            </a:r>
          </a:p>
        </p:txBody>
      </p:sp>
      <p:sp>
        <p:nvSpPr>
          <p:cNvPr id="25603" name="Content Placeholder 2"/>
          <p:cNvSpPr>
            <a:spLocks noGrp="1"/>
          </p:cNvSpPr>
          <p:nvPr>
            <p:ph idx="1"/>
          </p:nvPr>
        </p:nvSpPr>
        <p:spPr>
          <a:xfrm>
            <a:off x="457200" y="1600200"/>
            <a:ext cx="8229600" cy="4724400"/>
          </a:xfrm>
        </p:spPr>
        <p:txBody>
          <a:bodyPr/>
          <a:lstStyle/>
          <a:p>
            <a:pPr eaLnBrk="1" hangingPunct="1"/>
            <a:r>
              <a:rPr lang="en-US" sz="2400">
                <a:latin typeface="Arial" charset="0"/>
                <a:cs typeface="ＭＳ Ｐゴシック" charset="0"/>
              </a:rPr>
              <a:t>CAREER proposals should match the expectations in the disciplinary programs in terms of research and education - This is a highly competitive program!</a:t>
            </a:r>
          </a:p>
          <a:p>
            <a:pPr eaLnBrk="1" hangingPunct="1"/>
            <a:r>
              <a:rPr lang="en-US" sz="2400">
                <a:latin typeface="Arial" charset="0"/>
                <a:cs typeface="ＭＳ Ｐゴシック" charset="0"/>
              </a:rPr>
              <a:t>Written with peer reviewers (Ad Hoc and/or Panel) in mind - </a:t>
            </a:r>
            <a:r>
              <a:rPr lang="en-US" sz="2400">
                <a:solidFill>
                  <a:srgbClr val="000099"/>
                </a:solidFill>
                <a:latin typeface="Arial" charset="0"/>
                <a:cs typeface="ＭＳ Ｐゴシック" charset="0"/>
              </a:rPr>
              <a:t>Ask your Program Officer </a:t>
            </a:r>
            <a:r>
              <a:rPr lang="en-US" sz="2400">
                <a:latin typeface="Arial" charset="0"/>
                <a:cs typeface="ＭＳ Ｐゴシック" charset="0"/>
              </a:rPr>
              <a:t>what types of reviewers will be assessing your proposal</a:t>
            </a:r>
          </a:p>
          <a:p>
            <a:pPr eaLnBrk="1" hangingPunct="1"/>
            <a:r>
              <a:rPr lang="en-US" sz="2400">
                <a:latin typeface="Arial" charset="0"/>
                <a:cs typeface="ＭＳ Ｐゴシック" charset="0"/>
              </a:rPr>
              <a:t>Appropriate scope of education and research activities.  It is a 5-year plan, not your whole life</a:t>
            </a:r>
          </a:p>
          <a:p>
            <a:pPr eaLnBrk="1" hangingPunct="1"/>
            <a:r>
              <a:rPr lang="en-US" sz="2400">
                <a:latin typeface="Arial" charset="0"/>
                <a:cs typeface="ＭＳ Ｐゴシック" charset="0"/>
              </a:rPr>
              <a:t>Goes outside the education box of regular research proposals in your field</a:t>
            </a:r>
          </a:p>
          <a:p>
            <a:pPr eaLnBrk="1" hangingPunct="1"/>
            <a:r>
              <a:rPr lang="en-US" sz="2400">
                <a:latin typeface="Arial" charset="0"/>
                <a:cs typeface="ＭＳ Ｐゴシック" charset="0"/>
              </a:rPr>
              <a:t>Strikes a balance between doable research activities and more risky pursuits</a:t>
            </a:r>
          </a:p>
          <a:p>
            <a:pPr eaLnBrk="1" hangingPunct="1"/>
            <a:endParaRPr lang="en-US" sz="2000">
              <a:latin typeface="Arial" charset="0"/>
              <a:cs typeface="Arial" charset="0"/>
            </a:endParaRPr>
          </a:p>
        </p:txBody>
      </p:sp>
      <p:pic>
        <p:nvPicPr>
          <p:cNvPr id="25604"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Slide Number Placeholder 4"/>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10FA1B97-C8A3-D245-A79A-62850EDE6E5B}" type="slidenum">
              <a:rPr lang="en-US" sz="1200">
                <a:solidFill>
                  <a:srgbClr val="969696"/>
                </a:solidFill>
                <a:cs typeface="ＭＳ Ｐゴシック" charset="0"/>
              </a:rPr>
              <a:pPr/>
              <a:t>20</a:t>
            </a:fld>
            <a:endParaRPr lang="en-US" sz="1200">
              <a:solidFill>
                <a:srgbClr val="969696"/>
              </a:solidFill>
              <a:cs typeface="ＭＳ Ｐゴシック"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0608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38200" y="274638"/>
            <a:ext cx="7924800" cy="1249362"/>
          </a:xfrm>
        </p:spPr>
        <p:txBody>
          <a:bodyPr/>
          <a:lstStyle/>
          <a:p>
            <a:r>
              <a:rPr lang="en-US">
                <a:latin typeface="Arial" charset="0"/>
                <a:ea typeface="ＭＳ Ｐゴシック" charset="0"/>
                <a:cs typeface="Arial" charset="0"/>
              </a:rPr>
              <a:t>PECASE: Presidential Early-Career Awards for Scientists and Engineers</a:t>
            </a:r>
          </a:p>
        </p:txBody>
      </p:sp>
      <p:sp>
        <p:nvSpPr>
          <p:cNvPr id="26627" name="Rectangle 3"/>
          <p:cNvSpPr>
            <a:spLocks noGrp="1" noChangeArrowheads="1"/>
          </p:cNvSpPr>
          <p:nvPr>
            <p:ph type="body" idx="1"/>
          </p:nvPr>
        </p:nvSpPr>
        <p:spPr>
          <a:xfrm>
            <a:off x="609600" y="1828800"/>
            <a:ext cx="8305800" cy="4724400"/>
          </a:xfrm>
        </p:spPr>
        <p:txBody>
          <a:bodyPr/>
          <a:lstStyle/>
          <a:p>
            <a:pPr eaLnBrk="1" hangingPunct="1">
              <a:lnSpc>
                <a:spcPct val="90000"/>
              </a:lnSpc>
            </a:pPr>
            <a:r>
              <a:rPr lang="en-US" sz="2600">
                <a:solidFill>
                  <a:srgbClr val="000099"/>
                </a:solidFill>
                <a:latin typeface="Arial" charset="0"/>
                <a:cs typeface="ＭＳ Ｐゴシック" charset="0"/>
              </a:rPr>
              <a:t>PECASE Eligibility</a:t>
            </a:r>
            <a:r>
              <a:rPr lang="en-US" sz="2600">
                <a:latin typeface="Arial" charset="0"/>
                <a:cs typeface="ＭＳ Ｐゴシック" charset="0"/>
              </a:rPr>
              <a:t> - Be a U.S. Citizen or Permanent Resident by the time of agency nomination</a:t>
            </a:r>
          </a:p>
          <a:p>
            <a:pPr eaLnBrk="1" hangingPunct="1">
              <a:lnSpc>
                <a:spcPct val="90000"/>
              </a:lnSpc>
            </a:pPr>
            <a:endParaRPr lang="en-US" sz="2600">
              <a:latin typeface="Arial" charset="0"/>
              <a:cs typeface="ＭＳ Ｐゴシック" charset="0"/>
            </a:endParaRPr>
          </a:p>
          <a:p>
            <a:pPr eaLnBrk="1" hangingPunct="1">
              <a:lnSpc>
                <a:spcPct val="90000"/>
              </a:lnSpc>
            </a:pPr>
            <a:r>
              <a:rPr lang="en-US" sz="2600">
                <a:latin typeface="Arial" charset="0"/>
                <a:cs typeface="ＭＳ Ｐゴシック" charset="0"/>
              </a:rPr>
              <a:t>Nomination by agency, not application by individuals</a:t>
            </a:r>
          </a:p>
          <a:p>
            <a:pPr eaLnBrk="1" hangingPunct="1">
              <a:lnSpc>
                <a:spcPct val="90000"/>
              </a:lnSpc>
            </a:pPr>
            <a:endParaRPr lang="en-US" sz="2600">
              <a:latin typeface="Arial" charset="0"/>
              <a:cs typeface="ＭＳ Ｐゴシック" charset="0"/>
            </a:endParaRPr>
          </a:p>
          <a:p>
            <a:pPr eaLnBrk="1" hangingPunct="1">
              <a:lnSpc>
                <a:spcPct val="90000"/>
              </a:lnSpc>
            </a:pPr>
            <a:r>
              <a:rPr lang="en-US" sz="2600">
                <a:latin typeface="Arial" charset="0"/>
                <a:cs typeface="ＭＳ Ｐゴシック" charset="0"/>
              </a:rPr>
              <a:t>20 Nominees from NSF every year from the pool of recent CAREER awardees</a:t>
            </a:r>
          </a:p>
          <a:p>
            <a:pPr eaLnBrk="1" hangingPunct="1">
              <a:lnSpc>
                <a:spcPct val="90000"/>
              </a:lnSpc>
            </a:pPr>
            <a:endParaRPr lang="en-US" sz="2600">
              <a:latin typeface="Arial" charset="0"/>
              <a:cs typeface="ＭＳ Ｐゴシック" charset="0"/>
            </a:endParaRPr>
          </a:p>
          <a:p>
            <a:pPr eaLnBrk="1" hangingPunct="1">
              <a:lnSpc>
                <a:spcPct val="90000"/>
              </a:lnSpc>
            </a:pPr>
            <a:r>
              <a:rPr lang="en-US" sz="2600">
                <a:latin typeface="Arial" charset="0"/>
                <a:cs typeface="ＭＳ Ｐゴシック" charset="0"/>
              </a:rPr>
              <a:t>Number of nominees per Directorate is a function of the number of proposals submitted to the program for each Directorate</a:t>
            </a:r>
          </a:p>
          <a:p>
            <a:pPr eaLnBrk="1" hangingPunct="1">
              <a:lnSpc>
                <a:spcPct val="90000"/>
              </a:lnSpc>
              <a:buFont typeface="Arial" charset="0"/>
              <a:buNone/>
            </a:pPr>
            <a:endParaRPr lang="en-US">
              <a:latin typeface="Arial" charset="0"/>
              <a:cs typeface="ＭＳ Ｐゴシック" charset="0"/>
            </a:endParaRPr>
          </a:p>
          <a:p>
            <a:pPr>
              <a:lnSpc>
                <a:spcPct val="90000"/>
              </a:lnSpc>
            </a:pPr>
            <a:endParaRPr lang="en-US" sz="1800">
              <a:latin typeface="Arial" charset="0"/>
              <a:cs typeface="Arial" charset="0"/>
            </a:endParaRPr>
          </a:p>
          <a:p>
            <a:pPr lvl="1">
              <a:lnSpc>
                <a:spcPct val="90000"/>
              </a:lnSpc>
              <a:buFontTx/>
              <a:buNone/>
            </a:pPr>
            <a:endParaRPr lang="en-US" sz="1800">
              <a:latin typeface="Arial" charset="0"/>
              <a:ea typeface="Arial" charset="0"/>
              <a:cs typeface="Arial" charset="0"/>
            </a:endParaRPr>
          </a:p>
        </p:txBody>
      </p:sp>
      <p:pic>
        <p:nvPicPr>
          <p:cNvPr id="26628"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Slide Number Placeholder 4"/>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3734CBAE-1D14-5849-AC59-8FA5BE1A6FF3}" type="slidenum">
              <a:rPr lang="en-US" sz="1200">
                <a:solidFill>
                  <a:srgbClr val="969696"/>
                </a:solidFill>
                <a:cs typeface="ＭＳ Ｐゴシック" charset="0"/>
              </a:rPr>
              <a:pPr/>
              <a:t>21</a:t>
            </a:fld>
            <a:endParaRPr lang="en-US" sz="1200">
              <a:solidFill>
                <a:srgbClr val="969696"/>
              </a:solidFill>
              <a:cs typeface="ＭＳ Ｐゴシック"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advTm="38553"/>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2"/>
          <p:cNvSpPr>
            <a:spLocks noGrp="1" noChangeArrowheads="1"/>
          </p:cNvSpPr>
          <p:nvPr>
            <p:ph type="title"/>
          </p:nvPr>
        </p:nvSpPr>
        <p:spPr>
          <a:xfrm>
            <a:off x="838200" y="685800"/>
            <a:ext cx="7848600" cy="1295400"/>
          </a:xfrm>
        </p:spPr>
        <p:txBody>
          <a:bodyPr>
            <a:normAutofit fontScale="90000"/>
          </a:bodyPr>
          <a:lstStyle/>
          <a:p>
            <a:pPr>
              <a:defRPr/>
            </a:pPr>
            <a:r>
              <a:rPr lang="en-US" sz="4000" dirty="0" smtClean="0"/>
              <a:t>PECASE: Presidential Early-Career Awards for Scientists and Engineers</a:t>
            </a:r>
            <a:endParaRPr lang="en-US" dirty="0"/>
          </a:p>
        </p:txBody>
      </p:sp>
      <p:sp>
        <p:nvSpPr>
          <p:cNvPr id="27651" name="Rectangle 3"/>
          <p:cNvSpPr>
            <a:spLocks noGrp="1" noChangeArrowheads="1"/>
          </p:cNvSpPr>
          <p:nvPr>
            <p:ph type="body" idx="1"/>
          </p:nvPr>
        </p:nvSpPr>
        <p:spPr>
          <a:xfrm>
            <a:off x="457200" y="3200400"/>
            <a:ext cx="9829800" cy="5257800"/>
          </a:xfrm>
        </p:spPr>
        <p:txBody>
          <a:bodyPr/>
          <a:lstStyle/>
          <a:p>
            <a:pPr>
              <a:buFont typeface="Arial" charset="0"/>
              <a:buNone/>
            </a:pPr>
            <a:endParaRPr lang="en-US" sz="1800">
              <a:latin typeface="Arial" charset="0"/>
              <a:cs typeface="Arial" charset="0"/>
            </a:endParaRPr>
          </a:p>
          <a:p>
            <a:pPr lvl="1">
              <a:lnSpc>
                <a:spcPct val="90000"/>
              </a:lnSpc>
              <a:buFontTx/>
              <a:buNone/>
            </a:pPr>
            <a:endParaRPr lang="en-US" sz="1800">
              <a:latin typeface="Arial" charset="0"/>
              <a:ea typeface="Arial" charset="0"/>
              <a:cs typeface="Arial" charset="0"/>
            </a:endParaRPr>
          </a:p>
        </p:txBody>
      </p:sp>
      <p:pic>
        <p:nvPicPr>
          <p:cNvPr id="27652"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913"/>
            <a:ext cx="6953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Slide Number Placeholder 5"/>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01C5F70C-AE86-3C4C-9024-3C4B69F41890}" type="slidenum">
              <a:rPr lang="en-US" sz="1200">
                <a:solidFill>
                  <a:srgbClr val="969696"/>
                </a:solidFill>
                <a:cs typeface="ＭＳ Ｐゴシック" charset="0"/>
              </a:rPr>
              <a:pPr/>
              <a:t>22</a:t>
            </a:fld>
            <a:endParaRPr lang="en-US" sz="1200">
              <a:solidFill>
                <a:srgbClr val="969696"/>
              </a:solidFill>
              <a:cs typeface="ＭＳ Ｐゴシック" charset="0"/>
            </a:endParaRPr>
          </a:p>
        </p:txBody>
      </p:sp>
      <p:pic>
        <p:nvPicPr>
          <p:cNvPr id="27654" name="Picture 7" descr="PECASE 2011 Awardees-July 201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2362200"/>
            <a:ext cx="6437313"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xmlns:p14="http://schemas.microsoft.com/office/powerpoint/2010/main" advTm="2311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762000" y="457200"/>
            <a:ext cx="7924800" cy="6096000"/>
          </a:xfrm>
        </p:spPr>
        <p:txBody>
          <a:bodyPr/>
          <a:lstStyle/>
          <a:p>
            <a:r>
              <a:rPr lang="en-US">
                <a:latin typeface="Arial" charset="0"/>
                <a:ea typeface="ＭＳ Ｐゴシック" charset="0"/>
                <a:cs typeface="ＭＳ Ｐゴシック" charset="0"/>
              </a:rPr>
              <a:t>CAREER Award Supplement Opportunities</a:t>
            </a:r>
          </a:p>
        </p:txBody>
      </p:sp>
      <p:sp>
        <p:nvSpPr>
          <p:cNvPr id="28675" name="Slide Number Placeholder 2"/>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F405DECF-8D14-7A4D-B882-0F2271F65C18}" type="slidenum">
              <a:rPr lang="en-US" sz="1200">
                <a:solidFill>
                  <a:srgbClr val="898989"/>
                </a:solidFill>
                <a:cs typeface="ＭＳ Ｐゴシック" charset="0"/>
              </a:rPr>
              <a:pPr/>
              <a:t>23</a:t>
            </a:fld>
            <a:endParaRPr lang="en-US" sz="1200">
              <a:solidFill>
                <a:srgbClr val="898989"/>
              </a:solidFill>
              <a:cs typeface="ＭＳ Ｐゴシック"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833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90600" y="76200"/>
            <a:ext cx="7620000" cy="990600"/>
          </a:xfrm>
        </p:spPr>
        <p:txBody>
          <a:bodyPr>
            <a:normAutofit fontScale="90000"/>
          </a:bodyPr>
          <a:lstStyle/>
          <a:p>
            <a:pPr eaLnBrk="1" hangingPunct="1">
              <a:defRPr/>
            </a:pPr>
            <a:r>
              <a:rPr lang="en-US" altLang="en-US" sz="3200" smtClean="0">
                <a:ea typeface="ＭＳ Ｐゴシック" pitchFamily="34" charset="-128"/>
              </a:rPr>
              <a:t>Career-Life Balance Initiative (CLB) Supplement</a:t>
            </a:r>
          </a:p>
        </p:txBody>
      </p:sp>
      <p:pic>
        <p:nvPicPr>
          <p:cNvPr id="29699"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3"/>
          <p:cNvSpPr>
            <a:spLocks noGrp="1" noChangeArrowheads="1"/>
          </p:cNvSpPr>
          <p:nvPr>
            <p:ph idx="1"/>
          </p:nvPr>
        </p:nvSpPr>
        <p:spPr>
          <a:xfrm>
            <a:off x="304800" y="1371600"/>
            <a:ext cx="8763000" cy="5029200"/>
          </a:xfrm>
        </p:spPr>
        <p:txBody>
          <a:bodyPr/>
          <a:lstStyle/>
          <a:p>
            <a:pPr>
              <a:spcAft>
                <a:spcPts val="600"/>
              </a:spcAft>
            </a:pPr>
            <a:r>
              <a:rPr lang="en-US" sz="2400">
                <a:latin typeface="Calibri" charset="0"/>
                <a:cs typeface="Arial" charset="0"/>
              </a:rPr>
              <a:t>Encourages career-life balance opportunities such as flexible start dates for NSF awards</a:t>
            </a:r>
          </a:p>
          <a:p>
            <a:pPr>
              <a:spcAft>
                <a:spcPts val="600"/>
              </a:spcAft>
            </a:pPr>
            <a:r>
              <a:rPr lang="en-US" sz="2400">
                <a:latin typeface="Calibri" charset="0"/>
                <a:cs typeface="Arial" charset="0"/>
              </a:rPr>
              <a:t>NSF also invites the submission of supplemental funding requests to support additional personnel (e.g., research technicians or equivalent) to sustain research when PIs are on family leave.</a:t>
            </a:r>
          </a:p>
          <a:p>
            <a:pPr>
              <a:spcAft>
                <a:spcPts val="600"/>
              </a:spcAft>
            </a:pPr>
            <a:r>
              <a:rPr lang="en-US" sz="2400">
                <a:latin typeface="Calibri" charset="0"/>
                <a:cs typeface="Arial" charset="0"/>
              </a:rPr>
              <a:t>Up to 3 months of salary support may be requested (for a maximum of $12,000 in salary compensation) through the CAREER program. </a:t>
            </a:r>
          </a:p>
          <a:p>
            <a:pPr>
              <a:spcAft>
                <a:spcPts val="600"/>
              </a:spcAft>
            </a:pPr>
            <a:r>
              <a:rPr lang="en-US" sz="2400">
                <a:latin typeface="Calibri" charset="0"/>
                <a:cs typeface="Arial" charset="0"/>
              </a:rPr>
              <a:t>For additional information, please contact the appropriate Directorate or Divisional representative identified on the CAREER webpage at: http://www.nsf.gov/crssprgm/career/contacts.jsp.</a:t>
            </a:r>
            <a:endParaRPr lang="en-US" sz="2400">
              <a:latin typeface="Calibri" charset="0"/>
              <a:cs typeface="ＭＳ Ｐゴシック"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7257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ctrTitle"/>
          </p:nvPr>
        </p:nvSpPr>
        <p:spPr>
          <a:xfrm>
            <a:off x="990600" y="152400"/>
            <a:ext cx="7772400" cy="1143000"/>
          </a:xfrm>
        </p:spPr>
        <p:txBody>
          <a:bodyPr/>
          <a:lstStyle/>
          <a:p>
            <a:r>
              <a:rPr lang="en-US">
                <a:latin typeface="Arial" charset="0"/>
                <a:ea typeface="ＭＳ Ｐゴシック" charset="0"/>
                <a:cs typeface="ＭＳ Ｐゴシック" charset="0"/>
              </a:rPr>
              <a:t>Research Opportunities in Europe for NSF CAREER Awardees - Supplement</a:t>
            </a:r>
          </a:p>
        </p:txBody>
      </p:sp>
      <p:sp>
        <p:nvSpPr>
          <p:cNvPr id="30723" name="Slide Number Placeholder 2"/>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B034450F-63BC-044E-B02A-13160B082075}" type="slidenum">
              <a:rPr lang="en-US" sz="1200">
                <a:solidFill>
                  <a:srgbClr val="898989"/>
                </a:solidFill>
                <a:cs typeface="ＭＳ Ｐゴシック" charset="0"/>
              </a:rPr>
              <a:pPr/>
              <a:t>25</a:t>
            </a:fld>
            <a:endParaRPr lang="en-US" sz="1200">
              <a:solidFill>
                <a:srgbClr val="898989"/>
              </a:solidFill>
              <a:cs typeface="ＭＳ Ｐゴシック" charset="0"/>
            </a:endParaRPr>
          </a:p>
        </p:txBody>
      </p:sp>
      <p:pic>
        <p:nvPicPr>
          <p:cNvPr id="30724"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3400" y="1371600"/>
            <a:ext cx="8610600" cy="4600575"/>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Char char="•"/>
            </a:pPr>
            <a:r>
              <a:rPr lang="en-US" sz="2400"/>
              <a:t> Agreement between NSF and the European Union (EU )</a:t>
            </a:r>
          </a:p>
          <a:p>
            <a:pPr eaLnBrk="1" hangingPunct="1">
              <a:buFont typeface="Arial" charset="0"/>
              <a:buChar char="•"/>
            </a:pPr>
            <a:endParaRPr lang="en-US" sz="900"/>
          </a:p>
          <a:p>
            <a:pPr eaLnBrk="1" hangingPunct="1">
              <a:buFont typeface="Arial" charset="0"/>
              <a:buChar char="•"/>
            </a:pPr>
            <a:r>
              <a:rPr lang="en-US" sz="2400"/>
              <a:t> Signed on July 13, 2012; update in February 2015.</a:t>
            </a:r>
          </a:p>
          <a:p>
            <a:pPr eaLnBrk="1" hangingPunct="1">
              <a:buFont typeface="Arial" charset="0"/>
              <a:buChar char="•"/>
            </a:pPr>
            <a:endParaRPr lang="en-US" sz="900"/>
          </a:p>
          <a:p>
            <a:pPr eaLnBrk="1" hangingPunct="1">
              <a:buFont typeface="Arial" charset="0"/>
              <a:buChar char="•"/>
            </a:pPr>
            <a:r>
              <a:rPr lang="en-US" sz="2400"/>
              <a:t> Enables CAREER awardees to pursue research collaboration with European colleagues supported through EU-funded European Research Council (ERC) grants.</a:t>
            </a:r>
          </a:p>
          <a:p>
            <a:pPr eaLnBrk="1" hangingPunct="1">
              <a:buFont typeface="Arial" charset="0"/>
              <a:buChar char="•"/>
            </a:pPr>
            <a:endParaRPr lang="en-US" sz="900"/>
          </a:p>
          <a:p>
            <a:pPr eaLnBrk="1" hangingPunct="1">
              <a:buFont typeface="Arial" charset="0"/>
              <a:buChar char="•"/>
            </a:pPr>
            <a:r>
              <a:rPr lang="en-US" sz="2400"/>
              <a:t> ERC Executive Agency (ERCEA) identifies ERC-funded research groups who wish to host CAREER awardees for research visits of up to one year within their ERC funding.</a:t>
            </a:r>
          </a:p>
          <a:p>
            <a:pPr eaLnBrk="1" hangingPunct="1">
              <a:buFont typeface="Arial" charset="0"/>
              <a:buChar char="•"/>
            </a:pPr>
            <a:endParaRPr lang="en-US" sz="800"/>
          </a:p>
          <a:p>
            <a:pPr eaLnBrk="1" hangingPunct="1">
              <a:buFont typeface="Arial" charset="0"/>
              <a:buChar char="•"/>
            </a:pPr>
            <a:r>
              <a:rPr lang="en-US" sz="2400"/>
              <a:t> In general, the European hosts will provide living expenses during the visit and NSF will provide travel support </a:t>
            </a:r>
          </a:p>
          <a:p>
            <a:pPr eaLnBrk="1" hangingPunct="1">
              <a:buFont typeface="Arial" charset="0"/>
              <a:buChar char="•"/>
            </a:pPr>
            <a:endParaRPr lang="en-US"/>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3976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2"/>
          <p:cNvSpPr>
            <a:spLocks noGrp="1" noChangeArrowheads="1"/>
          </p:cNvSpPr>
          <p:nvPr>
            <p:ph type="title"/>
          </p:nvPr>
        </p:nvSpPr>
        <p:spPr>
          <a:xfrm>
            <a:off x="838200" y="228600"/>
            <a:ext cx="7848600" cy="1295400"/>
          </a:xfrm>
        </p:spPr>
        <p:txBody>
          <a:bodyPr>
            <a:normAutofit fontScale="90000"/>
          </a:bodyPr>
          <a:lstStyle/>
          <a:p>
            <a:r>
              <a:rPr lang="en-US" sz="3200">
                <a:latin typeface="Arial" charset="0"/>
                <a:ea typeface="ＭＳ Ｐゴシック" charset="0"/>
                <a:cs typeface="Arial" charset="0"/>
              </a:rPr>
              <a:t/>
            </a:r>
            <a:br>
              <a:rPr lang="en-US" sz="3200">
                <a:latin typeface="Arial" charset="0"/>
                <a:ea typeface="ＭＳ Ｐゴシック" charset="0"/>
                <a:cs typeface="Arial" charset="0"/>
              </a:rPr>
            </a:br>
            <a:r>
              <a:rPr lang="en-US">
                <a:latin typeface="Arial" charset="0"/>
                <a:ea typeface="ＭＳ Ｐゴシック" charset="0"/>
                <a:cs typeface="Arial" charset="0"/>
              </a:rPr>
              <a:t>The CAREER website – </a:t>
            </a:r>
            <a:r>
              <a:rPr lang="en-US">
                <a:latin typeface="Arial" charset="0"/>
                <a:ea typeface="ＭＳ Ｐゴシック" charset="0"/>
                <a:cs typeface="Arial" charset="0"/>
                <a:hlinkClick r:id="rId5"/>
              </a:rPr>
              <a:t>www.nsf.gov/career</a:t>
            </a:r>
            <a:r>
              <a:rPr lang="en-US" sz="3200">
                <a:latin typeface="Arial" charset="0"/>
                <a:ea typeface="ＭＳ Ｐゴシック" charset="0"/>
                <a:cs typeface="Arial" charset="0"/>
              </a:rPr>
              <a:t/>
            </a:r>
            <a:br>
              <a:rPr lang="en-US" sz="3200">
                <a:latin typeface="Arial" charset="0"/>
                <a:ea typeface="ＭＳ Ｐゴシック" charset="0"/>
                <a:cs typeface="Arial" charset="0"/>
              </a:rPr>
            </a:br>
            <a:endParaRPr lang="en-US" sz="3200">
              <a:latin typeface="Arial" charset="0"/>
              <a:ea typeface="ＭＳ Ｐゴシック" charset="0"/>
              <a:cs typeface="Arial" charset="0"/>
            </a:endParaRPr>
          </a:p>
        </p:txBody>
      </p:sp>
      <p:sp>
        <p:nvSpPr>
          <p:cNvPr id="31747" name="Rectangle 3"/>
          <p:cNvSpPr>
            <a:spLocks noGrp="1" noChangeArrowheads="1"/>
          </p:cNvSpPr>
          <p:nvPr>
            <p:ph type="body" idx="1"/>
          </p:nvPr>
        </p:nvSpPr>
        <p:spPr>
          <a:xfrm>
            <a:off x="609600" y="1524000"/>
            <a:ext cx="8686800" cy="5257800"/>
          </a:xfrm>
        </p:spPr>
        <p:txBody>
          <a:bodyPr/>
          <a:lstStyle/>
          <a:p>
            <a:r>
              <a:rPr lang="en-US" sz="2600">
                <a:latin typeface="Arial" charset="0"/>
                <a:cs typeface="ＭＳ Ｐゴシック" charset="0"/>
              </a:rPr>
              <a:t>Latest Program Solicitation  - NSF 14-532</a:t>
            </a:r>
          </a:p>
          <a:p>
            <a:endParaRPr lang="en-US" sz="1000">
              <a:latin typeface="Arial" charset="0"/>
              <a:cs typeface="ＭＳ Ｐゴシック" charset="0"/>
            </a:endParaRPr>
          </a:p>
          <a:p>
            <a:r>
              <a:rPr lang="en-US" sz="2600">
                <a:latin typeface="Arial" charset="0"/>
                <a:cs typeface="ＭＳ Ｐゴシック" charset="0"/>
              </a:rPr>
              <a:t>Frequently Asked Questions - NSF 11-038 </a:t>
            </a:r>
          </a:p>
          <a:p>
            <a:endParaRPr lang="en-US" sz="900">
              <a:latin typeface="Arial" charset="0"/>
              <a:cs typeface="ＭＳ Ｐゴシック" charset="0"/>
            </a:endParaRPr>
          </a:p>
          <a:p>
            <a:r>
              <a:rPr lang="en-US" sz="2600">
                <a:latin typeface="Arial" charset="0"/>
                <a:cs typeface="ＭＳ Ｐゴシック" charset="0"/>
              </a:rPr>
              <a:t>CAREER Directorate/Division Contacts</a:t>
            </a:r>
          </a:p>
          <a:p>
            <a:endParaRPr lang="en-US" sz="1000">
              <a:latin typeface="Arial" charset="0"/>
              <a:cs typeface="ＭＳ Ｐゴシック" charset="0"/>
            </a:endParaRPr>
          </a:p>
          <a:p>
            <a:r>
              <a:rPr lang="en-US" sz="2600">
                <a:latin typeface="Arial" charset="0"/>
                <a:cs typeface="ＭＳ Ｐゴシック" charset="0"/>
              </a:rPr>
              <a:t>Link to recent awards</a:t>
            </a:r>
          </a:p>
          <a:p>
            <a:endParaRPr lang="en-US" sz="1000">
              <a:latin typeface="Arial" charset="0"/>
              <a:cs typeface="ＭＳ Ｐゴシック" charset="0"/>
            </a:endParaRPr>
          </a:p>
          <a:p>
            <a:r>
              <a:rPr lang="en-US" sz="2600">
                <a:latin typeface="Arial" charset="0"/>
                <a:cs typeface="ＭＳ Ｐゴシック" charset="0"/>
              </a:rPr>
              <a:t>Link to PECASE awards</a:t>
            </a:r>
          </a:p>
          <a:p>
            <a:endParaRPr lang="en-US" sz="1000">
              <a:latin typeface="Arial" charset="0"/>
              <a:cs typeface="ＭＳ Ｐゴシック" charset="0"/>
            </a:endParaRPr>
          </a:p>
          <a:p>
            <a:r>
              <a:rPr lang="en-US" sz="2600">
                <a:latin typeface="Arial" charset="0"/>
                <a:cs typeface="ＭＳ Ｐゴシック" charset="0"/>
              </a:rPr>
              <a:t>Next Deadlines for 2015:</a:t>
            </a:r>
          </a:p>
          <a:p>
            <a:pPr lvl="1"/>
            <a:r>
              <a:rPr lang="en-US" sz="2600">
                <a:latin typeface="Arial" charset="0"/>
                <a:ea typeface="ＭＳ Ｐゴシック" charset="0"/>
                <a:cs typeface="ＭＳ Ｐゴシック" charset="0"/>
              </a:rPr>
              <a:t>July 21  - BIO, CISE (ACI, CCF, CNS, IIS), EHR</a:t>
            </a:r>
          </a:p>
          <a:p>
            <a:pPr lvl="1"/>
            <a:r>
              <a:rPr lang="en-US" sz="2600">
                <a:latin typeface="Arial" charset="0"/>
                <a:ea typeface="ＭＳ Ｐゴシック" charset="0"/>
                <a:cs typeface="ＭＳ Ｐゴシック" charset="0"/>
              </a:rPr>
              <a:t>July 22  - ENG</a:t>
            </a:r>
          </a:p>
          <a:p>
            <a:pPr lvl="1"/>
            <a:r>
              <a:rPr lang="en-US" sz="2600">
                <a:latin typeface="Arial" charset="0"/>
                <a:ea typeface="ＭＳ Ｐゴシック" charset="0"/>
                <a:cs typeface="ＭＳ Ｐゴシック" charset="0"/>
              </a:rPr>
              <a:t>July 23  - GEO (including PLR), MPS, SBE</a:t>
            </a:r>
          </a:p>
          <a:p>
            <a:pPr>
              <a:lnSpc>
                <a:spcPct val="90000"/>
              </a:lnSpc>
            </a:pPr>
            <a:endParaRPr lang="en-US" sz="1800">
              <a:latin typeface="Arial" charset="0"/>
              <a:cs typeface="Arial" charset="0"/>
            </a:endParaRPr>
          </a:p>
          <a:p>
            <a:pPr lvl="1">
              <a:lnSpc>
                <a:spcPct val="90000"/>
              </a:lnSpc>
              <a:buFontTx/>
              <a:buNone/>
            </a:pPr>
            <a:endParaRPr lang="en-US" sz="1800">
              <a:latin typeface="Arial" charset="0"/>
              <a:ea typeface="Arial" charset="0"/>
              <a:cs typeface="Arial" charset="0"/>
            </a:endParaRPr>
          </a:p>
        </p:txBody>
      </p:sp>
      <p:pic>
        <p:nvPicPr>
          <p:cNvPr id="31748" name="Picture 6" descr="C:\Documents and Settings\dlockhar\My Documents\My Pictures\NSF Logo 1.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Slide Number Placeholder 4"/>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23B21282-68A0-534E-899A-29E11ECAE55C}" type="slidenum">
              <a:rPr lang="en-US" sz="1200">
                <a:solidFill>
                  <a:srgbClr val="969696"/>
                </a:solidFill>
                <a:cs typeface="ＭＳ Ｐゴシック" charset="0"/>
              </a:rPr>
              <a:pPr/>
              <a:t>26</a:t>
            </a:fld>
            <a:endParaRPr lang="en-US" sz="1200">
              <a:solidFill>
                <a:srgbClr val="969696"/>
              </a:solidFill>
              <a:cs typeface="ＭＳ Ｐゴシック"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xmlns:p14="http://schemas.microsoft.com/office/powerpoint/2010/main" advTm="83514"/>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762000" y="457200"/>
            <a:ext cx="7924800" cy="6096000"/>
          </a:xfrm>
        </p:spPr>
        <p:txBody>
          <a:bodyPr/>
          <a:lstStyle/>
          <a:p>
            <a:r>
              <a:rPr lang="en-US">
                <a:latin typeface="Arial" charset="0"/>
                <a:ea typeface="ＭＳ Ｐゴシック" charset="0"/>
                <a:cs typeface="ＭＳ Ｐゴシック" charset="0"/>
              </a:rPr>
              <a:t>Follow-up Questions?</a:t>
            </a:r>
          </a:p>
        </p:txBody>
      </p:sp>
      <p:sp>
        <p:nvSpPr>
          <p:cNvPr id="32771" name="Slide Number Placeholder 2"/>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4BAF8E2B-C2F0-2446-A101-554A25357651}" type="slidenum">
              <a:rPr lang="en-US" sz="1200">
                <a:solidFill>
                  <a:srgbClr val="898989"/>
                </a:solidFill>
                <a:cs typeface="ＭＳ Ｐゴシック" charset="0"/>
              </a:rPr>
              <a:pPr/>
              <a:t>27</a:t>
            </a:fld>
            <a:endParaRPr lang="en-US" sz="1200">
              <a:solidFill>
                <a:srgbClr val="898989"/>
              </a:solidFill>
              <a:cs typeface="ＭＳ Ｐゴシック"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33375"/>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533400" y="0"/>
            <a:ext cx="9906000" cy="838200"/>
          </a:xfrm>
          <a:prstGeom prst="rect">
            <a:avLst/>
          </a:prstGeom>
        </p:spPr>
        <p:txBody>
          <a:bodyPr anchor="ctr"/>
          <a:lstStyle/>
          <a:p>
            <a:pPr algn="ctr" fontAlgn="auto">
              <a:spcAft>
                <a:spcPts val="0"/>
              </a:spcAft>
              <a:defRPr/>
            </a:pPr>
            <a:r>
              <a:rPr lang="en-US" sz="2800" b="1" dirty="0">
                <a:solidFill>
                  <a:schemeClr val="tx2"/>
                </a:solidFill>
                <a:latin typeface="Arial"/>
                <a:ea typeface="+mj-ea"/>
                <a:cs typeface="Arial"/>
              </a:rPr>
              <a:t>         CISE Organization and Core Research Programs</a:t>
            </a:r>
          </a:p>
        </p:txBody>
      </p:sp>
      <p:graphicFrame>
        <p:nvGraphicFramePr>
          <p:cNvPr id="46" name="Diagram 45"/>
          <p:cNvGraphicFramePr/>
          <p:nvPr/>
        </p:nvGraphicFramePr>
        <p:xfrm>
          <a:off x="685800" y="457200"/>
          <a:ext cx="8210484" cy="50043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Left-Right Arrow 5"/>
          <p:cNvSpPr>
            <a:spLocks noChangeArrowheads="1"/>
          </p:cNvSpPr>
          <p:nvPr/>
        </p:nvSpPr>
        <p:spPr bwMode="auto">
          <a:xfrm>
            <a:off x="1219200" y="5489575"/>
            <a:ext cx="6553200" cy="606425"/>
          </a:xfrm>
          <a:prstGeom prst="leftRightArrow">
            <a:avLst>
              <a:gd name="adj1" fmla="val 50000"/>
              <a:gd name="adj2" fmla="val 49979"/>
            </a:avLst>
          </a:prstGeom>
          <a:solidFill>
            <a:srgbClr val="B3A2C7"/>
          </a:solidFill>
          <a:ln w="9525">
            <a:solidFill>
              <a:srgbClr val="4A7EBB"/>
            </a:solidFill>
            <a:miter lim="800000"/>
            <a:headEnd/>
            <a:tailEnd/>
          </a:ln>
          <a:effectLst>
            <a:outerShdw blurRad="40000" dist="23000" dir="5400000" rotWithShape="0">
              <a:srgbClr val="000000">
                <a:alpha val="34999"/>
              </a:srgbClr>
            </a:outerShdw>
          </a:effectLst>
        </p:spPr>
        <p:txBody>
          <a:bodyPr/>
          <a:lstStyle/>
          <a:p>
            <a:pPr>
              <a:defRPr/>
            </a:pPr>
            <a:endParaRPr lang="en-US" dirty="0">
              <a:solidFill>
                <a:schemeClr val="lt1"/>
              </a:solidFill>
              <a:latin typeface="+mn-lt"/>
              <a:ea typeface="+mn-ea"/>
              <a:cs typeface="+mn-cs"/>
            </a:endParaRPr>
          </a:p>
        </p:txBody>
      </p:sp>
      <p:sp>
        <p:nvSpPr>
          <p:cNvPr id="8197" name="TextBox 6"/>
          <p:cNvSpPr txBox="1">
            <a:spLocks noChangeArrowheads="1"/>
          </p:cNvSpPr>
          <p:nvPr/>
        </p:nvSpPr>
        <p:spPr bwMode="auto">
          <a:xfrm>
            <a:off x="2428875" y="5611813"/>
            <a:ext cx="434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pPr algn="ctr"/>
            <a:r>
              <a:rPr lang="en-US" sz="1800" b="1">
                <a:solidFill>
                  <a:schemeClr val="tx2"/>
                </a:solidFill>
                <a:cs typeface="ＭＳ Ｐゴシック" charset="0"/>
              </a:rPr>
              <a:t>CISE Cross-Cutting Programs</a:t>
            </a:r>
          </a:p>
        </p:txBody>
      </p:sp>
      <p:sp>
        <p:nvSpPr>
          <p:cNvPr id="10" name="Left-Right Arrow 9"/>
          <p:cNvSpPr>
            <a:spLocks noChangeArrowheads="1"/>
          </p:cNvSpPr>
          <p:nvPr/>
        </p:nvSpPr>
        <p:spPr bwMode="auto">
          <a:xfrm>
            <a:off x="762000" y="6019800"/>
            <a:ext cx="7467600" cy="606425"/>
          </a:xfrm>
          <a:prstGeom prst="leftRightArrow">
            <a:avLst>
              <a:gd name="adj1" fmla="val 50000"/>
              <a:gd name="adj2" fmla="val 49998"/>
            </a:avLst>
          </a:prstGeom>
          <a:solidFill>
            <a:srgbClr val="B3A2C7"/>
          </a:solidFill>
          <a:ln w="9525">
            <a:solidFill>
              <a:srgbClr val="4A7EBB"/>
            </a:solidFill>
            <a:miter lim="800000"/>
            <a:headEnd/>
            <a:tailEnd/>
          </a:ln>
          <a:effectLst>
            <a:outerShdw blurRad="40000" dist="23000" dir="5400000" rotWithShape="0">
              <a:srgbClr val="000000">
                <a:alpha val="34999"/>
              </a:srgbClr>
            </a:outerShdw>
          </a:effectLst>
        </p:spPr>
        <p:txBody>
          <a:bodyPr/>
          <a:lstStyle/>
          <a:p>
            <a:pPr>
              <a:defRPr/>
            </a:pPr>
            <a:endParaRPr lang="en-US" dirty="0">
              <a:solidFill>
                <a:schemeClr val="lt1"/>
              </a:solidFill>
              <a:latin typeface="+mn-lt"/>
              <a:ea typeface="+mn-ea"/>
              <a:cs typeface="+mn-cs"/>
            </a:endParaRPr>
          </a:p>
        </p:txBody>
      </p:sp>
      <p:sp>
        <p:nvSpPr>
          <p:cNvPr id="8199" name="TextBox 10"/>
          <p:cNvSpPr txBox="1">
            <a:spLocks noChangeArrowheads="1"/>
          </p:cNvSpPr>
          <p:nvPr/>
        </p:nvSpPr>
        <p:spPr bwMode="auto">
          <a:xfrm>
            <a:off x="2438400" y="6149975"/>
            <a:ext cx="4343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pPr algn="ctr"/>
            <a:r>
              <a:rPr lang="en-US" sz="1800" b="1">
                <a:solidFill>
                  <a:schemeClr val="tx2"/>
                </a:solidFill>
                <a:cs typeface="ＭＳ Ｐゴシック" charset="0"/>
              </a:rPr>
              <a:t>Cross-Foundation Programs</a:t>
            </a:r>
          </a:p>
        </p:txBody>
      </p:sp>
      <p:sp>
        <p:nvSpPr>
          <p:cNvPr id="16" name="Left-Right Arrow 15"/>
          <p:cNvSpPr>
            <a:spLocks noChangeArrowheads="1"/>
          </p:cNvSpPr>
          <p:nvPr/>
        </p:nvSpPr>
        <p:spPr bwMode="auto">
          <a:xfrm rot="-5400000">
            <a:off x="-455612" y="3582987"/>
            <a:ext cx="2743200" cy="606425"/>
          </a:xfrm>
          <a:prstGeom prst="leftRightArrow">
            <a:avLst>
              <a:gd name="adj1" fmla="val 50000"/>
              <a:gd name="adj2" fmla="val 50010"/>
            </a:avLst>
          </a:prstGeom>
          <a:solidFill>
            <a:srgbClr val="B3A2C7"/>
          </a:solidFill>
          <a:ln w="9525">
            <a:solidFill>
              <a:srgbClr val="4A7EBB"/>
            </a:solidFill>
            <a:miter lim="800000"/>
            <a:headEnd/>
            <a:tailEnd/>
          </a:ln>
          <a:effectLst>
            <a:outerShdw blurRad="40000" dist="23000" dir="5400000" rotWithShape="0">
              <a:srgbClr val="000000">
                <a:alpha val="34999"/>
              </a:srgbClr>
            </a:outerShdw>
          </a:effectLst>
        </p:spPr>
        <p:txBody>
          <a:bodyPr/>
          <a:lstStyle/>
          <a:p>
            <a:pPr>
              <a:defRPr/>
            </a:pPr>
            <a:endParaRPr lang="en-US" dirty="0">
              <a:solidFill>
                <a:schemeClr val="lt1"/>
              </a:solidFill>
              <a:latin typeface="+mn-lt"/>
              <a:ea typeface="+mn-ea"/>
              <a:cs typeface="+mn-cs"/>
            </a:endParaRPr>
          </a:p>
        </p:txBody>
      </p:sp>
      <p:sp>
        <p:nvSpPr>
          <p:cNvPr id="8201" name="TextBox 16"/>
          <p:cNvSpPr txBox="1">
            <a:spLocks noChangeArrowheads="1"/>
          </p:cNvSpPr>
          <p:nvPr/>
        </p:nvSpPr>
        <p:spPr bwMode="auto">
          <a:xfrm rot="-5400000">
            <a:off x="-339725" y="3749675"/>
            <a:ext cx="2514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pPr algn="ctr"/>
            <a:r>
              <a:rPr lang="en-US" sz="1800" b="1">
                <a:solidFill>
                  <a:schemeClr val="tx2"/>
                </a:solidFill>
                <a:cs typeface="ＭＳ Ｐゴシック" charset="0"/>
              </a:rPr>
              <a:t>CISE Core Programs</a:t>
            </a:r>
          </a:p>
        </p:txBody>
      </p:sp>
      <p:pic>
        <p:nvPicPr>
          <p:cNvPr id="8202" name="Picture 6" descr="C:\Documents and Settings\dlockhar\My Documents\My Pictures\NSF Logo 1.t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cSld>
  <p:clrMapOvr>
    <a:masterClrMapping/>
  </p:clrMapOvr>
  <p:transition xmlns:p14="http://schemas.microsoft.com/office/powerpoint/2010/main" advTm="8822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62000" y="609600"/>
            <a:ext cx="7772400" cy="5867400"/>
          </a:xfrm>
        </p:spPr>
        <p:txBody>
          <a:bodyPr/>
          <a:lstStyle/>
          <a:p>
            <a:pPr eaLnBrk="1" hangingPunct="1">
              <a:spcBef>
                <a:spcPct val="50000"/>
              </a:spcBef>
            </a:pPr>
            <a:r>
              <a:rPr lang="en-US" sz="4000">
                <a:latin typeface="Arial" charset="0"/>
                <a:ea typeface="ＭＳ Ｐゴシック" charset="0"/>
                <a:cs typeface="Arial" charset="0"/>
              </a:rPr>
              <a:t>NSF </a:t>
            </a:r>
            <a:r>
              <a:rPr lang="en-US">
                <a:latin typeface="Arial" charset="0"/>
                <a:ea typeface="ＭＳ Ｐゴシック" charset="0"/>
                <a:cs typeface="Arial" charset="0"/>
              </a:rPr>
              <a:t>Faculty Early-Career Development (</a:t>
            </a:r>
            <a:r>
              <a:rPr lang="en-US">
                <a:solidFill>
                  <a:srgbClr val="0000FF"/>
                </a:solidFill>
                <a:latin typeface="Arial" charset="0"/>
                <a:ea typeface="ＭＳ Ｐゴシック" charset="0"/>
                <a:cs typeface="Arial" charset="0"/>
              </a:rPr>
              <a:t>CAREER</a:t>
            </a:r>
            <a:r>
              <a:rPr lang="en-US">
                <a:latin typeface="Arial" charset="0"/>
                <a:ea typeface="ＭＳ Ｐゴシック" charset="0"/>
                <a:cs typeface="Arial" charset="0"/>
              </a:rPr>
              <a:t>) Program</a:t>
            </a:r>
            <a:br>
              <a:rPr lang="en-US">
                <a:latin typeface="Arial" charset="0"/>
                <a:ea typeface="ＭＳ Ｐゴシック" charset="0"/>
                <a:cs typeface="Arial" charset="0"/>
              </a:rPr>
            </a:br>
            <a:r>
              <a:rPr lang="en-US">
                <a:latin typeface="Arial" charset="0"/>
                <a:ea typeface="ＭＳ Ｐゴシック" charset="0"/>
                <a:cs typeface="Arial" charset="0"/>
              </a:rPr>
              <a:t/>
            </a:r>
            <a:br>
              <a:rPr lang="en-US">
                <a:latin typeface="Arial" charset="0"/>
                <a:ea typeface="ＭＳ Ｐゴシック" charset="0"/>
                <a:cs typeface="Arial" charset="0"/>
              </a:rPr>
            </a:br>
            <a:r>
              <a:rPr lang="en-US" sz="2000">
                <a:latin typeface="Arial" charset="0"/>
                <a:ea typeface="ＭＳ Ｐゴシック" charset="0"/>
                <a:cs typeface="Arial" charset="0"/>
              </a:rPr>
              <a:t>Most prestigious award to help a junior faculty member develop activities that can effectively integrate research and education within the context of his/her organization.</a:t>
            </a:r>
            <a:br>
              <a:rPr lang="en-US" sz="2000">
                <a:latin typeface="Arial" charset="0"/>
                <a:ea typeface="ＭＳ Ｐゴシック" charset="0"/>
                <a:cs typeface="Arial" charset="0"/>
              </a:rPr>
            </a:br>
            <a:endParaRPr lang="en-US" sz="4000">
              <a:latin typeface="Arial" charset="0"/>
              <a:ea typeface="ＭＳ Ｐゴシック" charset="0"/>
              <a:cs typeface="Arial" charset="0"/>
            </a:endParaRPr>
          </a:p>
        </p:txBody>
      </p:sp>
      <p:sp>
        <p:nvSpPr>
          <p:cNvPr id="9219" name="Slide Number Placeholder 3"/>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05E9E3A3-1834-4D4A-B2D2-C0434414C344}" type="slidenum">
              <a:rPr lang="en-US" sz="1200">
                <a:solidFill>
                  <a:srgbClr val="969696"/>
                </a:solidFill>
                <a:cs typeface="ＭＳ Ｐゴシック" charset="0"/>
              </a:rPr>
              <a:pPr/>
              <a:t>4</a:t>
            </a:fld>
            <a:endParaRPr lang="en-US" sz="1200">
              <a:solidFill>
                <a:srgbClr val="969696"/>
              </a:solidFill>
              <a:cs typeface="ＭＳ Ｐゴシック" charset="0"/>
            </a:endParaRPr>
          </a:p>
        </p:txBody>
      </p:sp>
      <p:pic>
        <p:nvPicPr>
          <p:cNvPr id="9220"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26074"/>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a:defRPr/>
            </a:pPr>
            <a:r>
              <a:rPr lang="en-US" sz="4000" dirty="0" smtClean="0"/>
              <a:t>Goals of the CAREER Program</a:t>
            </a:r>
            <a:endParaRPr lang="en-US" sz="4000" dirty="0" smtClean="0">
              <a:latin typeface="Arial" charset="0"/>
              <a:cs typeface="Arial" charset="0"/>
            </a:endParaRPr>
          </a:p>
        </p:txBody>
      </p:sp>
      <p:sp>
        <p:nvSpPr>
          <p:cNvPr id="10243" name="Content Placeholder 2"/>
          <p:cNvSpPr>
            <a:spLocks noGrp="1"/>
          </p:cNvSpPr>
          <p:nvPr>
            <p:ph idx="1"/>
          </p:nvPr>
        </p:nvSpPr>
        <p:spPr>
          <a:xfrm>
            <a:off x="228600" y="1066800"/>
            <a:ext cx="8915400" cy="5410200"/>
          </a:xfrm>
        </p:spPr>
        <p:txBody>
          <a:bodyPr/>
          <a:lstStyle/>
          <a:p>
            <a:endParaRPr lang="en-US" sz="4400">
              <a:latin typeface="Arial" charset="0"/>
              <a:cs typeface="Arial" charset="0"/>
              <a:hlinkClick r:id="rId5"/>
            </a:endParaRPr>
          </a:p>
          <a:p>
            <a:endParaRPr lang="en-US">
              <a:latin typeface="Arial" charset="0"/>
              <a:cs typeface="Arial" charset="0"/>
            </a:endParaRPr>
          </a:p>
        </p:txBody>
      </p:sp>
      <p:sp>
        <p:nvSpPr>
          <p:cNvPr id="10244" name="Slide Number Placeholder 3"/>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32055683-9317-0549-98B9-BC17CA75E27A}" type="slidenum">
              <a:rPr lang="en-US" sz="1200">
                <a:solidFill>
                  <a:srgbClr val="969696"/>
                </a:solidFill>
                <a:cs typeface="ＭＳ Ｐゴシック" charset="0"/>
              </a:rPr>
              <a:pPr/>
              <a:t>5</a:t>
            </a:fld>
            <a:endParaRPr lang="en-US" sz="1200">
              <a:solidFill>
                <a:srgbClr val="969696"/>
              </a:solidFill>
              <a:cs typeface="ＭＳ Ｐゴシック" charset="0"/>
            </a:endParaRPr>
          </a:p>
        </p:txBody>
      </p:sp>
      <p:pic>
        <p:nvPicPr>
          <p:cNvPr id="10245" name="Picture 6" descr="C:\Documents and Settings\dlockhar\My Documents\My Pictures\NSF Logo 1.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5"/>
          <p:cNvSpPr txBox="1">
            <a:spLocks noChangeArrowheads="1"/>
          </p:cNvSpPr>
          <p:nvPr/>
        </p:nvSpPr>
        <p:spPr bwMode="auto">
          <a:xfrm>
            <a:off x="228600" y="1066800"/>
            <a:ext cx="8610600"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pPr>
              <a:spcBef>
                <a:spcPts val="600"/>
              </a:spcBef>
              <a:spcAft>
                <a:spcPts val="600"/>
              </a:spcAft>
              <a:buFont typeface="Arial" charset="0"/>
              <a:buChar char="•"/>
            </a:pPr>
            <a:r>
              <a:rPr lang="en-US" sz="2400">
                <a:cs typeface="ＭＳ Ｐゴシック" charset="0"/>
              </a:rPr>
              <a:t> </a:t>
            </a:r>
            <a:r>
              <a:rPr lang="en-US" sz="2800">
                <a:cs typeface="ＭＳ Ｐゴシック" charset="0"/>
              </a:rPr>
              <a:t>Provide stable support for five years (</a:t>
            </a:r>
            <a:r>
              <a:rPr lang="en-US" sz="2800">
                <a:cs typeface="ＭＳ Ｐゴシック" charset="0"/>
                <a:sym typeface="Symbol" charset="0"/>
              </a:rPr>
              <a:t> $</a:t>
            </a:r>
            <a:r>
              <a:rPr lang="en-US" sz="2800">
                <a:cs typeface="ＭＳ Ｐゴシック" charset="0"/>
              </a:rPr>
              <a:t>400K in most Directorates, BIO and PLR are </a:t>
            </a:r>
            <a:r>
              <a:rPr lang="en-US" sz="2800">
                <a:cs typeface="ＭＳ Ｐゴシック" charset="0"/>
                <a:sym typeface="Symbol" charset="0"/>
              </a:rPr>
              <a:t> $500K)</a:t>
            </a:r>
          </a:p>
          <a:p>
            <a:pPr>
              <a:spcBef>
                <a:spcPts val="600"/>
              </a:spcBef>
              <a:spcAft>
                <a:spcPts val="600"/>
              </a:spcAft>
              <a:buFont typeface="Arial" charset="0"/>
              <a:buChar char="•"/>
            </a:pPr>
            <a:r>
              <a:rPr lang="en-US" sz="2800">
                <a:cs typeface="ＭＳ Ｐゴシック" charset="0"/>
              </a:rPr>
              <a:t> Allow the career development of outstanding new teacher-scholars in the context of the mission of their organization. </a:t>
            </a:r>
          </a:p>
          <a:p>
            <a:pPr>
              <a:spcBef>
                <a:spcPts val="600"/>
              </a:spcBef>
              <a:spcAft>
                <a:spcPts val="600"/>
              </a:spcAft>
              <a:buFont typeface="Times" charset="0"/>
              <a:buChar char="•"/>
            </a:pPr>
            <a:r>
              <a:rPr lang="en-US" sz="2800">
                <a:cs typeface="ＭＳ Ｐゴシック" charset="0"/>
              </a:rPr>
              <a:t> Build a foundation for a lifetime of integrated contributions to research and education.</a:t>
            </a:r>
          </a:p>
          <a:p>
            <a:pPr>
              <a:spcBef>
                <a:spcPts val="600"/>
              </a:spcBef>
              <a:spcAft>
                <a:spcPts val="600"/>
              </a:spcAft>
              <a:buFont typeface="Times" charset="0"/>
              <a:buChar char="•"/>
            </a:pPr>
            <a:r>
              <a:rPr lang="en-US" sz="2800">
                <a:cs typeface="ＭＳ Ｐゴシック" charset="0"/>
              </a:rPr>
              <a:t> Provide incentives to universities to value the integration of research and education.</a:t>
            </a:r>
          </a:p>
          <a:p>
            <a:pPr>
              <a:spcBef>
                <a:spcPts val="600"/>
              </a:spcBef>
              <a:spcAft>
                <a:spcPts val="600"/>
              </a:spcAft>
              <a:buFont typeface="Times" charset="0"/>
              <a:buChar char="•"/>
            </a:pPr>
            <a:r>
              <a:rPr lang="en-US" sz="2800">
                <a:cs typeface="ＭＳ Ｐゴシック" charset="0"/>
              </a:rPr>
              <a:t> Increase participation of those traditionally underrepresented in science and engineering. </a:t>
            </a:r>
          </a:p>
          <a:p>
            <a:endParaRPr lang="en-US" sz="1800">
              <a:cs typeface="ＭＳ Ｐゴシック"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51764"/>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FDF63460-95C7-B54F-9634-77EAE6B7E14D}" type="slidenum">
              <a:rPr lang="en-US" sz="1200">
                <a:solidFill>
                  <a:srgbClr val="969696"/>
                </a:solidFill>
                <a:cs typeface="ＭＳ Ｐゴシック" charset="0"/>
              </a:rPr>
              <a:pPr/>
              <a:t>6</a:t>
            </a:fld>
            <a:endParaRPr lang="en-US" sz="1200">
              <a:solidFill>
                <a:srgbClr val="969696"/>
              </a:solidFill>
              <a:cs typeface="ＭＳ Ｐゴシック" charset="0"/>
            </a:endParaRPr>
          </a:p>
        </p:txBody>
      </p:sp>
      <p:sp>
        <p:nvSpPr>
          <p:cNvPr id="11267" name="Title 1"/>
          <p:cNvSpPr>
            <a:spLocks noGrp="1"/>
          </p:cNvSpPr>
          <p:nvPr>
            <p:ph type="title"/>
          </p:nvPr>
        </p:nvSpPr>
        <p:spPr/>
        <p:txBody>
          <a:bodyPr>
            <a:normAutofit fontScale="90000"/>
          </a:bodyPr>
          <a:lstStyle/>
          <a:p>
            <a:pPr>
              <a:defRPr/>
            </a:pPr>
            <a:r>
              <a:rPr lang="en-US" altLang="en-US" smtClean="0">
                <a:ea typeface="ＭＳ Ｐゴシック" pitchFamily="34" charset="-128"/>
              </a:rPr>
              <a:t>CAREER is NSF wide</a:t>
            </a:r>
          </a:p>
        </p:txBody>
      </p:sp>
      <p:sp>
        <p:nvSpPr>
          <p:cNvPr id="13316" name="Content Placeholder 2"/>
          <p:cNvSpPr>
            <a:spLocks noGrp="1"/>
          </p:cNvSpPr>
          <p:nvPr>
            <p:ph idx="1"/>
          </p:nvPr>
        </p:nvSpPr>
        <p:spPr>
          <a:xfrm>
            <a:off x="381000" y="1447800"/>
            <a:ext cx="8382000" cy="5105400"/>
          </a:xfrm>
        </p:spPr>
        <p:txBody>
          <a:bodyPr/>
          <a:lstStyle/>
          <a:p>
            <a:pPr eaLnBrk="1" hangingPunct="1">
              <a:lnSpc>
                <a:spcPct val="90000"/>
              </a:lnSpc>
              <a:buFont typeface="Arial" pitchFamily="34" charset="0"/>
              <a:buChar char="•"/>
              <a:defRPr/>
            </a:pPr>
            <a:r>
              <a:rPr lang="en-US" dirty="0" smtClean="0">
                <a:ea typeface="ＭＳ Ｐゴシック" charset="-128"/>
              </a:rPr>
              <a:t>The program started in 1996</a:t>
            </a:r>
          </a:p>
          <a:p>
            <a:pPr eaLnBrk="1" hangingPunct="1">
              <a:lnSpc>
                <a:spcPct val="90000"/>
              </a:lnSpc>
              <a:buFont typeface="Arial" pitchFamily="34" charset="0"/>
              <a:buChar char="•"/>
              <a:defRPr/>
            </a:pPr>
            <a:endParaRPr lang="en-US" sz="1200" dirty="0" smtClean="0">
              <a:ea typeface="ＭＳ Ｐゴシック" charset="-128"/>
            </a:endParaRPr>
          </a:p>
          <a:p>
            <a:pPr eaLnBrk="1" hangingPunct="1">
              <a:lnSpc>
                <a:spcPct val="90000"/>
              </a:lnSpc>
              <a:buFont typeface="Arial" pitchFamily="34" charset="0"/>
              <a:buChar char="•"/>
              <a:defRPr/>
            </a:pPr>
            <a:r>
              <a:rPr lang="en-US" dirty="0" smtClean="0">
                <a:ea typeface="ＭＳ Ｐゴシック" charset="-128"/>
              </a:rPr>
              <a:t>All Directorates/Offices participate in the program</a:t>
            </a:r>
          </a:p>
          <a:p>
            <a:pPr eaLnBrk="1" hangingPunct="1">
              <a:lnSpc>
                <a:spcPct val="90000"/>
              </a:lnSpc>
              <a:buFont typeface="Arial" pitchFamily="34" charset="0"/>
              <a:buChar char="•"/>
              <a:defRPr/>
            </a:pPr>
            <a:endParaRPr lang="en-US" sz="1200" dirty="0" smtClean="0">
              <a:ea typeface="ＭＳ Ｐゴシック" charset="-128"/>
            </a:endParaRPr>
          </a:p>
          <a:p>
            <a:pPr eaLnBrk="1" hangingPunct="1">
              <a:lnSpc>
                <a:spcPct val="90000"/>
              </a:lnSpc>
              <a:buFont typeface="Arial" pitchFamily="34" charset="0"/>
              <a:buChar char="•"/>
              <a:defRPr/>
            </a:pPr>
            <a:r>
              <a:rPr lang="en-US" dirty="0" smtClean="0">
                <a:ea typeface="ＭＳ Ｐゴシック" charset="-128"/>
              </a:rPr>
              <a:t>More than 200 Programs across NSF have reviewed CAREER proposals over the years</a:t>
            </a:r>
          </a:p>
          <a:p>
            <a:pPr eaLnBrk="1" hangingPunct="1">
              <a:lnSpc>
                <a:spcPct val="90000"/>
              </a:lnSpc>
              <a:buFont typeface="Arial" pitchFamily="34" charset="0"/>
              <a:buChar char="•"/>
              <a:defRPr/>
            </a:pPr>
            <a:endParaRPr lang="en-US" sz="1200" dirty="0" smtClean="0">
              <a:ea typeface="ＭＳ Ｐゴシック" charset="-128"/>
            </a:endParaRPr>
          </a:p>
          <a:p>
            <a:pPr eaLnBrk="1" hangingPunct="1">
              <a:lnSpc>
                <a:spcPct val="90000"/>
              </a:lnSpc>
              <a:buFont typeface="Arial" pitchFamily="34" charset="0"/>
              <a:buChar char="•"/>
              <a:defRPr/>
            </a:pPr>
            <a:r>
              <a:rPr lang="en-US" dirty="0" smtClean="0">
                <a:ea typeface="ＭＳ Ｐゴシック" charset="-128"/>
              </a:rPr>
              <a:t>More than 7,000 CAREER awards have been made over the years</a:t>
            </a:r>
          </a:p>
          <a:p>
            <a:pPr eaLnBrk="1" hangingPunct="1">
              <a:lnSpc>
                <a:spcPct val="90000"/>
              </a:lnSpc>
              <a:buFont typeface="Arial" pitchFamily="34" charset="0"/>
              <a:buChar char="•"/>
              <a:defRPr/>
            </a:pPr>
            <a:endParaRPr lang="en-US" sz="1200" dirty="0" smtClean="0">
              <a:ea typeface="ＭＳ Ｐゴシック" charset="-128"/>
            </a:endParaRPr>
          </a:p>
          <a:p>
            <a:pPr eaLnBrk="1" hangingPunct="1">
              <a:lnSpc>
                <a:spcPct val="90000"/>
              </a:lnSpc>
              <a:buFont typeface="Arial" pitchFamily="34" charset="0"/>
              <a:buChar char="•"/>
              <a:defRPr/>
            </a:pPr>
            <a:r>
              <a:rPr lang="en-US" dirty="0" smtClean="0">
                <a:ea typeface="ＭＳ Ｐゴシック" charset="-128"/>
              </a:rPr>
              <a:t>NSF Presidential Early-Career Awards in Science and Engineering (PECASE) are selected from the pool of CAREER awards</a:t>
            </a:r>
          </a:p>
          <a:p>
            <a:pPr marL="0" indent="0">
              <a:spcBef>
                <a:spcPts val="800"/>
              </a:spcBef>
              <a:buFont typeface="Arial" pitchFamily="34" charset="0"/>
              <a:buChar char="•"/>
              <a:defRPr/>
            </a:pPr>
            <a:endParaRPr lang="en-US" dirty="0" smtClean="0">
              <a:ea typeface="Arial" pitchFamily="-105" charset="0"/>
            </a:endParaRPr>
          </a:p>
        </p:txBody>
      </p:sp>
      <p:pic>
        <p:nvPicPr>
          <p:cNvPr id="11269"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2825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72056902-8AEE-234E-91ED-8070C37E0FDF}" type="slidenum">
              <a:rPr lang="en-US" sz="1200">
                <a:solidFill>
                  <a:srgbClr val="969696"/>
                </a:solidFill>
                <a:cs typeface="ＭＳ Ｐゴシック" charset="0"/>
              </a:rPr>
              <a:pPr/>
              <a:t>7</a:t>
            </a:fld>
            <a:endParaRPr lang="en-US" sz="1200">
              <a:solidFill>
                <a:srgbClr val="969696"/>
              </a:solidFill>
              <a:cs typeface="ＭＳ Ｐゴシック" charset="0"/>
            </a:endParaRPr>
          </a:p>
        </p:txBody>
      </p:sp>
      <p:sp>
        <p:nvSpPr>
          <p:cNvPr id="12291" name="Title 1"/>
          <p:cNvSpPr>
            <a:spLocks noGrp="1"/>
          </p:cNvSpPr>
          <p:nvPr>
            <p:ph type="title"/>
          </p:nvPr>
        </p:nvSpPr>
        <p:spPr/>
        <p:txBody>
          <a:bodyPr>
            <a:normAutofit fontScale="90000"/>
          </a:bodyPr>
          <a:lstStyle/>
          <a:p>
            <a:pPr>
              <a:defRPr/>
            </a:pPr>
            <a:r>
              <a:rPr lang="en-US" altLang="en-US" smtClean="0">
                <a:ea typeface="ＭＳ Ｐゴシック" pitchFamily="34" charset="-128"/>
              </a:rPr>
              <a:t>CAREER Investigator Eligibility</a:t>
            </a:r>
          </a:p>
        </p:txBody>
      </p:sp>
      <p:sp>
        <p:nvSpPr>
          <p:cNvPr id="13316" name="Content Placeholder 2"/>
          <p:cNvSpPr>
            <a:spLocks noGrp="1"/>
          </p:cNvSpPr>
          <p:nvPr>
            <p:ph idx="1"/>
          </p:nvPr>
        </p:nvSpPr>
        <p:spPr>
          <a:xfrm>
            <a:off x="228600" y="990600"/>
            <a:ext cx="8915400" cy="5562600"/>
          </a:xfrm>
        </p:spPr>
        <p:txBody>
          <a:bodyPr/>
          <a:lstStyle/>
          <a:p>
            <a:pPr eaLnBrk="1" hangingPunct="1">
              <a:lnSpc>
                <a:spcPct val="90000"/>
              </a:lnSpc>
              <a:buClr>
                <a:schemeClr val="tx1"/>
              </a:buClr>
              <a:buFont typeface="Arial" pitchFamily="34" charset="0"/>
              <a:buChar char="•"/>
              <a:defRPr/>
            </a:pPr>
            <a:r>
              <a:rPr lang="en-US" dirty="0" smtClean="0">
                <a:ea typeface="ＭＳ Ｐゴシック" charset="-128"/>
              </a:rPr>
              <a:t>Hold a doctoral degree in a field supported by NSF by proposal deadline</a:t>
            </a:r>
          </a:p>
          <a:p>
            <a:pPr eaLnBrk="1" hangingPunct="1">
              <a:lnSpc>
                <a:spcPct val="90000"/>
              </a:lnSpc>
              <a:buClr>
                <a:schemeClr val="tx1"/>
              </a:buClr>
              <a:buFont typeface="Arial" pitchFamily="34" charset="0"/>
              <a:buChar char="•"/>
              <a:defRPr/>
            </a:pPr>
            <a:endParaRPr lang="en-US" sz="1000" dirty="0" smtClean="0">
              <a:ea typeface="ＭＳ Ｐゴシック" charset="-128"/>
            </a:endParaRPr>
          </a:p>
          <a:p>
            <a:pPr eaLnBrk="1" hangingPunct="1">
              <a:lnSpc>
                <a:spcPct val="90000"/>
              </a:lnSpc>
              <a:buFont typeface="Times" charset="0"/>
              <a:buChar char="•"/>
              <a:defRPr/>
            </a:pPr>
            <a:r>
              <a:rPr lang="en-US" dirty="0" smtClean="0">
                <a:ea typeface="ＭＳ Ｐゴシック" charset="-128"/>
              </a:rPr>
              <a:t>Be untenured by October 1 following proposal deadline</a:t>
            </a:r>
          </a:p>
          <a:p>
            <a:pPr eaLnBrk="1" hangingPunct="1">
              <a:lnSpc>
                <a:spcPct val="90000"/>
              </a:lnSpc>
              <a:buFont typeface="Times" charset="0"/>
              <a:buChar char="•"/>
              <a:defRPr/>
            </a:pPr>
            <a:endParaRPr lang="en-US" sz="1000" dirty="0" smtClean="0">
              <a:ea typeface="ＭＳ Ｐゴシック" charset="-128"/>
            </a:endParaRPr>
          </a:p>
          <a:p>
            <a:pPr eaLnBrk="1" hangingPunct="1">
              <a:lnSpc>
                <a:spcPct val="90000"/>
              </a:lnSpc>
              <a:buFont typeface="Times" charset="0"/>
              <a:buChar char="•"/>
              <a:defRPr/>
            </a:pPr>
            <a:r>
              <a:rPr lang="en-US" dirty="0" smtClean="0">
                <a:ea typeface="ＭＳ Ｐゴシック" charset="-128"/>
              </a:rPr>
              <a:t>Be employed in a tenure-track (or equivalent) position at an eligible institution as an Assistant Professor (by October 1 following deadline)</a:t>
            </a:r>
          </a:p>
          <a:p>
            <a:pPr eaLnBrk="1" hangingPunct="1">
              <a:lnSpc>
                <a:spcPct val="90000"/>
              </a:lnSpc>
              <a:buFont typeface="Times" charset="0"/>
              <a:buChar char="•"/>
              <a:defRPr/>
            </a:pPr>
            <a:endParaRPr lang="en-US" sz="1000" dirty="0" smtClean="0">
              <a:ea typeface="ＭＳ Ｐゴシック" charset="-128"/>
            </a:endParaRPr>
          </a:p>
          <a:p>
            <a:pPr eaLnBrk="1" hangingPunct="1">
              <a:lnSpc>
                <a:spcPct val="90000"/>
              </a:lnSpc>
              <a:buFont typeface="Times" charset="0"/>
              <a:buChar char="•"/>
              <a:defRPr/>
            </a:pPr>
            <a:r>
              <a:rPr lang="en-US" dirty="0" smtClean="0">
                <a:ea typeface="ＭＳ Ｐゴシック" charset="-128"/>
              </a:rPr>
              <a:t>Have not previously received a CAREER award</a:t>
            </a:r>
          </a:p>
          <a:p>
            <a:pPr eaLnBrk="1" hangingPunct="1">
              <a:lnSpc>
                <a:spcPct val="90000"/>
              </a:lnSpc>
              <a:buFont typeface="Times" charset="0"/>
              <a:buChar char="•"/>
              <a:defRPr/>
            </a:pPr>
            <a:endParaRPr lang="en-US" sz="1000" dirty="0" smtClean="0">
              <a:ea typeface="ＭＳ Ｐゴシック" charset="-128"/>
            </a:endParaRPr>
          </a:p>
          <a:p>
            <a:pPr eaLnBrk="1" hangingPunct="1">
              <a:lnSpc>
                <a:spcPct val="90000"/>
              </a:lnSpc>
              <a:buFont typeface="Times" charset="0"/>
              <a:buChar char="•"/>
              <a:defRPr/>
            </a:pPr>
            <a:r>
              <a:rPr lang="en-US" dirty="0" smtClean="0">
                <a:ea typeface="ＭＳ Ｐゴシック" charset="-128"/>
              </a:rPr>
              <a:t>Have not had more than two CAREER proposals reviewed</a:t>
            </a:r>
          </a:p>
          <a:p>
            <a:pPr eaLnBrk="1" hangingPunct="1">
              <a:lnSpc>
                <a:spcPct val="90000"/>
              </a:lnSpc>
              <a:buFont typeface="Times" charset="0"/>
              <a:buChar char="•"/>
              <a:defRPr/>
            </a:pPr>
            <a:endParaRPr lang="en-US" sz="1000" dirty="0" smtClean="0">
              <a:ea typeface="ＭＳ Ｐゴシック" charset="-128"/>
            </a:endParaRPr>
          </a:p>
          <a:p>
            <a:pPr eaLnBrk="1" hangingPunct="1">
              <a:lnSpc>
                <a:spcPct val="90000"/>
              </a:lnSpc>
              <a:buFont typeface="Times" charset="0"/>
              <a:buChar char="•"/>
              <a:defRPr/>
            </a:pPr>
            <a:r>
              <a:rPr lang="en-US" dirty="0" smtClean="0">
                <a:ea typeface="ＭＳ Ｐゴシック" charset="-128"/>
              </a:rPr>
              <a:t>Untenured Associate Professors are NOT eligible</a:t>
            </a:r>
          </a:p>
          <a:p>
            <a:pPr marL="0" indent="0">
              <a:spcBef>
                <a:spcPts val="800"/>
              </a:spcBef>
              <a:buFont typeface="Arial" pitchFamily="34" charset="0"/>
              <a:buChar char="•"/>
              <a:defRPr/>
            </a:pPr>
            <a:endParaRPr lang="en-US" sz="2000" dirty="0" smtClean="0">
              <a:ea typeface="Arial" pitchFamily="-105" charset="0"/>
            </a:endParaRPr>
          </a:p>
        </p:txBody>
      </p:sp>
      <p:pic>
        <p:nvPicPr>
          <p:cNvPr id="12293"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7726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C2660F59-C307-D445-BB48-FD0306108707}" type="slidenum">
              <a:rPr lang="en-US" sz="1200">
                <a:solidFill>
                  <a:srgbClr val="969696"/>
                </a:solidFill>
                <a:cs typeface="ＭＳ Ｐゴシック" charset="0"/>
              </a:rPr>
              <a:pPr/>
              <a:t>8</a:t>
            </a:fld>
            <a:endParaRPr lang="en-US" sz="1200">
              <a:solidFill>
                <a:srgbClr val="969696"/>
              </a:solidFill>
              <a:cs typeface="ＭＳ Ｐゴシック" charset="0"/>
            </a:endParaRPr>
          </a:p>
        </p:txBody>
      </p:sp>
      <p:sp>
        <p:nvSpPr>
          <p:cNvPr id="13315" name="Rectangle 2"/>
          <p:cNvSpPr>
            <a:spLocks noGrp="1" noChangeArrowheads="1"/>
          </p:cNvSpPr>
          <p:nvPr>
            <p:ph type="title"/>
          </p:nvPr>
        </p:nvSpPr>
        <p:spPr>
          <a:xfrm>
            <a:off x="1676400" y="304800"/>
            <a:ext cx="5715000" cy="609600"/>
          </a:xfrm>
        </p:spPr>
        <p:txBody>
          <a:bodyPr>
            <a:normAutofit fontScale="90000"/>
          </a:bodyPr>
          <a:lstStyle/>
          <a:p>
            <a:pPr eaLnBrk="1" hangingPunct="1">
              <a:defRPr/>
            </a:pPr>
            <a:r>
              <a:rPr lang="en-US" altLang="en-US" smtClean="0">
                <a:ea typeface="ＭＳ Ｐゴシック" pitchFamily="34" charset="-128"/>
              </a:rPr>
              <a:t>Institutional Eligibility</a:t>
            </a:r>
          </a:p>
        </p:txBody>
      </p:sp>
      <p:sp>
        <p:nvSpPr>
          <p:cNvPr id="13316" name="Rectangle 3"/>
          <p:cNvSpPr>
            <a:spLocks noGrp="1" noChangeArrowheads="1"/>
          </p:cNvSpPr>
          <p:nvPr>
            <p:ph idx="1"/>
          </p:nvPr>
        </p:nvSpPr>
        <p:spPr>
          <a:xfrm>
            <a:off x="228600" y="1371600"/>
            <a:ext cx="8915400" cy="5257800"/>
          </a:xfrm>
        </p:spPr>
        <p:txBody>
          <a:bodyPr/>
          <a:lstStyle/>
          <a:p>
            <a:pPr eaLnBrk="1" hangingPunct="1">
              <a:lnSpc>
                <a:spcPct val="90000"/>
              </a:lnSpc>
            </a:pPr>
            <a:r>
              <a:rPr lang="en-US">
                <a:latin typeface="Arial" charset="0"/>
                <a:cs typeface="ＭＳ Ｐゴシック" charset="0"/>
              </a:rPr>
              <a:t>Academic institutions in the U.S., its territories or possessions, and the Commonwealth of Puerto Rico that award degrees in fields supported by NSF</a:t>
            </a:r>
          </a:p>
          <a:p>
            <a:pPr eaLnBrk="1" hangingPunct="1">
              <a:lnSpc>
                <a:spcPct val="90000"/>
              </a:lnSpc>
            </a:pPr>
            <a:endParaRPr lang="en-US" sz="1200">
              <a:latin typeface="Arial" charset="0"/>
              <a:cs typeface="ＭＳ Ｐゴシック" charset="0"/>
            </a:endParaRPr>
          </a:p>
          <a:p>
            <a:pPr eaLnBrk="1" hangingPunct="1">
              <a:lnSpc>
                <a:spcPct val="90000"/>
              </a:lnSpc>
            </a:pPr>
            <a:r>
              <a:rPr lang="en-US">
                <a:latin typeface="Arial" charset="0"/>
                <a:cs typeface="ＭＳ Ｐゴシック" charset="0"/>
              </a:rPr>
              <a:t>Non-profit, non-degree-granting organizations such as museums, observatories or research labs may also be eligible to submit proposals, if the eligibility requirements of the PI's position are satisfied</a:t>
            </a:r>
          </a:p>
          <a:p>
            <a:pPr eaLnBrk="1" hangingPunct="1">
              <a:lnSpc>
                <a:spcPct val="90000"/>
              </a:lnSpc>
            </a:pPr>
            <a:endParaRPr lang="en-US" sz="1200">
              <a:latin typeface="Arial" charset="0"/>
              <a:cs typeface="ＭＳ Ｐゴシック" charset="0"/>
            </a:endParaRPr>
          </a:p>
          <a:p>
            <a:pPr eaLnBrk="1" hangingPunct="1">
              <a:lnSpc>
                <a:spcPct val="90000"/>
              </a:lnSpc>
            </a:pPr>
            <a:r>
              <a:rPr lang="en-US">
                <a:latin typeface="Arial" charset="0"/>
                <a:cs typeface="ＭＳ Ｐゴシック" charset="0"/>
              </a:rPr>
              <a:t>NSF encourages proposals from different institutional types, including Minority Serving and Undergraduate Institutions</a:t>
            </a:r>
            <a:endParaRPr lang="en-US">
              <a:latin typeface="Calibri" charset="0"/>
              <a:cs typeface="Arial" charset="0"/>
            </a:endParaRPr>
          </a:p>
        </p:txBody>
      </p:sp>
      <p:pic>
        <p:nvPicPr>
          <p:cNvPr id="13317"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3856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sz="quarter" idx="1"/>
          </p:nvPr>
        </p:nvSpPr>
        <p:spPr>
          <a:xfrm>
            <a:off x="381000" y="1143000"/>
            <a:ext cx="8153400" cy="5410200"/>
          </a:xfrm>
        </p:spPr>
        <p:txBody>
          <a:bodyPr/>
          <a:lstStyle/>
          <a:p>
            <a:pPr>
              <a:spcBef>
                <a:spcPct val="50000"/>
              </a:spcBef>
              <a:buFontTx/>
              <a:buChar char="•"/>
              <a:defRPr/>
            </a:pPr>
            <a:r>
              <a:rPr lang="en-US" dirty="0" smtClean="0">
                <a:latin typeface="+mj-lt"/>
                <a:ea typeface="Arial" pitchFamily="-105" charset="0"/>
              </a:rPr>
              <a:t>Numbers of submitted CAREER proposals vary widely across NSF </a:t>
            </a:r>
          </a:p>
          <a:p>
            <a:pPr>
              <a:spcBef>
                <a:spcPct val="50000"/>
              </a:spcBef>
              <a:buFontTx/>
              <a:buChar char="•"/>
              <a:defRPr/>
            </a:pPr>
            <a:r>
              <a:rPr lang="en-US" dirty="0" smtClean="0">
                <a:latin typeface="+mj-lt"/>
                <a:ea typeface="Arial" pitchFamily="-105" charset="0"/>
              </a:rPr>
              <a:t>Review and funding methods vary according to Directorate and Division practices</a:t>
            </a:r>
          </a:p>
          <a:p>
            <a:pPr>
              <a:spcBef>
                <a:spcPct val="50000"/>
              </a:spcBef>
              <a:buFontTx/>
              <a:buChar char="•"/>
              <a:defRPr/>
            </a:pPr>
            <a:r>
              <a:rPr lang="en-US" dirty="0" smtClean="0">
                <a:latin typeface="+mj-lt"/>
                <a:ea typeface="Arial" pitchFamily="-105" charset="0"/>
              </a:rPr>
              <a:t>CAREER proposals compete with other research proposals in the most appropriate research program</a:t>
            </a:r>
          </a:p>
          <a:p>
            <a:pPr indent="0">
              <a:spcAft>
                <a:spcPts val="600"/>
              </a:spcAft>
              <a:buFont typeface="Arial" pitchFamily="34" charset="0"/>
              <a:buNone/>
              <a:defRPr/>
            </a:pPr>
            <a:endParaRPr lang="en-US" sz="2000" dirty="0" smtClean="0">
              <a:ea typeface="Arial" pitchFamily="-105" charset="0"/>
            </a:endParaRPr>
          </a:p>
        </p:txBody>
      </p:sp>
      <p:sp>
        <p:nvSpPr>
          <p:cNvPr id="14339" name="Title 7"/>
          <p:cNvSpPr>
            <a:spLocks noGrp="1"/>
          </p:cNvSpPr>
          <p:nvPr>
            <p:ph type="title"/>
          </p:nvPr>
        </p:nvSpPr>
        <p:spPr/>
        <p:txBody>
          <a:bodyPr>
            <a:normAutofit fontScale="90000"/>
          </a:bodyPr>
          <a:lstStyle/>
          <a:p>
            <a:pPr>
              <a:defRPr/>
            </a:pPr>
            <a:r>
              <a:rPr lang="en-US" altLang="en-US" smtClean="0">
                <a:ea typeface="ＭＳ Ｐゴシック" pitchFamily="34" charset="-128"/>
              </a:rPr>
              <a:t>CAREER varies across NSF</a:t>
            </a:r>
          </a:p>
        </p:txBody>
      </p:sp>
      <p:pic>
        <p:nvPicPr>
          <p:cNvPr id="14340" name="Picture 6" descr="C:\Documents and Settings\dlockhar\My Documents\My Pictures\NSF Logo 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953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Slide Number Placeholder 4"/>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fld id="{FAD1D131-446B-3443-BF88-88819E44D3C4}" type="slidenum">
              <a:rPr lang="en-US" sz="1200">
                <a:solidFill>
                  <a:srgbClr val="969696"/>
                </a:solidFill>
                <a:cs typeface="ＭＳ Ｐゴシック" charset="0"/>
              </a:rPr>
              <a:pPr/>
              <a:t>9</a:t>
            </a:fld>
            <a:endParaRPr lang="en-US" sz="1200">
              <a:solidFill>
                <a:srgbClr val="969696"/>
              </a:solidFill>
              <a:cs typeface="ＭＳ Ｐゴシック"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34205"/>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4909</TotalTime>
  <Words>4743</Words>
  <Application>Microsoft Macintosh PowerPoint</Application>
  <PresentationFormat>On-screen Show (4:3)</PresentationFormat>
  <Paragraphs>368</Paragraphs>
  <Slides>27</Slides>
  <Notes>27</Notes>
  <HiddenSlides>0</HiddenSlides>
  <MMClips>27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ＭＳ Ｐゴシック</vt:lpstr>
      <vt:lpstr>Times New Roman</vt:lpstr>
      <vt:lpstr>Calibri</vt:lpstr>
      <vt:lpstr>Symbol</vt:lpstr>
      <vt:lpstr>Times</vt:lpstr>
      <vt:lpstr>Lucida Grande</vt:lpstr>
      <vt:lpstr>Office Theme</vt:lpstr>
      <vt:lpstr> Faculty Early Career Development (CAREER) Program  </vt:lpstr>
      <vt:lpstr>CISE ORGANIZATION</vt:lpstr>
      <vt:lpstr>PowerPoint Presentation</vt:lpstr>
      <vt:lpstr>NSF Faculty Early-Career Development (CAREER) Program  Most prestigious award to help a junior faculty member develop activities that can effectively integrate research and education within the context of his/her organization. </vt:lpstr>
      <vt:lpstr>Goals of the CAREER Program</vt:lpstr>
      <vt:lpstr>CAREER is NSF wide</vt:lpstr>
      <vt:lpstr>CAREER Investigator Eligibility</vt:lpstr>
      <vt:lpstr>Institutional Eligibility</vt:lpstr>
      <vt:lpstr>CAREER varies across NSF</vt:lpstr>
      <vt:lpstr>Merit Review of CAREERs</vt:lpstr>
      <vt:lpstr>Funding Rates and Expectations</vt:lpstr>
      <vt:lpstr>PowerPoint Presentation</vt:lpstr>
      <vt:lpstr>PowerPoint Presentation</vt:lpstr>
      <vt:lpstr>Are you ready for CAREER?</vt:lpstr>
      <vt:lpstr>What should be in a CAREER proposal?</vt:lpstr>
      <vt:lpstr>CAREER Education Plan</vt:lpstr>
      <vt:lpstr>Integration of Research and Education</vt:lpstr>
      <vt:lpstr>CAREER Personnel and Budgets</vt:lpstr>
      <vt:lpstr>Departmental Letter (2 pages)</vt:lpstr>
      <vt:lpstr>Traits of Successful CAREER Proposals</vt:lpstr>
      <vt:lpstr>PECASE: Presidential Early-Career Awards for Scientists and Engineers</vt:lpstr>
      <vt:lpstr>PECASE: Presidential Early-Career Awards for Scientists and Engineers</vt:lpstr>
      <vt:lpstr>CAREER Award Supplement Opportunities</vt:lpstr>
      <vt:lpstr>Career-Life Balance Initiative (CLB) Supplement</vt:lpstr>
      <vt:lpstr>Research Opportunities in Europe for NSF CAREER Awardees - Supplement</vt:lpstr>
      <vt:lpstr> The CAREER website – www.nsf.gov/career </vt:lpstr>
      <vt:lpstr>Follow-up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Basu, Mitra</dc:creator>
  <cp:lastModifiedBy>Gianchandani Erwin</cp:lastModifiedBy>
  <cp:revision>590</cp:revision>
  <cp:lastPrinted>2014-02-27T19:42:22Z</cp:lastPrinted>
  <dcterms:created xsi:type="dcterms:W3CDTF">1601-01-01T00:00:00Z</dcterms:created>
  <dcterms:modified xsi:type="dcterms:W3CDTF">2015-03-11T15:58:09Z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