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3" r:id="rId2"/>
    <p:sldId id="257" r:id="rId3"/>
    <p:sldId id="264" r:id="rId4"/>
    <p:sldId id="267" r:id="rId5"/>
    <p:sldId id="265" r:id="rId6"/>
    <p:sldId id="266" r:id="rId7"/>
    <p:sldId id="26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6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B6731A-1966-47A5-8E75-7B9030D2C2CC}" type="datetimeFigureOut">
              <a:rPr lang="en-US" smtClean="0"/>
              <a:t>11/1/2012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71E4EF-5761-4F3B-8B94-E28183DE1C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607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E72CB-A9BA-4BF3-A9C7-528B94E0D213}" type="datetime1">
              <a:rPr lang="en-US" smtClean="0"/>
              <a:t>11/1/2012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Allan Guan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DE75E-71B5-4513-B6B9-77FAFDCE8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261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AF450-BFEB-49E9-8DC5-35A90C774E45}" type="datetime1">
              <a:rPr lang="en-US" smtClean="0"/>
              <a:t>11/1/2012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Allan Guan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DE75E-71B5-4513-B6B9-77FAFDCE8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295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79364-32CE-43C5-92E3-84559E168675}" type="datetime1">
              <a:rPr lang="en-US" smtClean="0"/>
              <a:t>11/1/2012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Allan Guan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DE75E-71B5-4513-B6B9-77FAFDCE8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3955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BB333F-B452-4BD0-8C41-30BD3F6E907A}" type="datetime1">
              <a:rPr lang="en-US" smtClean="0"/>
              <a:t>11/1/2012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Allan Guan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43C66C-4631-4757-B90C-326C23BD26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842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CDBB4-840D-41E6-8DE6-1DD9532F6482}" type="datetime1">
              <a:rPr lang="en-US" smtClean="0"/>
              <a:t>11/1/2012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Allan Guan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DE75E-71B5-4513-B6B9-77FAFDCE8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509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D9A5-2B3B-4DEC-B2BA-4E33E027DB05}" type="datetime1">
              <a:rPr lang="en-US" smtClean="0"/>
              <a:t>11/1/2012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Allan Guan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DE75E-71B5-4513-B6B9-77FAFDCE8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147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44885-E9D3-4251-8F4A-1B7E3B62D28A}" type="datetime1">
              <a:rPr lang="en-US" smtClean="0"/>
              <a:t>11/1/2012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Allan Guan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DE75E-71B5-4513-B6B9-77FAFDCE8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011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1AE40-7E0B-47E1-8128-074EDC258006}" type="datetime1">
              <a:rPr lang="en-US" smtClean="0"/>
              <a:t>11/1/2012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Allan Guan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DE75E-71B5-4513-B6B9-77FAFDCE8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306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57A3F-3AF6-4C5A-8113-49265B308161}" type="datetime1">
              <a:rPr lang="en-US" smtClean="0"/>
              <a:t>11/1/2012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Allan Guan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DE75E-71B5-4513-B6B9-77FAFDCE8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027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D270B-33D2-4762-8D08-5CD8C9729C9F}" type="datetime1">
              <a:rPr lang="en-US" smtClean="0"/>
              <a:t>11/1/2012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Allan Guan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DE75E-71B5-4513-B6B9-77FAFDCE8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887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721D0-5FC5-4358-8F55-8A2B39DDF8F4}" type="datetime1">
              <a:rPr lang="en-US" smtClean="0"/>
              <a:t>11/1/2012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Allan Guan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DE75E-71B5-4513-B6B9-77FAFDCE8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021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BC208-5FB3-44E7-8E21-53C978E48902}" type="datetime1">
              <a:rPr lang="en-US" smtClean="0"/>
              <a:t>11/1/2012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Allan Guan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DE75E-71B5-4513-B6B9-77FAFDCE8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143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D5F0D3-56BD-48A2-9654-56C08B2033B1}" type="datetime1">
              <a:rPr lang="en-US" smtClean="0"/>
              <a:t>11/1/2012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Allan Guan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DE75E-71B5-4513-B6B9-77FAFDCE8C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774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ECE 3130 – Digital Electronics and Design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Lab 8</a:t>
            </a:r>
          </a:p>
          <a:p>
            <a:r>
              <a:rPr lang="en-US" dirty="0" smtClean="0"/>
              <a:t>Shift Register</a:t>
            </a:r>
          </a:p>
          <a:p>
            <a:r>
              <a:rPr lang="en-US" dirty="0" smtClean="0"/>
              <a:t>Fall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Allan Guan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270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shift register is a cascade of flip-flops that allows the bit-wise movement of the data contained within it</a:t>
            </a:r>
          </a:p>
          <a:p>
            <a:r>
              <a:rPr lang="en-US" dirty="0" smtClean="0"/>
              <a:t>Today we will…</a:t>
            </a:r>
            <a:endParaRPr lang="en-US" dirty="0"/>
          </a:p>
          <a:p>
            <a:pPr lvl="1"/>
            <a:r>
              <a:rPr lang="en-US" dirty="0" smtClean="0"/>
              <a:t>Design a bidirectional, parallel-load shift register using DFFs</a:t>
            </a:r>
          </a:p>
          <a:p>
            <a:pPr lvl="1"/>
            <a:r>
              <a:rPr lang="en-US" dirty="0" smtClean="0"/>
              <a:t>Implement a clear control to clear the register to 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Allan Guan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776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Function table for the register</a:t>
            </a:r>
          </a:p>
        </p:txBody>
      </p:sp>
      <p:graphicFrame>
        <p:nvGraphicFramePr>
          <p:cNvPr id="4141" name="Group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9529584"/>
              </p:ext>
            </p:extLst>
          </p:nvPr>
        </p:nvGraphicFramePr>
        <p:xfrm>
          <a:off x="1752600" y="1828800"/>
          <a:ext cx="5562600" cy="4064002"/>
        </p:xfrm>
        <a:graphic>
          <a:graphicData uri="http://schemas.openxmlformats.org/drawingml/2006/table">
            <a:tbl>
              <a:tblPr/>
              <a:tblGrid>
                <a:gridCol w="1143000"/>
                <a:gridCol w="1219200"/>
                <a:gridCol w="3200400"/>
              </a:tblGrid>
              <a:tr h="677863">
                <a:tc gridSpan="2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Mode control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Register Operation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 change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Shift Right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62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Shift Left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78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Parallel Load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Allan Guan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3622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DFF with CLEAR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2286000"/>
            <a:ext cx="5624512" cy="2549942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Allan Guan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2341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Schematic Design</a:t>
            </a:r>
          </a:p>
        </p:txBody>
      </p:sp>
      <p:pic>
        <p:nvPicPr>
          <p:cNvPr id="5163" name="Picture 43" descr="shift_register0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439" r="862"/>
          <a:stretch>
            <a:fillRect/>
          </a:stretch>
        </p:blipFill>
        <p:spPr bwMode="auto">
          <a:xfrm>
            <a:off x="914400" y="1143000"/>
            <a:ext cx="7239000" cy="5177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Allan Guan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230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90600"/>
          </a:xfrm>
        </p:spPr>
        <p:txBody>
          <a:bodyPr/>
          <a:lstStyle/>
          <a:p>
            <a:pPr eaLnBrk="1" hangingPunct="1"/>
            <a:r>
              <a:rPr lang="en-US" smtClean="0"/>
              <a:t>Output response</a:t>
            </a:r>
          </a:p>
        </p:txBody>
      </p:sp>
      <p:grpSp>
        <p:nvGrpSpPr>
          <p:cNvPr id="6274" name="Group 130"/>
          <p:cNvGrpSpPr>
            <a:grpSpLocks/>
          </p:cNvGrpSpPr>
          <p:nvPr/>
        </p:nvGrpSpPr>
        <p:grpSpPr bwMode="auto">
          <a:xfrm>
            <a:off x="533400" y="885826"/>
            <a:ext cx="8153400" cy="5591174"/>
            <a:chOff x="336" y="558"/>
            <a:chExt cx="4981" cy="3810"/>
          </a:xfrm>
        </p:grpSpPr>
        <p:pic>
          <p:nvPicPr>
            <p:cNvPr id="6264" name="Picture 120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50" t="7608" r="6224" b="5251"/>
            <a:stretch>
              <a:fillRect/>
            </a:stretch>
          </p:blipFill>
          <p:spPr bwMode="auto">
            <a:xfrm>
              <a:off x="336" y="558"/>
              <a:ext cx="4981" cy="37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6265" name="Text Box 121"/>
            <p:cNvSpPr txBox="1">
              <a:spLocks noChangeArrowheads="1"/>
            </p:cNvSpPr>
            <p:nvPr/>
          </p:nvSpPr>
          <p:spPr bwMode="auto">
            <a:xfrm>
              <a:off x="720" y="804"/>
              <a:ext cx="14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FFFF00"/>
                  </a:solidFill>
                </a:rPr>
                <a:t>Serial input left shift</a:t>
              </a:r>
            </a:p>
          </p:txBody>
        </p:sp>
        <p:sp>
          <p:nvSpPr>
            <p:cNvPr id="6266" name="Text Box 122"/>
            <p:cNvSpPr txBox="1">
              <a:spLocks noChangeArrowheads="1"/>
            </p:cNvSpPr>
            <p:nvPr/>
          </p:nvSpPr>
          <p:spPr bwMode="auto">
            <a:xfrm>
              <a:off x="720" y="1200"/>
              <a:ext cx="14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FFFF00"/>
                  </a:solidFill>
                </a:rPr>
                <a:t>Out0</a:t>
              </a:r>
            </a:p>
          </p:txBody>
        </p:sp>
        <p:sp>
          <p:nvSpPr>
            <p:cNvPr id="6267" name="Text Box 123"/>
            <p:cNvSpPr txBox="1">
              <a:spLocks noChangeArrowheads="1"/>
            </p:cNvSpPr>
            <p:nvPr/>
          </p:nvSpPr>
          <p:spPr bwMode="auto">
            <a:xfrm>
              <a:off x="720" y="1632"/>
              <a:ext cx="14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FFFF00"/>
                  </a:solidFill>
                </a:rPr>
                <a:t>Out1</a:t>
              </a:r>
            </a:p>
          </p:txBody>
        </p:sp>
        <p:sp>
          <p:nvSpPr>
            <p:cNvPr id="6268" name="Text Box 124"/>
            <p:cNvSpPr txBox="1">
              <a:spLocks noChangeArrowheads="1"/>
            </p:cNvSpPr>
            <p:nvPr/>
          </p:nvSpPr>
          <p:spPr bwMode="auto">
            <a:xfrm>
              <a:off x="720" y="2064"/>
              <a:ext cx="14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FFFF00"/>
                  </a:solidFill>
                </a:rPr>
                <a:t>Out2</a:t>
              </a:r>
            </a:p>
          </p:txBody>
        </p:sp>
        <p:sp>
          <p:nvSpPr>
            <p:cNvPr id="6269" name="Text Box 125"/>
            <p:cNvSpPr txBox="1">
              <a:spLocks noChangeArrowheads="1"/>
            </p:cNvSpPr>
            <p:nvPr/>
          </p:nvSpPr>
          <p:spPr bwMode="auto">
            <a:xfrm>
              <a:off x="720" y="2496"/>
              <a:ext cx="14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FFFF00"/>
                  </a:solidFill>
                </a:rPr>
                <a:t>Out3</a:t>
              </a:r>
            </a:p>
          </p:txBody>
        </p:sp>
        <p:sp>
          <p:nvSpPr>
            <p:cNvPr id="6270" name="Text Box 126"/>
            <p:cNvSpPr txBox="1">
              <a:spLocks noChangeArrowheads="1"/>
            </p:cNvSpPr>
            <p:nvPr/>
          </p:nvSpPr>
          <p:spPr bwMode="auto">
            <a:xfrm>
              <a:off x="720" y="2928"/>
              <a:ext cx="14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FFFF00"/>
                  </a:solidFill>
                </a:rPr>
                <a:t>Serial input right shift</a:t>
              </a:r>
            </a:p>
          </p:txBody>
        </p:sp>
        <p:sp>
          <p:nvSpPr>
            <p:cNvPr id="6271" name="Text Box 127"/>
            <p:cNvSpPr txBox="1">
              <a:spLocks noChangeArrowheads="1"/>
            </p:cNvSpPr>
            <p:nvPr/>
          </p:nvSpPr>
          <p:spPr bwMode="auto">
            <a:xfrm>
              <a:off x="720" y="3321"/>
              <a:ext cx="14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FFFF00"/>
                  </a:solidFill>
                </a:rPr>
                <a:t>S1</a:t>
              </a:r>
            </a:p>
          </p:txBody>
        </p:sp>
        <p:sp>
          <p:nvSpPr>
            <p:cNvPr id="6272" name="Text Box 128"/>
            <p:cNvSpPr txBox="1">
              <a:spLocks noChangeArrowheads="1"/>
            </p:cNvSpPr>
            <p:nvPr/>
          </p:nvSpPr>
          <p:spPr bwMode="auto">
            <a:xfrm>
              <a:off x="720" y="3768"/>
              <a:ext cx="14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FFFF00"/>
                  </a:solidFill>
                </a:rPr>
                <a:t>S0</a:t>
              </a:r>
            </a:p>
          </p:txBody>
        </p:sp>
        <p:sp>
          <p:nvSpPr>
            <p:cNvPr id="6273" name="Text Box 129"/>
            <p:cNvSpPr txBox="1">
              <a:spLocks noChangeArrowheads="1"/>
            </p:cNvSpPr>
            <p:nvPr/>
          </p:nvSpPr>
          <p:spPr bwMode="auto">
            <a:xfrm>
              <a:off x="720" y="4137"/>
              <a:ext cx="148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FFFF00"/>
                  </a:solidFill>
                </a:rPr>
                <a:t>Clock</a:t>
              </a:r>
            </a:p>
          </p:txBody>
        </p:sp>
      </p:grp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Allan Guan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557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are some applications of shift registers?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Allan Guan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478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128</Words>
  <Application>Microsoft Office PowerPoint</Application>
  <PresentationFormat>On-screen Show (4:3)</PresentationFormat>
  <Paragraphs>47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ECE 3130 – Digital Electronics and Design</vt:lpstr>
      <vt:lpstr>Introduction</vt:lpstr>
      <vt:lpstr>Function table for the register</vt:lpstr>
      <vt:lpstr>DFF with CLEAR</vt:lpstr>
      <vt:lpstr>Schematic Design</vt:lpstr>
      <vt:lpstr>Output response</vt:lpstr>
      <vt:lpstr>Analysis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Allan</dc:creator>
  <cp:lastModifiedBy>Allan</cp:lastModifiedBy>
  <cp:revision>10</cp:revision>
  <dcterms:created xsi:type="dcterms:W3CDTF">2012-10-18T19:34:44Z</dcterms:created>
  <dcterms:modified xsi:type="dcterms:W3CDTF">2012-11-01T21:39:30Z</dcterms:modified>
</cp:coreProperties>
</file>