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85" r:id="rId4"/>
    <p:sldId id="282" r:id="rId5"/>
    <p:sldId id="283" r:id="rId6"/>
    <p:sldId id="287" r:id="rId7"/>
    <p:sldId id="292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88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7" r:id="rId28"/>
    <p:sldId id="276" r:id="rId29"/>
    <p:sldId id="278" r:id="rId30"/>
    <p:sldId id="279" r:id="rId31"/>
    <p:sldId id="280" r:id="rId32"/>
    <p:sldId id="281" r:id="rId33"/>
    <p:sldId id="284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08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CB1DD-EED0-4A0D-A85F-DA853539DFB0}" type="datetimeFigureOut">
              <a:rPr lang="en-US" smtClean="0"/>
              <a:t>9/29/2012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A7E69-6C38-48B2-B5A2-B3C669969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1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A7E69-6C38-48B2-B5A2-B3C6699694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51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A7E69-6C38-48B2-B5A2-B3C6699694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3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A7E69-6C38-48B2-B5A2-B3C6699694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3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A7E69-6C38-48B2-B5A2-B3C6699694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3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A7E69-6C38-48B2-B5A2-B3C6699694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3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A7E69-6C38-48B2-B5A2-B3C66996947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3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A7E69-6C38-48B2-B5A2-B3C66996947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3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A7E69-6C38-48B2-B5A2-B3C66996947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5E90-3985-41FF-B728-F96C8EC696DD}" type="datetime1">
              <a:rPr lang="en-US" smtClean="0"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EDC-8F7B-43C8-A80E-D311C58A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05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68A0-8116-46AF-AA5E-3DC7B4CDF34B}" type="datetime1">
              <a:rPr lang="en-US" smtClean="0"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EDC-8F7B-43C8-A80E-D311C58A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8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50C5-45F1-4613-8215-EDEA60761E69}" type="datetime1">
              <a:rPr lang="en-US" smtClean="0"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EDC-8F7B-43C8-A80E-D311C58A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3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7F3D-C477-4583-863E-45D1DD4E90D5}" type="datetime1">
              <a:rPr lang="en-US" smtClean="0"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EDC-8F7B-43C8-A80E-D311C58A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7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040E4-6523-41C0-89A2-620C4AE76D0C}" type="datetime1">
              <a:rPr lang="en-US" smtClean="0"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EDC-8F7B-43C8-A80E-D311C58A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4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D731-4E29-4DEB-B74E-DAC498A58026}" type="datetime1">
              <a:rPr lang="en-US" smtClean="0"/>
              <a:t>9/29/2012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EDC-8F7B-43C8-A80E-D311C58A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1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081B4-EE9E-47E6-B8A1-CAD401F69A52}" type="datetime1">
              <a:rPr lang="en-US" smtClean="0"/>
              <a:t>9/29/2012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EDC-8F7B-43C8-A80E-D311C58A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8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691F-8DF4-4F3C-91E9-ABCBD7234B3A}" type="datetime1">
              <a:rPr lang="en-US" smtClean="0"/>
              <a:t>9/29/2012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EDC-8F7B-43C8-A80E-D311C58A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4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8BC09-6543-47A4-8630-D9BF1B3CBD25}" type="datetime1">
              <a:rPr lang="en-US" smtClean="0"/>
              <a:t>9/29/2012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EDC-8F7B-43C8-A80E-D311C58A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33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54F61-A1A1-4A56-B540-DAC8E74403FA}" type="datetime1">
              <a:rPr lang="en-US" smtClean="0"/>
              <a:t>9/29/2012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EDC-8F7B-43C8-A80E-D311C58A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1A8D-D31C-4BE3-99A8-946DA3E016EF}" type="datetime1">
              <a:rPr lang="en-US" smtClean="0"/>
              <a:t>9/29/2012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2EDC-8F7B-43C8-A80E-D311C58A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10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10CAE-1A7B-4258-AB79-596D5EE2646B}" type="datetime1">
              <a:rPr lang="en-US" smtClean="0"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Allan Guan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12EDC-8F7B-43C8-A80E-D311C58A2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0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ECE 3130 – Digital Electronics and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Lab 1</a:t>
            </a:r>
          </a:p>
          <a:p>
            <a:r>
              <a:rPr lang="en-US" dirty="0" smtClean="0"/>
              <a:t>Introduction to Tanner Tools</a:t>
            </a:r>
          </a:p>
          <a:p>
            <a:r>
              <a:rPr lang="en-US" dirty="0" smtClean="0"/>
              <a:t>Fall 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4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"/>
            <a:ext cx="9144001" cy="5715002"/>
          </a:xfrm>
        </p:spPr>
      </p:pic>
      <p:sp>
        <p:nvSpPr>
          <p:cNvPr id="2" name="TextBox 1"/>
          <p:cNvSpPr txBox="1"/>
          <p:nvPr/>
        </p:nvSpPr>
        <p:spPr>
          <a:xfrm>
            <a:off x="2514600" y="2362200"/>
            <a:ext cx="2734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the startup interface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9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"/>
            <a:ext cx="9144000" cy="5715001"/>
          </a:xfrm>
        </p:spPr>
      </p:pic>
      <p:sp>
        <p:nvSpPr>
          <p:cNvPr id="2" name="TextBox 1"/>
          <p:cNvSpPr txBox="1"/>
          <p:nvPr/>
        </p:nvSpPr>
        <p:spPr>
          <a:xfrm>
            <a:off x="3048000" y="1524000"/>
            <a:ext cx="2330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Make a new design file</a:t>
            </a:r>
            <a:endParaRPr lang="en-US" dirty="0"/>
          </a:p>
        </p:txBody>
      </p:sp>
      <p:cxnSp>
        <p:nvCxnSpPr>
          <p:cNvPr id="5" name="Straight Arrow Connector 4"/>
          <p:cNvCxnSpPr>
            <a:stCxn id="2" idx="1"/>
          </p:cNvCxnSpPr>
          <p:nvPr/>
        </p:nvCxnSpPr>
        <p:spPr>
          <a:xfrm flipH="1" flipV="1">
            <a:off x="1981200" y="838200"/>
            <a:ext cx="1066800" cy="8704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"/>
            <a:ext cx="9144000" cy="5715001"/>
          </a:xfrm>
        </p:spPr>
      </p:pic>
      <p:sp>
        <p:nvSpPr>
          <p:cNvPr id="2" name="TextBox 1"/>
          <p:cNvSpPr txBox="1"/>
          <p:nvPr/>
        </p:nvSpPr>
        <p:spPr>
          <a:xfrm>
            <a:off x="1524000" y="1523999"/>
            <a:ext cx="5432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Name the design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Create a directory to store your files and set the path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"/>
            <a:ext cx="9144000" cy="5715001"/>
          </a:xfrm>
        </p:spPr>
      </p:pic>
      <p:sp>
        <p:nvSpPr>
          <p:cNvPr id="2" name="TextBox 1"/>
          <p:cNvSpPr txBox="1"/>
          <p:nvPr/>
        </p:nvSpPr>
        <p:spPr>
          <a:xfrm>
            <a:off x="3200400" y="1219200"/>
            <a:ext cx="1694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Make a new cell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524000" y="838200"/>
            <a:ext cx="1676400" cy="565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"/>
            <a:ext cx="9144000" cy="5715001"/>
          </a:xfrm>
        </p:spPr>
      </p:pic>
      <p:sp>
        <p:nvSpPr>
          <p:cNvPr id="2" name="TextBox 1"/>
          <p:cNvSpPr txBox="1"/>
          <p:nvPr/>
        </p:nvSpPr>
        <p:spPr>
          <a:xfrm>
            <a:off x="2971800" y="2013466"/>
            <a:ext cx="3489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Name the cell and select schematic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"/>
            <a:ext cx="9144000" cy="5715001"/>
          </a:xfrm>
        </p:spPr>
      </p:pic>
      <p:sp>
        <p:nvSpPr>
          <p:cNvPr id="2" name="TextBox 1"/>
          <p:cNvSpPr txBox="1"/>
          <p:nvPr/>
        </p:nvSpPr>
        <p:spPr>
          <a:xfrm>
            <a:off x="2819400" y="1676400"/>
            <a:ext cx="3177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is the schematic workspace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1163"/>
            <a:ext cx="9144000" cy="5715001"/>
          </a:xfrm>
        </p:spPr>
      </p:pic>
      <p:sp>
        <p:nvSpPr>
          <p:cNvPr id="14" name="Oval 13"/>
          <p:cNvSpPr/>
          <p:nvPr/>
        </p:nvSpPr>
        <p:spPr>
          <a:xfrm>
            <a:off x="0" y="2209800"/>
            <a:ext cx="533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43000" y="1143000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Add the following libraries: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C:\Users\Student\Documents\Tanner EDA\Tanner Tools v15.0\Process\Generic_250nm\Generic_250nm_Devices\Generic_250nm_Devices.tanner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C:\Users\Student\Documents\Tanner EDA\Tanner Tools v15.0\Process\</a:t>
            </a:r>
            <a:r>
              <a:rPr lang="en-US" sz="1200" dirty="0" err="1" smtClean="0">
                <a:solidFill>
                  <a:schemeClr val="bg1"/>
                </a:solidFill>
              </a:rPr>
              <a:t>Standard_Libraries</a:t>
            </a:r>
            <a:r>
              <a:rPr lang="en-US" sz="1200" dirty="0" smtClean="0">
                <a:solidFill>
                  <a:schemeClr val="bg1"/>
                </a:solidFill>
              </a:rPr>
              <a:t>\</a:t>
            </a:r>
            <a:r>
              <a:rPr lang="en-US" sz="1200" dirty="0" err="1" smtClean="0">
                <a:solidFill>
                  <a:schemeClr val="bg1"/>
                </a:solidFill>
              </a:rPr>
              <a:t>Misc</a:t>
            </a:r>
            <a:r>
              <a:rPr lang="en-US" sz="1200" dirty="0" smtClean="0">
                <a:solidFill>
                  <a:schemeClr val="bg1"/>
                </a:solidFill>
              </a:rPr>
              <a:t>\</a:t>
            </a:r>
            <a:r>
              <a:rPr lang="en-US" sz="1200" dirty="0" err="1" smtClean="0">
                <a:solidFill>
                  <a:schemeClr val="bg1"/>
                </a:solidFill>
              </a:rPr>
              <a:t>Misc.tanner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Truth table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Implementation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79557"/>
              </p:ext>
            </p:extLst>
          </p:nvPr>
        </p:nvGraphicFramePr>
        <p:xfrm>
          <a:off x="914400" y="214884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3977640"/>
            <a:ext cx="2514600" cy="264090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2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"/>
            <a:ext cx="9144000" cy="5715001"/>
          </a:xfrm>
        </p:spPr>
      </p:pic>
      <p:cxnSp>
        <p:nvCxnSpPr>
          <p:cNvPr id="9" name="Straight Arrow Connector 8"/>
          <p:cNvCxnSpPr/>
          <p:nvPr/>
        </p:nvCxnSpPr>
        <p:spPr>
          <a:xfrm flipH="1">
            <a:off x="876300" y="1326472"/>
            <a:ext cx="3810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85800" y="4229100"/>
            <a:ext cx="381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09600" y="2971800"/>
            <a:ext cx="4572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57300" y="1141806"/>
            <a:ext cx="2517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Select the devices library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754868"/>
            <a:ext cx="460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Select the desire component from the parts list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044434"/>
            <a:ext cx="1703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Press “Instance”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"/>
            <a:ext cx="9144000" cy="5715001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1447800" y="1524000"/>
            <a:ext cx="3048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71800" y="1690884"/>
            <a:ext cx="403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Left-click to place on grid then click Done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52600" y="13855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Select 4T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basic digital circuit concepts</a:t>
            </a:r>
          </a:p>
          <a:p>
            <a:r>
              <a:rPr lang="en-US" dirty="0" smtClean="0"/>
              <a:t>Develop an understanding of digital circuit design and simulation</a:t>
            </a:r>
          </a:p>
          <a:p>
            <a:r>
              <a:rPr lang="en-US" dirty="0" smtClean="0"/>
              <a:t>Learn the basics of the Tanner Tools software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6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"/>
            <a:ext cx="9144000" cy="5715001"/>
          </a:xfrm>
        </p:spPr>
      </p:pic>
      <p:sp>
        <p:nvSpPr>
          <p:cNvPr id="5" name="TextBox 4"/>
          <p:cNvSpPr txBox="1"/>
          <p:nvPr/>
        </p:nvSpPr>
        <p:spPr>
          <a:xfrm>
            <a:off x="1143000" y="38862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Vdd</a:t>
            </a:r>
            <a:r>
              <a:rPr lang="en-US" dirty="0" smtClean="0">
                <a:solidFill>
                  <a:schemeClr val="bg1"/>
                </a:solidFill>
              </a:rPr>
              <a:t> and </a:t>
            </a:r>
            <a:r>
              <a:rPr lang="en-US" dirty="0" err="1" smtClean="0">
                <a:solidFill>
                  <a:schemeClr val="bg1"/>
                </a:solidFill>
              </a:rPr>
              <a:t>Gnd</a:t>
            </a:r>
            <a:r>
              <a:rPr lang="en-US" dirty="0" smtClean="0">
                <a:solidFill>
                  <a:schemeClr val="bg1"/>
                </a:solidFill>
              </a:rPr>
              <a:t> are found in the </a:t>
            </a:r>
            <a:r>
              <a:rPr lang="en-US" dirty="0" err="1" smtClean="0">
                <a:solidFill>
                  <a:schemeClr val="bg1"/>
                </a:solidFill>
              </a:rPr>
              <a:t>Misc</a:t>
            </a:r>
            <a:r>
              <a:rPr lang="en-US" dirty="0" smtClean="0">
                <a:solidFill>
                  <a:schemeClr val="bg1"/>
                </a:solidFill>
              </a:rPr>
              <a:t> library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724400" y="838201"/>
            <a:ext cx="0" cy="332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43400" y="1200393"/>
            <a:ext cx="64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>
            <a:stCxn id="13" idx="0"/>
          </p:cNvCxnSpPr>
          <p:nvPr/>
        </p:nvCxnSpPr>
        <p:spPr>
          <a:xfrm flipV="1">
            <a:off x="5219700" y="838201"/>
            <a:ext cx="114300" cy="3230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8" idx="0"/>
          </p:cNvCxnSpPr>
          <p:nvPr/>
        </p:nvCxnSpPr>
        <p:spPr>
          <a:xfrm flipH="1" flipV="1">
            <a:off x="5486401" y="838201"/>
            <a:ext cx="242776" cy="3326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53000" y="116126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62477" y="117080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"/>
            <a:ext cx="9144000" cy="5715001"/>
          </a:xfrm>
        </p:spPr>
      </p:pic>
      <p:sp>
        <p:nvSpPr>
          <p:cNvPr id="2" name="TextBox 1"/>
          <p:cNvSpPr txBox="1"/>
          <p:nvPr/>
        </p:nvSpPr>
        <p:spPr>
          <a:xfrm>
            <a:off x="2590800" y="1556266"/>
            <a:ext cx="3984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Now let’s make a symbol for the inverter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>
            <a:stCxn id="2" idx="1"/>
          </p:cNvCxnSpPr>
          <p:nvPr/>
        </p:nvCxnSpPr>
        <p:spPr>
          <a:xfrm flipH="1" flipV="1">
            <a:off x="1447800" y="838200"/>
            <a:ext cx="1143000" cy="9027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"/>
            <a:ext cx="9144000" cy="5715001"/>
          </a:xfrm>
        </p:spPr>
      </p:pic>
      <p:sp>
        <p:nvSpPr>
          <p:cNvPr id="5" name="TextBox 4"/>
          <p:cNvSpPr txBox="1"/>
          <p:nvPr/>
        </p:nvSpPr>
        <p:spPr>
          <a:xfrm>
            <a:off x="1219200" y="1371600"/>
            <a:ext cx="39437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Select the same cell as your schematic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Select “symbol” from view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Click OK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5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"/>
            <a:ext cx="9144000" cy="5715001"/>
          </a:xfrm>
        </p:spPr>
      </p:pic>
      <p:sp>
        <p:nvSpPr>
          <p:cNvPr id="2" name="TextBox 1"/>
          <p:cNvSpPr txBox="1"/>
          <p:nvPr/>
        </p:nvSpPr>
        <p:spPr>
          <a:xfrm>
            <a:off x="2819400" y="1676400"/>
            <a:ext cx="4226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is the symbol workspace.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Let’s have Tanner generate a symbol for us.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>
            <a:stCxn id="2" idx="1"/>
          </p:cNvCxnSpPr>
          <p:nvPr/>
        </p:nvCxnSpPr>
        <p:spPr>
          <a:xfrm flipH="1" flipV="1">
            <a:off x="1600200" y="762000"/>
            <a:ext cx="1219200" cy="12375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1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"/>
            <a:ext cx="9144000" cy="5715001"/>
          </a:xfrm>
        </p:spPr>
      </p:pic>
      <p:sp>
        <p:nvSpPr>
          <p:cNvPr id="5" name="Oval 4"/>
          <p:cNvSpPr/>
          <p:nvPr/>
        </p:nvSpPr>
        <p:spPr>
          <a:xfrm>
            <a:off x="5334000" y="1524000"/>
            <a:ext cx="533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19200" y="1533525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Make sure the Design and Cell are correct and then hit “Replace”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5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"/>
            <a:ext cx="9144000" cy="5715001"/>
          </a:xfrm>
        </p:spPr>
      </p:pic>
      <p:sp>
        <p:nvSpPr>
          <p:cNvPr id="2" name="TextBox 1"/>
          <p:cNvSpPr txBox="1"/>
          <p:nvPr/>
        </p:nvSpPr>
        <p:spPr>
          <a:xfrm>
            <a:off x="1152526" y="35814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This is the auto-generated symbol but let’s make it better.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Pick the Pointer tool, select the box, and press Backspace to delete it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783314" y="835427"/>
            <a:ext cx="224572" cy="4623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46514" y="1297776"/>
            <a:ext cx="636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Pointer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0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"/>
            <a:ext cx="9144000" cy="5715001"/>
          </a:xfrm>
        </p:spPr>
      </p:pic>
      <p:sp>
        <p:nvSpPr>
          <p:cNvPr id="5" name="TextBox 4"/>
          <p:cNvSpPr txBox="1"/>
          <p:nvPr/>
        </p:nvSpPr>
        <p:spPr>
          <a:xfrm>
            <a:off x="3585428" y="1595009"/>
            <a:ext cx="3247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Pick the “Path” tool and “All angle” selection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Draw the standard logic symbol for an inverter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</a:rPr>
              <a:t>Draw “paths” to connect everything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352800" y="838200"/>
            <a:ext cx="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419600" y="794554"/>
            <a:ext cx="0" cy="3484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60367" y="1143000"/>
            <a:ext cx="718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All angle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0172" y="1143000"/>
            <a:ext cx="465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Path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Test Bench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Make new design file</a:t>
            </a:r>
          </a:p>
          <a:p>
            <a:r>
              <a:rPr lang="en-US" dirty="0" smtClean="0"/>
              <a:t>Call it </a:t>
            </a:r>
            <a:r>
              <a:rPr lang="en-US" i="1" dirty="0" err="1" smtClean="0"/>
              <a:t>inverter_test</a:t>
            </a:r>
            <a:endParaRPr lang="en-US" i="1" dirty="0" smtClean="0"/>
          </a:p>
          <a:p>
            <a:r>
              <a:rPr lang="en-US" dirty="0" smtClean="0"/>
              <a:t>Add the </a:t>
            </a:r>
            <a:r>
              <a:rPr lang="en-US" i="1" dirty="0" smtClean="0"/>
              <a:t>inverter</a:t>
            </a:r>
            <a:r>
              <a:rPr lang="en-US" dirty="0" smtClean="0"/>
              <a:t> library, which you just made</a:t>
            </a:r>
          </a:p>
          <a:p>
            <a:r>
              <a:rPr lang="en-US" dirty="0" smtClean="0"/>
              <a:t>Add the following libraries</a:t>
            </a:r>
          </a:p>
          <a:p>
            <a:pPr lvl="1"/>
            <a:r>
              <a:rPr lang="en-US" dirty="0" smtClean="0"/>
              <a:t>C:\Users\Student\Documents\Tanner EDA\Tanner Tools v15.0\Process\</a:t>
            </a:r>
            <a:r>
              <a:rPr lang="en-US" dirty="0" err="1" smtClean="0"/>
              <a:t>Standard_Libraries</a:t>
            </a:r>
            <a:r>
              <a:rPr lang="en-US" dirty="0" smtClean="0"/>
              <a:t>\</a:t>
            </a:r>
            <a:r>
              <a:rPr lang="en-US" dirty="0" err="1" smtClean="0"/>
              <a:t>SPICE_Commands</a:t>
            </a:r>
            <a:r>
              <a:rPr lang="en-US" dirty="0" smtClean="0"/>
              <a:t>\</a:t>
            </a:r>
            <a:r>
              <a:rPr lang="en-US" dirty="0" err="1" smtClean="0"/>
              <a:t>SPICE_Commands.tanner</a:t>
            </a:r>
            <a:endParaRPr lang="en-US" dirty="0" smtClean="0"/>
          </a:p>
          <a:p>
            <a:pPr lvl="1"/>
            <a:r>
              <a:rPr lang="en-US" dirty="0" smtClean="0"/>
              <a:t>C:\Users\Student\Documents\Tanner EDA\Tanner Tools v15.0\Process\</a:t>
            </a:r>
            <a:r>
              <a:rPr lang="en-US" dirty="0" err="1" smtClean="0"/>
              <a:t>Standard_Libraries</a:t>
            </a:r>
            <a:r>
              <a:rPr lang="en-US" dirty="0" smtClean="0"/>
              <a:t>\</a:t>
            </a:r>
            <a:r>
              <a:rPr lang="en-US" dirty="0" err="1" smtClean="0"/>
              <a:t>SPICE_Elements</a:t>
            </a:r>
            <a:r>
              <a:rPr lang="en-US" dirty="0" smtClean="0"/>
              <a:t>\</a:t>
            </a:r>
            <a:r>
              <a:rPr lang="en-US" dirty="0" err="1" smtClean="0"/>
              <a:t>SPICE_Elements.tanner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"/>
            <a:ext cx="9144000" cy="5715001"/>
          </a:xfrm>
        </p:spPr>
      </p:pic>
      <p:sp>
        <p:nvSpPr>
          <p:cNvPr id="2" name="TextBox 1"/>
          <p:cNvSpPr txBox="1"/>
          <p:nvPr/>
        </p:nvSpPr>
        <p:spPr>
          <a:xfrm>
            <a:off x="1219200" y="1224260"/>
            <a:ext cx="54704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Voltage source is found in the </a:t>
            </a:r>
            <a:r>
              <a:rPr lang="en-US" dirty="0" err="1" smtClean="0">
                <a:solidFill>
                  <a:schemeClr val="bg1"/>
                </a:solidFill>
              </a:rPr>
              <a:t>SPICE_Elements</a:t>
            </a:r>
            <a:r>
              <a:rPr lang="en-US" dirty="0" smtClean="0">
                <a:solidFill>
                  <a:schemeClr val="bg1"/>
                </a:solidFill>
              </a:rPr>
              <a:t> library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Print Voltage is found in the </a:t>
            </a:r>
            <a:r>
              <a:rPr lang="en-US" dirty="0" err="1" smtClean="0">
                <a:solidFill>
                  <a:schemeClr val="bg1"/>
                </a:solidFill>
              </a:rPr>
              <a:t>SPICE_Commands</a:t>
            </a:r>
            <a:r>
              <a:rPr lang="en-US" dirty="0" smtClean="0">
                <a:solidFill>
                  <a:schemeClr val="bg1"/>
                </a:solidFill>
              </a:rPr>
              <a:t> library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Capacitor is found in the Devices library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4261716"/>
            <a:ext cx="226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Voltage source (pulse)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V="1">
            <a:off x="3568581" y="3276600"/>
            <a:ext cx="241419" cy="9851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0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"/>
            <a:ext cx="9144000" cy="5715001"/>
          </a:xfrm>
        </p:spPr>
      </p:pic>
      <p:sp>
        <p:nvSpPr>
          <p:cNvPr id="5" name="TextBox 4"/>
          <p:cNvSpPr txBox="1"/>
          <p:nvPr/>
        </p:nvSpPr>
        <p:spPr>
          <a:xfrm>
            <a:off x="2438402" y="1143000"/>
            <a:ext cx="4952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C:\Users\Student\Documents\Tanner EDA\Tanner Tools v15.0\Process\Generic_250nm\Generic_250nm_Tech\Generic_250nm.lib TT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562600" y="1604665"/>
            <a:ext cx="990600" cy="14433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>
            <a:stCxn id="6" idx="1"/>
          </p:cNvCxnSpPr>
          <p:nvPr/>
        </p:nvCxnSpPr>
        <p:spPr>
          <a:xfrm flipH="1" flipV="1">
            <a:off x="1066801" y="914400"/>
            <a:ext cx="152400" cy="7803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19201" y="1371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Press this button to set up the simulation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0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digital circuits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Analog – continuous signal</a:t>
            </a:r>
          </a:p>
          <a:p>
            <a:r>
              <a:rPr lang="en-US" dirty="0" smtClean="0"/>
              <a:t>Digital – discrete signal</a:t>
            </a:r>
          </a:p>
          <a:p>
            <a:r>
              <a:rPr lang="en-US" dirty="0" smtClean="0"/>
              <a:t>Fundamentally binary devices</a:t>
            </a:r>
          </a:p>
          <a:p>
            <a:r>
              <a:rPr lang="en-US" dirty="0" smtClean="0"/>
              <a:t>Quantization of voltage</a:t>
            </a:r>
          </a:p>
          <a:p>
            <a:pPr lvl="1"/>
            <a:r>
              <a:rPr lang="en-US" dirty="0" smtClean="0"/>
              <a:t>HIGH</a:t>
            </a:r>
          </a:p>
          <a:p>
            <a:pPr lvl="1"/>
            <a:r>
              <a:rPr lang="en-US" dirty="0" smtClean="0"/>
              <a:t>LOW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2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"/>
            <a:ext cx="9144000" cy="5715001"/>
          </a:xfrm>
        </p:spPr>
      </p:pic>
      <p:sp>
        <p:nvSpPr>
          <p:cNvPr id="5" name="Oval 4"/>
          <p:cNvSpPr/>
          <p:nvPr/>
        </p:nvSpPr>
        <p:spPr>
          <a:xfrm>
            <a:off x="4724400" y="4495800"/>
            <a:ext cx="609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19400" y="3200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the stop time and maximum time step and hit Run Simulation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5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"/>
            <a:ext cx="9144000" cy="5715001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NAND 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Truth table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Implementation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021211"/>
              </p:ext>
            </p:extLst>
          </p:nvPr>
        </p:nvGraphicFramePr>
        <p:xfrm>
          <a:off x="914400" y="214884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4389120"/>
            <a:ext cx="2275102" cy="246888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0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144000" cy="5715001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0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"/>
            <a:ext cx="9144000" cy="5715001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074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7200"/>
            <a:ext cx="9144000" cy="5715001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23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Tabulate the propagation </a:t>
            </a:r>
            <a:r>
              <a:rPr lang="en-US" dirty="0"/>
              <a:t>delays </a:t>
            </a:r>
            <a:r>
              <a:rPr lang="en-US" dirty="0" smtClean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PHL</a:t>
            </a:r>
            <a:r>
              <a:rPr lang="en-US" dirty="0"/>
              <a:t>, </a:t>
            </a:r>
            <a:r>
              <a:rPr lang="en-US" dirty="0" err="1"/>
              <a:t>t</a:t>
            </a:r>
            <a:r>
              <a:rPr lang="en-US" baseline="-25000" dirty="0" err="1"/>
              <a:t>PLH</a:t>
            </a:r>
            <a:r>
              <a:rPr lang="en-US" dirty="0"/>
              <a:t>) </a:t>
            </a:r>
            <a:r>
              <a:rPr lang="en-US" dirty="0" smtClean="0"/>
              <a:t>for the inverter and NAND gate.</a:t>
            </a:r>
          </a:p>
          <a:p>
            <a:r>
              <a:rPr lang="en-US" dirty="0" smtClean="0"/>
              <a:t>Record the waveforms.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32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Generic Voltage Transfer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 ≤ VIL  “0”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 ≥ VIH  “1”</a:t>
            </a:r>
          </a:p>
          <a:p>
            <a:r>
              <a:rPr lang="en-US" dirty="0" smtClean="0">
                <a:sym typeface="Wingdings" pitchFamily="2" charset="2"/>
              </a:rPr>
              <a:t>Output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OUT ≤ VOL  “0”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OUT ≥ VOH  “1”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3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Propagation Delay 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When the gate inputs change, the outputs do not change instantaneously</a:t>
            </a:r>
          </a:p>
          <a:p>
            <a:r>
              <a:rPr lang="en-US" dirty="0" smtClean="0"/>
              <a:t>Defined as the latency between a change in the input and a change in the output measured from the 50% point at the input and the 50% point at the output</a:t>
            </a:r>
          </a:p>
          <a:p>
            <a:r>
              <a:rPr lang="en-US" dirty="0" err="1" smtClean="0"/>
              <a:t>t</a:t>
            </a:r>
            <a:r>
              <a:rPr lang="en-US" baseline="-25000" dirty="0" err="1" smtClean="0"/>
              <a:t>PHL</a:t>
            </a:r>
            <a:r>
              <a:rPr lang="en-US" dirty="0" smtClean="0"/>
              <a:t> – the time it takes for the output to switch from HIGH to LOW</a:t>
            </a:r>
          </a:p>
          <a:p>
            <a:r>
              <a:rPr lang="en-US" dirty="0" err="1"/>
              <a:t>t</a:t>
            </a:r>
            <a:r>
              <a:rPr lang="en-US" baseline="-25000" dirty="0" err="1"/>
              <a:t>PLH</a:t>
            </a:r>
            <a:r>
              <a:rPr lang="en-US" dirty="0"/>
              <a:t> – the time it takes for the output to switch from LOW to </a:t>
            </a:r>
            <a:r>
              <a:rPr lang="en-US" dirty="0" smtClean="0"/>
              <a:t>HIGH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6720" y="1905000"/>
            <a:ext cx="4480122" cy="310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2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Gates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</a:t>
            </a:r>
          </a:p>
          <a:p>
            <a:r>
              <a:rPr lang="en-US" dirty="0" smtClean="0"/>
              <a:t>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NOT (a.k.a. inverter)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NAND</a:t>
            </a:r>
          </a:p>
          <a:p>
            <a:r>
              <a:rPr lang="en-US" dirty="0" smtClean="0"/>
              <a:t>NOR</a:t>
            </a:r>
          </a:p>
          <a:p>
            <a:r>
              <a:rPr lang="en-US" dirty="0" smtClean="0"/>
              <a:t>XOR</a:t>
            </a:r>
          </a:p>
          <a:p>
            <a:r>
              <a:rPr lang="en-US" dirty="0" smtClean="0"/>
              <a:t>XNOR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95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MOSFETS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Four terminal devices</a:t>
            </a:r>
          </a:p>
          <a:p>
            <a:pPr lvl="1"/>
            <a:r>
              <a:rPr lang="en-US" dirty="0" smtClean="0"/>
              <a:t>Gate</a:t>
            </a:r>
          </a:p>
          <a:p>
            <a:pPr lvl="1"/>
            <a:r>
              <a:rPr lang="en-US" dirty="0" smtClean="0"/>
              <a:t>Source</a:t>
            </a:r>
          </a:p>
          <a:p>
            <a:pPr lvl="1"/>
            <a:r>
              <a:rPr lang="en-US" dirty="0" smtClean="0"/>
              <a:t>Drain</a:t>
            </a:r>
          </a:p>
          <a:p>
            <a:pPr lvl="1"/>
            <a:r>
              <a:rPr lang="en-US" dirty="0" smtClean="0"/>
              <a:t>Body</a:t>
            </a:r>
          </a:p>
          <a:p>
            <a:r>
              <a:rPr lang="en-US" dirty="0" smtClean="0"/>
              <a:t>Two types</a:t>
            </a:r>
          </a:p>
          <a:p>
            <a:pPr lvl="1"/>
            <a:r>
              <a:rPr lang="en-US" dirty="0" smtClean="0"/>
              <a:t>PMOS – source connected to V</a:t>
            </a:r>
            <a:r>
              <a:rPr lang="en-US" baseline="-25000" dirty="0" smtClean="0"/>
              <a:t>HIGH</a:t>
            </a:r>
          </a:p>
          <a:p>
            <a:pPr lvl="1"/>
            <a:r>
              <a:rPr lang="en-US" dirty="0" smtClean="0"/>
              <a:t>NMOS – source connected to V</a:t>
            </a:r>
            <a:r>
              <a:rPr lang="en-US" baseline="-25000" dirty="0" smtClean="0"/>
              <a:t>LOW</a:t>
            </a:r>
          </a:p>
          <a:p>
            <a:r>
              <a:rPr lang="en-US" dirty="0" smtClean="0"/>
              <a:t>*NOTE*: The body is always shorted to the source in both devices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5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Tanner Tools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Modules</a:t>
            </a:r>
          </a:p>
          <a:p>
            <a:pPr lvl="1"/>
            <a:r>
              <a:rPr lang="en-US" dirty="0" smtClean="0"/>
              <a:t>L-Edit</a:t>
            </a:r>
          </a:p>
          <a:p>
            <a:pPr lvl="1"/>
            <a:r>
              <a:rPr lang="en-US" dirty="0" smtClean="0"/>
              <a:t>LVS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S-Edit</a:t>
            </a:r>
          </a:p>
          <a:p>
            <a:pPr lvl="1"/>
            <a:r>
              <a:rPr lang="en-US" dirty="0" smtClean="0"/>
              <a:t>T-Spice</a:t>
            </a:r>
          </a:p>
          <a:p>
            <a:pPr lvl="1"/>
            <a:r>
              <a:rPr lang="en-US" dirty="0" smtClean="0"/>
              <a:t>W-Edit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4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Start…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73" y="1181999"/>
            <a:ext cx="7924927" cy="4952061"/>
          </a:xfrm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838200" y="6172200"/>
            <a:ext cx="7543800" cy="3810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</a:t>
            </a:r>
            <a:r>
              <a:rPr lang="en-US" sz="1600" dirty="0" smtClean="0">
                <a:sym typeface="Wingdings" pitchFamily="2" charset="2"/>
              </a:rPr>
              <a:t> All Programs  Tanner EDA  Tanner Tools v15.0  S-Edit v15.0 64-bit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990600" y="16764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Allan Guan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679</Words>
  <Application>Microsoft Office PowerPoint</Application>
  <PresentationFormat>On-screen Show (4:3)</PresentationFormat>
  <Paragraphs>181</Paragraphs>
  <Slides>36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ECE 3130 – Digital Electronics and Design</vt:lpstr>
      <vt:lpstr>Objectives</vt:lpstr>
      <vt:lpstr>How do digital circuits work?</vt:lpstr>
      <vt:lpstr>Generic Voltage Transfer Characteristics</vt:lpstr>
      <vt:lpstr>Propagation Delay (tP)</vt:lpstr>
      <vt:lpstr>Logic Gates</vt:lpstr>
      <vt:lpstr>Introduction to MOSFETS</vt:lpstr>
      <vt:lpstr>Tanner Tools Components</vt:lpstr>
      <vt:lpstr>Let’s Start…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Inverter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the Test Bench</vt:lpstr>
      <vt:lpstr>PowerPoint Presentation</vt:lpstr>
      <vt:lpstr>PowerPoint Presentation</vt:lpstr>
      <vt:lpstr>PowerPoint Presentation</vt:lpstr>
      <vt:lpstr>PowerPoint Presentation</vt:lpstr>
      <vt:lpstr>NAND Gate</vt:lpstr>
      <vt:lpstr>PowerPoint Presentation</vt:lpstr>
      <vt:lpstr>PowerPoint Presentation</vt:lpstr>
      <vt:lpstr>PowerPoint Presentation</vt:lpstr>
      <vt:lpstr>Analysis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3130 – Digital Electronics and Design</dc:title>
  <dc:creator>Student</dc:creator>
  <cp:lastModifiedBy>Allan</cp:lastModifiedBy>
  <cp:revision>49</cp:revision>
  <dcterms:created xsi:type="dcterms:W3CDTF">2012-08-30T15:24:36Z</dcterms:created>
  <dcterms:modified xsi:type="dcterms:W3CDTF">2012-09-29T22:32:57Z</dcterms:modified>
</cp:coreProperties>
</file>