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5.xml" ContentType="application/vnd.openxmlformats-officedocument.presentationml.notesSlide+xml"/>
  <Default Extension="wmf" ContentType="image/x-wmf"/>
  <Override PartName="/ppt/notesSlides/notesSlide4.xml" ContentType="application/vnd.openxmlformats-officedocument.presentationml.notesSlide+xml"/>
  <Override PartName="/ppt/notesSlides/notesSlide19.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3"/>
  </p:notesMasterIdLst>
  <p:sldIdLst>
    <p:sldId id="257" r:id="rId2"/>
    <p:sldId id="258" r:id="rId3"/>
    <p:sldId id="259" r:id="rId4"/>
    <p:sldId id="260" r:id="rId5"/>
    <p:sldId id="261" r:id="rId6"/>
    <p:sldId id="267" r:id="rId7"/>
    <p:sldId id="278" r:id="rId8"/>
    <p:sldId id="279" r:id="rId9"/>
    <p:sldId id="270" r:id="rId10"/>
    <p:sldId id="262" r:id="rId11"/>
    <p:sldId id="280" r:id="rId12"/>
    <p:sldId id="271" r:id="rId13"/>
    <p:sldId id="284" r:id="rId14"/>
    <p:sldId id="263" r:id="rId15"/>
    <p:sldId id="265" r:id="rId16"/>
    <p:sldId id="281" r:id="rId17"/>
    <p:sldId id="268" r:id="rId18"/>
    <p:sldId id="266" r:id="rId19"/>
    <p:sldId id="269" r:id="rId20"/>
    <p:sldId id="282" r:id="rId21"/>
    <p:sldId id="283"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encoding="windows-1252"/>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varScale="1">
        <p:scale>
          <a:sx n="90" d="100"/>
          <a:sy n="90" d="100"/>
        </p:scale>
        <p:origin x="-87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theme" Target="theme/theme1.xml"/><Relationship Id="rId14" Type="http://schemas.openxmlformats.org/officeDocument/2006/relationships/slide" Target="slides/slide13.xml"/><Relationship Id="rId23" Type="http://schemas.openxmlformats.org/officeDocument/2006/relationships/notesMaster" Target="notesMasters/notesMaster1.xml"/><Relationship Id="rId4" Type="http://schemas.openxmlformats.org/officeDocument/2006/relationships/slide" Target="slides/slide3.xml"/><Relationship Id="rId28" Type="http://schemas.openxmlformats.org/officeDocument/2006/relationships/tableStyles" Target="tableStyles.xml"/><Relationship Id="rId26" Type="http://schemas.openxmlformats.org/officeDocument/2006/relationships/viewProps" Target="viewProps.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4A77F1F-5F95-4DD6-AAA6-AE86F157658C}" type="datetimeFigureOut">
              <a:rPr lang="en-US"/>
              <a:pPr>
                <a:defRPr/>
              </a:pPr>
              <a:t>11/14/08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21BB532-6C1E-4977-9762-25E27C369E6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3B6A4F-BA6D-4C90-BF91-81C3AF9978BB}"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D87B5E-953A-49B2-9DDA-220DE33705A6}"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CBB36E-4348-4355-9866-39A10C91D4DE}"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8D1C0C-89D5-4478-BC29-E836E612997D}"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299E52-3450-4EE0-8DAC-B635363CD703}" type="slidenum">
              <a:rPr lang="en-US" smtClean="0"/>
              <a:pPr/>
              <a:t>14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A1DE39-2AB6-42BF-8F28-89947776AA2C}" type="slidenum">
              <a:rPr lang="en-US" smtClean="0"/>
              <a:pPr/>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5AD097-B17D-4B23-9AF1-D10695DF0BE6}" type="slidenum">
              <a:rPr lang="en-US" smtClean="0"/>
              <a:pPr/>
              <a:t>16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488688-3067-476C-AADE-B162DEEC6F98}" type="slidenum">
              <a:rPr lang="en-US" smtClean="0"/>
              <a:pPr/>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B8E723-4ECC-494E-AE25-995812B6A3F1}" type="slidenum">
              <a:rPr lang="en-US" smtClean="0"/>
              <a:pPr/>
              <a:t>18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3B2245-E8CC-48D2-BC02-3301B00B2EEE}" type="slidenum">
              <a:rPr lang="en-US" smtClean="0"/>
              <a:pPr/>
              <a:t>19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8F75EC-3054-4B7E-803A-7C1B53B6D6B7}" type="slidenum">
              <a:rPr lang="en-US" smtClean="0"/>
              <a:pPr/>
              <a:t>20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87FCDD-0664-4200-8FC5-228758E8C672}"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21BB532-6C1E-4977-9762-25E27C369E61}" type="slidenum">
              <a:rPr lang="en-US" smtClean="0"/>
              <a:pPr>
                <a:defRPr/>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AC83CC-61B9-444B-94AC-E239C5D4D273}"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B0DEB14-8978-45CC-ACC6-239943CD7B47}"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BA9A13-4DB4-43D0-9CB3-9C47BB498FEE}"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DB3650-BF4D-45C9-98AB-B86C1D0208AF}"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C1A65B-2749-47AF-8BC6-52D16B6A164C}"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81256F-50E9-4371-ABCB-2DD7451D78AD}"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A65C00-6B70-4A2A-94DA-EBD07F31A6B0}"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685800" y="2130425"/>
            <a:ext cx="7772400" cy="1470025"/>
          </a:xfrm>
        </p:spPr>
        <p:txBody>
          <a:bodyPr/>
          <a:lstStyle>
            <a:lvl1pPr algn="ctr">
              <a:defRPr/>
            </a:lvl1pPr>
          </a:lstStyle>
          <a:p>
            <a:r>
              <a:rPr lang="en-US"/>
              <a:t>Click to edit Master title style</a:t>
            </a:r>
          </a:p>
        </p:txBody>
      </p:sp>
      <p:sp>
        <p:nvSpPr>
          <p:cNvPr id="1433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5C4285C-C857-4941-84C6-32F7212B964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510AAE-C0F0-4295-8DF9-4EEA2EC99D1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9E1FD9-E27E-42F3-8314-16C6CA5BDAA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5438EE-50B0-40E2-98C1-7B7FA0D59F3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F490A4-4CC6-4ACC-9E3B-CD65D7C3352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66FF47-F6EF-4463-B369-F2551FA263F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6F8354-8C45-4084-BF25-23DE7787A44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DE42F61-1C45-4B58-87DA-B6BB3DA03AB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B31F00-87D6-488B-92E8-DC5C3622A8D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6394F5-7CA4-46CE-AC2B-37AAC98E6C5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A71D63-0239-46C0-8FB5-263833B7CDC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CEE8843-F7E5-47F2-B8DA-F80596525A9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65" charset="0"/>
          <a:ea typeface="Arial" pitchFamily="-65" charset="0"/>
          <a:cs typeface="Arial" pitchFamily="-65" charset="0"/>
        </a:defRPr>
      </a:lvl2pPr>
      <a:lvl3pPr algn="l" rtl="0" eaLnBrk="0" fontAlgn="base" hangingPunct="0">
        <a:spcBef>
          <a:spcPct val="0"/>
        </a:spcBef>
        <a:spcAft>
          <a:spcPct val="0"/>
        </a:spcAft>
        <a:defRPr sz="4400">
          <a:solidFill>
            <a:schemeClr val="tx2"/>
          </a:solidFill>
          <a:latin typeface="Arial" pitchFamily="-65" charset="0"/>
          <a:ea typeface="Arial" pitchFamily="-65" charset="0"/>
          <a:cs typeface="Arial" pitchFamily="-65" charset="0"/>
        </a:defRPr>
      </a:lvl3pPr>
      <a:lvl4pPr algn="l" rtl="0" eaLnBrk="0" fontAlgn="base" hangingPunct="0">
        <a:spcBef>
          <a:spcPct val="0"/>
        </a:spcBef>
        <a:spcAft>
          <a:spcPct val="0"/>
        </a:spcAft>
        <a:defRPr sz="4400">
          <a:solidFill>
            <a:schemeClr val="tx2"/>
          </a:solidFill>
          <a:latin typeface="Arial" pitchFamily="-65" charset="0"/>
          <a:ea typeface="Arial" pitchFamily="-65" charset="0"/>
          <a:cs typeface="Arial" pitchFamily="-65" charset="0"/>
        </a:defRPr>
      </a:lvl4pPr>
      <a:lvl5pPr algn="l" rtl="0" eaLnBrk="0" fontAlgn="base" hangingPunct="0">
        <a:spcBef>
          <a:spcPct val="0"/>
        </a:spcBef>
        <a:spcAft>
          <a:spcPct val="0"/>
        </a:spcAft>
        <a:defRPr sz="4400">
          <a:solidFill>
            <a:schemeClr val="tx2"/>
          </a:solidFill>
          <a:latin typeface="Arial" pitchFamily="-65" charset="0"/>
          <a:ea typeface="Arial" pitchFamily="-65" charset="0"/>
          <a:cs typeface="Arial" pitchFamily="-65" charset="0"/>
        </a:defRPr>
      </a:lvl5pPr>
      <a:lvl6pPr marL="457200" algn="l" rtl="0" fontAlgn="base">
        <a:spcBef>
          <a:spcPct val="0"/>
        </a:spcBef>
        <a:spcAft>
          <a:spcPct val="0"/>
        </a:spcAft>
        <a:defRPr sz="4400">
          <a:solidFill>
            <a:schemeClr val="tx2"/>
          </a:solidFill>
          <a:latin typeface="Arial" pitchFamily="-65" charset="0"/>
          <a:ea typeface="Arial" pitchFamily="-65" charset="0"/>
          <a:cs typeface="Arial" pitchFamily="-65" charset="0"/>
        </a:defRPr>
      </a:lvl6pPr>
      <a:lvl7pPr marL="914400" algn="l" rtl="0" fontAlgn="base">
        <a:spcBef>
          <a:spcPct val="0"/>
        </a:spcBef>
        <a:spcAft>
          <a:spcPct val="0"/>
        </a:spcAft>
        <a:defRPr sz="4400">
          <a:solidFill>
            <a:schemeClr val="tx2"/>
          </a:solidFill>
          <a:latin typeface="Arial" pitchFamily="-65" charset="0"/>
          <a:ea typeface="Arial" pitchFamily="-65" charset="0"/>
          <a:cs typeface="Arial" pitchFamily="-65" charset="0"/>
        </a:defRPr>
      </a:lvl7pPr>
      <a:lvl8pPr marL="1371600" algn="l" rtl="0" fontAlgn="base">
        <a:spcBef>
          <a:spcPct val="0"/>
        </a:spcBef>
        <a:spcAft>
          <a:spcPct val="0"/>
        </a:spcAft>
        <a:defRPr sz="4400">
          <a:solidFill>
            <a:schemeClr val="tx2"/>
          </a:solidFill>
          <a:latin typeface="Arial" pitchFamily="-65" charset="0"/>
          <a:ea typeface="Arial" pitchFamily="-65" charset="0"/>
          <a:cs typeface="Arial" pitchFamily="-65" charset="0"/>
        </a:defRPr>
      </a:lvl8pPr>
      <a:lvl9pPr marL="1828800" algn="l" rtl="0" fontAlgn="base">
        <a:spcBef>
          <a:spcPct val="0"/>
        </a:spcBef>
        <a:spcAft>
          <a:spcPct val="0"/>
        </a:spcAft>
        <a:defRPr sz="4400">
          <a:solidFill>
            <a:schemeClr val="tx2"/>
          </a:solidFill>
          <a:latin typeface="Arial" pitchFamily="-65" charset="0"/>
          <a:ea typeface="Arial" pitchFamily="-65" charset="0"/>
          <a:cs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7.png"/><Relationship Id="rId1" Type="http://schemas.openxmlformats.org/officeDocument/2006/relationships/video" Target="file://localhost/Volumes/Untitled%201/ECE-Robot.mov"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11.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5"/>
          <p:cNvPicPr>
            <a:picLocks noChangeAspect="1"/>
          </p:cNvPicPr>
          <p:nvPr/>
        </p:nvPicPr>
        <p:blipFill>
          <a:blip r:embed="rId3"/>
          <a:srcRect/>
          <a:stretch>
            <a:fillRect/>
          </a:stretch>
        </p:blipFill>
        <p:spPr bwMode="auto">
          <a:xfrm>
            <a:off x="1371600" y="914400"/>
            <a:ext cx="6299200" cy="4724400"/>
          </a:xfrm>
          <a:prstGeom prst="rect">
            <a:avLst/>
          </a:prstGeom>
          <a:noFill/>
          <a:ln w="9525">
            <a:noFill/>
            <a:miter lim="800000"/>
            <a:headEnd/>
            <a:tailEnd/>
          </a:ln>
        </p:spPr>
      </p:pic>
      <p:sp>
        <p:nvSpPr>
          <p:cNvPr id="2" name="Rectangle 2"/>
          <p:cNvSpPr>
            <a:spLocks noGrp="1" noChangeArrowheads="1"/>
          </p:cNvSpPr>
          <p:nvPr>
            <p:ph type="ctrTitle"/>
          </p:nvPr>
        </p:nvSpPr>
        <p:spPr>
          <a:xfrm>
            <a:off x="685800" y="0"/>
            <a:ext cx="7772400" cy="914400"/>
          </a:xfrm>
        </p:spPr>
        <p:txBody>
          <a:bodyPr/>
          <a:lstStyle/>
          <a:p>
            <a:pPr eaLnBrk="1" hangingPunct="1">
              <a:defRPr/>
            </a:pPr>
            <a:r>
              <a:rPr lang="en-US" smtClean="0">
                <a:effectLst>
                  <a:outerShdw blurRad="38100" dist="38100" dir="2700000" algn="tl">
                    <a:srgbClr val="000000"/>
                  </a:outerShdw>
                </a:effectLst>
              </a:rPr>
              <a:t>Build-a-Bot… Group 7 Style!</a:t>
            </a:r>
          </a:p>
        </p:txBody>
      </p:sp>
      <p:sp>
        <p:nvSpPr>
          <p:cNvPr id="3076" name="Rectangle 3"/>
          <p:cNvSpPr>
            <a:spLocks noGrp="1" noChangeArrowheads="1"/>
          </p:cNvSpPr>
          <p:nvPr>
            <p:ph type="subTitle" idx="1"/>
          </p:nvPr>
        </p:nvSpPr>
        <p:spPr>
          <a:xfrm>
            <a:off x="1371600" y="5638800"/>
            <a:ext cx="6400800" cy="1066800"/>
          </a:xfrm>
        </p:spPr>
        <p:txBody>
          <a:bodyPr/>
          <a:lstStyle/>
          <a:p>
            <a:pPr eaLnBrk="1" hangingPunct="1"/>
            <a:r>
              <a:rPr lang="en-US" sz="1400" smtClean="0"/>
              <a:t>From left to right: Zahin Hasan, Taylor Hubbard, Professor Ahmadi, Rahul Gupta, Asifa Habib</a:t>
            </a:r>
          </a:p>
          <a:p>
            <a:pPr eaLnBrk="1" hangingPunct="1"/>
            <a:r>
              <a:rPr lang="en-US" sz="1800" smtClean="0"/>
              <a:t>Group Name: Autonomous Anonymous</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ctr" eaLnBrk="1" hangingPunct="1"/>
            <a:r>
              <a:rPr lang="en-US" smtClean="0"/>
              <a:t>Challenges</a:t>
            </a:r>
          </a:p>
        </p:txBody>
      </p:sp>
      <p:sp>
        <p:nvSpPr>
          <p:cNvPr id="12291" name="Content Placeholder 2"/>
          <p:cNvSpPr>
            <a:spLocks noGrp="1"/>
          </p:cNvSpPr>
          <p:nvPr>
            <p:ph idx="1"/>
          </p:nvPr>
        </p:nvSpPr>
        <p:spPr/>
        <p:txBody>
          <a:bodyPr/>
          <a:lstStyle/>
          <a:p>
            <a:pPr eaLnBrk="1" hangingPunct="1"/>
            <a:r>
              <a:rPr lang="en-US" sz="2400" dirty="0" smtClean="0"/>
              <a:t>Turning Capability- Our robot when first put together could not turn smoothly. As a result we removed the rubber tires from the two front wheels to reduce the friction caused when implementing a turn. </a:t>
            </a:r>
          </a:p>
          <a:p>
            <a:pPr eaLnBrk="1" hangingPunct="1"/>
            <a:r>
              <a:rPr lang="en-US" sz="2400" dirty="0" smtClean="0"/>
              <a:t>Size of robot- Our robot chassis started off too heavy with too many unnecessary pieces. We had to restructure our chassis numerous times to make it more compact and light weight. This improved speed and maneuverability.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1000"/>
                                        <p:tgtEl>
                                          <p:spTgt spid="12291">
                                            <p:txEl>
                                              <p:pRg st="0" end="0"/>
                                            </p:txEl>
                                          </p:spTgt>
                                        </p:tgtEl>
                                      </p:cBhvr>
                                    </p:animEffect>
                                    <p:anim calcmode="lin" valueType="num">
                                      <p:cBhvr>
                                        <p:cTn id="8"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Effect transition="in" filter="fade">
                                      <p:cBhvr>
                                        <p:cTn id="13" dur="1000"/>
                                        <p:tgtEl>
                                          <p:spTgt spid="12291">
                                            <p:txEl>
                                              <p:pRg st="1" end="1"/>
                                            </p:txEl>
                                          </p:spTgt>
                                        </p:tgtEl>
                                      </p:cBhvr>
                                    </p:animEffect>
                                    <p:anim calcmode="lin" valueType="num">
                                      <p:cBhvr>
                                        <p:cTn id="14"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ctr"/>
            <a:r>
              <a:rPr lang="en-US" smtClean="0"/>
              <a:t>Challenges (cont.)</a:t>
            </a:r>
          </a:p>
        </p:txBody>
      </p:sp>
      <p:sp>
        <p:nvSpPr>
          <p:cNvPr id="13315" name="Content Placeholder 2"/>
          <p:cNvSpPr>
            <a:spLocks noGrp="1"/>
          </p:cNvSpPr>
          <p:nvPr>
            <p:ph idx="1"/>
          </p:nvPr>
        </p:nvSpPr>
        <p:spPr/>
        <p:txBody>
          <a:bodyPr/>
          <a:lstStyle/>
          <a:p>
            <a:r>
              <a:rPr lang="en-US" sz="2400" dirty="0" smtClean="0"/>
              <a:t>U-turn- The programming for the u-turn gave our team the most trouble. We could not figure out how to get our program to leave our initial loop and enter our u-turn loop. After </a:t>
            </a:r>
            <a:r>
              <a:rPr lang="en-US" sz="2400" dirty="0" err="1" smtClean="0"/>
              <a:t>reseaching</a:t>
            </a:r>
            <a:r>
              <a:rPr lang="en-US" sz="2400" dirty="0" smtClean="0"/>
              <a:t> the topic, </a:t>
            </a:r>
            <a:r>
              <a:rPr lang="en-US" sz="2400" dirty="0" err="1" smtClean="0"/>
              <a:t>Rahul</a:t>
            </a:r>
            <a:r>
              <a:rPr lang="en-US" sz="2400" dirty="0" smtClean="0"/>
              <a:t> ended up coming up with the solution to this problem which was the break function. </a:t>
            </a:r>
          </a:p>
          <a:p>
            <a:r>
              <a:rPr lang="en-US" sz="2400" dirty="0" err="1" smtClean="0"/>
              <a:t>Handyboard</a:t>
            </a:r>
            <a:r>
              <a:rPr lang="en-US" sz="2400" dirty="0" smtClean="0"/>
              <a:t>- The were numerous times when our </a:t>
            </a:r>
            <a:r>
              <a:rPr lang="en-US" sz="2400" dirty="0" err="1" smtClean="0"/>
              <a:t>handyboard</a:t>
            </a:r>
            <a:r>
              <a:rPr lang="en-US" sz="2400" dirty="0" smtClean="0"/>
              <a:t> had not been fully charged and would die on us during class. We then were forced to either borrow another groups </a:t>
            </a:r>
            <a:r>
              <a:rPr lang="en-US" sz="2400" dirty="0" err="1" smtClean="0"/>
              <a:t>handyboard</a:t>
            </a:r>
            <a:r>
              <a:rPr lang="en-US" sz="2400" dirty="0" smtClean="0"/>
              <a:t> or wait and have our </a:t>
            </a:r>
            <a:r>
              <a:rPr lang="en-US" sz="2400" dirty="0" err="1" smtClean="0"/>
              <a:t>handyboard</a:t>
            </a:r>
            <a:r>
              <a:rPr lang="en-US" sz="2400" dirty="0" smtClean="0"/>
              <a:t> charge again. Both options ended up wasting a good amount of our time.</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down)">
                                      <p:cBhvr>
                                        <p:cTn id="7" dur="580">
                                          <p:stCondLst>
                                            <p:cond delay="0"/>
                                          </p:stCondLst>
                                        </p:cTn>
                                        <p:tgtEl>
                                          <p:spTgt spid="13315">
                                            <p:txEl>
                                              <p:pRg st="0" end="0"/>
                                            </p:txEl>
                                          </p:spTgt>
                                        </p:tgtEl>
                                      </p:cBhvr>
                                    </p:animEffect>
                                    <p:anim calcmode="lin" valueType="num">
                                      <p:cBhvr>
                                        <p:cTn id="8" dur="1822" tmFilter="0,0; 0.14,0.36; 0.43,0.73; 0.71,0.91; 1.0,1.0">
                                          <p:stCondLst>
                                            <p:cond delay="0"/>
                                          </p:stCondLst>
                                        </p:cTn>
                                        <p:tgtEl>
                                          <p:spTgt spid="133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5">
                                            <p:txEl>
                                              <p:pRg st="0" end="0"/>
                                            </p:txEl>
                                          </p:spTgt>
                                        </p:tgtEl>
                                      </p:cBhvr>
                                      <p:to x="100000" y="60000"/>
                                    </p:animScale>
                                    <p:animScale>
                                      <p:cBhvr>
                                        <p:cTn id="14" dur="166" decel="50000">
                                          <p:stCondLst>
                                            <p:cond delay="676"/>
                                          </p:stCondLst>
                                        </p:cTn>
                                        <p:tgtEl>
                                          <p:spTgt spid="13315">
                                            <p:txEl>
                                              <p:pRg st="0" end="0"/>
                                            </p:txEl>
                                          </p:spTgt>
                                        </p:tgtEl>
                                      </p:cBhvr>
                                      <p:to x="100000" y="100000"/>
                                    </p:animScale>
                                    <p:animScale>
                                      <p:cBhvr>
                                        <p:cTn id="15" dur="26">
                                          <p:stCondLst>
                                            <p:cond delay="1312"/>
                                          </p:stCondLst>
                                        </p:cTn>
                                        <p:tgtEl>
                                          <p:spTgt spid="13315">
                                            <p:txEl>
                                              <p:pRg st="0" end="0"/>
                                            </p:txEl>
                                          </p:spTgt>
                                        </p:tgtEl>
                                      </p:cBhvr>
                                      <p:to x="100000" y="80000"/>
                                    </p:animScale>
                                    <p:animScale>
                                      <p:cBhvr>
                                        <p:cTn id="16" dur="166" decel="50000">
                                          <p:stCondLst>
                                            <p:cond delay="1338"/>
                                          </p:stCondLst>
                                        </p:cTn>
                                        <p:tgtEl>
                                          <p:spTgt spid="13315">
                                            <p:txEl>
                                              <p:pRg st="0" end="0"/>
                                            </p:txEl>
                                          </p:spTgt>
                                        </p:tgtEl>
                                      </p:cBhvr>
                                      <p:to x="100000" y="100000"/>
                                    </p:animScale>
                                    <p:animScale>
                                      <p:cBhvr>
                                        <p:cTn id="17" dur="26">
                                          <p:stCondLst>
                                            <p:cond delay="1642"/>
                                          </p:stCondLst>
                                        </p:cTn>
                                        <p:tgtEl>
                                          <p:spTgt spid="13315">
                                            <p:txEl>
                                              <p:pRg st="0" end="0"/>
                                            </p:txEl>
                                          </p:spTgt>
                                        </p:tgtEl>
                                      </p:cBhvr>
                                      <p:to x="100000" y="90000"/>
                                    </p:animScale>
                                    <p:animScale>
                                      <p:cBhvr>
                                        <p:cTn id="18" dur="166" decel="50000">
                                          <p:stCondLst>
                                            <p:cond delay="1668"/>
                                          </p:stCondLst>
                                        </p:cTn>
                                        <p:tgtEl>
                                          <p:spTgt spid="13315">
                                            <p:txEl>
                                              <p:pRg st="0" end="0"/>
                                            </p:txEl>
                                          </p:spTgt>
                                        </p:tgtEl>
                                      </p:cBhvr>
                                      <p:to x="100000" y="100000"/>
                                    </p:animScale>
                                    <p:animScale>
                                      <p:cBhvr>
                                        <p:cTn id="19" dur="26">
                                          <p:stCondLst>
                                            <p:cond delay="1808"/>
                                          </p:stCondLst>
                                        </p:cTn>
                                        <p:tgtEl>
                                          <p:spTgt spid="13315">
                                            <p:txEl>
                                              <p:pRg st="0" end="0"/>
                                            </p:txEl>
                                          </p:spTgt>
                                        </p:tgtEl>
                                      </p:cBhvr>
                                      <p:to x="100000" y="95000"/>
                                    </p:animScale>
                                    <p:animScale>
                                      <p:cBhvr>
                                        <p:cTn id="20" dur="166" decel="50000">
                                          <p:stCondLst>
                                            <p:cond delay="1834"/>
                                          </p:stCondLst>
                                        </p:cTn>
                                        <p:tgtEl>
                                          <p:spTgt spid="13315">
                                            <p:txEl>
                                              <p:pRg st="0" end="0"/>
                                            </p:txEl>
                                          </p:spTgt>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13315">
                                            <p:txEl>
                                              <p:pRg st="1" end="1"/>
                                            </p:txEl>
                                          </p:spTgt>
                                        </p:tgtEl>
                                        <p:attrNameLst>
                                          <p:attrName>style.visibility</p:attrName>
                                        </p:attrNameLst>
                                      </p:cBhvr>
                                      <p:to>
                                        <p:strVal val="visible"/>
                                      </p:to>
                                    </p:set>
                                    <p:animEffect transition="in" filter="wipe(down)">
                                      <p:cBhvr>
                                        <p:cTn id="24" dur="580">
                                          <p:stCondLst>
                                            <p:cond delay="0"/>
                                          </p:stCondLst>
                                        </p:cTn>
                                        <p:tgtEl>
                                          <p:spTgt spid="13315">
                                            <p:txEl>
                                              <p:pRg st="1" end="1"/>
                                            </p:txEl>
                                          </p:spTgt>
                                        </p:tgtEl>
                                      </p:cBhvr>
                                    </p:animEffect>
                                    <p:anim calcmode="lin" valueType="num">
                                      <p:cBhvr>
                                        <p:cTn id="25" dur="1822" tmFilter="0,0; 0.14,0.36; 0.43,0.73; 0.71,0.91; 1.0,1.0">
                                          <p:stCondLst>
                                            <p:cond delay="0"/>
                                          </p:stCondLst>
                                        </p:cTn>
                                        <p:tgtEl>
                                          <p:spTgt spid="13315">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315">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315">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315">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315">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13315">
                                            <p:txEl>
                                              <p:pRg st="1" end="1"/>
                                            </p:txEl>
                                          </p:spTgt>
                                        </p:tgtEl>
                                      </p:cBhvr>
                                      <p:to x="100000" y="60000"/>
                                    </p:animScale>
                                    <p:animScale>
                                      <p:cBhvr>
                                        <p:cTn id="31" dur="166" decel="50000">
                                          <p:stCondLst>
                                            <p:cond delay="676"/>
                                          </p:stCondLst>
                                        </p:cTn>
                                        <p:tgtEl>
                                          <p:spTgt spid="13315">
                                            <p:txEl>
                                              <p:pRg st="1" end="1"/>
                                            </p:txEl>
                                          </p:spTgt>
                                        </p:tgtEl>
                                      </p:cBhvr>
                                      <p:to x="100000" y="100000"/>
                                    </p:animScale>
                                    <p:animScale>
                                      <p:cBhvr>
                                        <p:cTn id="32" dur="26">
                                          <p:stCondLst>
                                            <p:cond delay="1312"/>
                                          </p:stCondLst>
                                        </p:cTn>
                                        <p:tgtEl>
                                          <p:spTgt spid="13315">
                                            <p:txEl>
                                              <p:pRg st="1" end="1"/>
                                            </p:txEl>
                                          </p:spTgt>
                                        </p:tgtEl>
                                      </p:cBhvr>
                                      <p:to x="100000" y="80000"/>
                                    </p:animScale>
                                    <p:animScale>
                                      <p:cBhvr>
                                        <p:cTn id="33" dur="166" decel="50000">
                                          <p:stCondLst>
                                            <p:cond delay="1338"/>
                                          </p:stCondLst>
                                        </p:cTn>
                                        <p:tgtEl>
                                          <p:spTgt spid="13315">
                                            <p:txEl>
                                              <p:pRg st="1" end="1"/>
                                            </p:txEl>
                                          </p:spTgt>
                                        </p:tgtEl>
                                      </p:cBhvr>
                                      <p:to x="100000" y="100000"/>
                                    </p:animScale>
                                    <p:animScale>
                                      <p:cBhvr>
                                        <p:cTn id="34" dur="26">
                                          <p:stCondLst>
                                            <p:cond delay="1642"/>
                                          </p:stCondLst>
                                        </p:cTn>
                                        <p:tgtEl>
                                          <p:spTgt spid="13315">
                                            <p:txEl>
                                              <p:pRg st="1" end="1"/>
                                            </p:txEl>
                                          </p:spTgt>
                                        </p:tgtEl>
                                      </p:cBhvr>
                                      <p:to x="100000" y="90000"/>
                                    </p:animScale>
                                    <p:animScale>
                                      <p:cBhvr>
                                        <p:cTn id="35" dur="166" decel="50000">
                                          <p:stCondLst>
                                            <p:cond delay="1668"/>
                                          </p:stCondLst>
                                        </p:cTn>
                                        <p:tgtEl>
                                          <p:spTgt spid="13315">
                                            <p:txEl>
                                              <p:pRg st="1" end="1"/>
                                            </p:txEl>
                                          </p:spTgt>
                                        </p:tgtEl>
                                      </p:cBhvr>
                                      <p:to x="100000" y="100000"/>
                                    </p:animScale>
                                    <p:animScale>
                                      <p:cBhvr>
                                        <p:cTn id="36" dur="26">
                                          <p:stCondLst>
                                            <p:cond delay="1808"/>
                                          </p:stCondLst>
                                        </p:cTn>
                                        <p:tgtEl>
                                          <p:spTgt spid="13315">
                                            <p:txEl>
                                              <p:pRg st="1" end="1"/>
                                            </p:txEl>
                                          </p:spTgt>
                                        </p:tgtEl>
                                      </p:cBhvr>
                                      <p:to x="100000" y="95000"/>
                                    </p:animScale>
                                    <p:animScale>
                                      <p:cBhvr>
                                        <p:cTn id="37" dur="166" decel="50000">
                                          <p:stCondLst>
                                            <p:cond delay="1834"/>
                                          </p:stCondLst>
                                        </p:cTn>
                                        <p:tgtEl>
                                          <p:spTgt spid="1331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z="4000" smtClean="0"/>
              <a:t>Working Hard to get the Job Done</a:t>
            </a:r>
          </a:p>
        </p:txBody>
      </p:sp>
      <p:pic>
        <p:nvPicPr>
          <p:cNvPr id="14339" name="Picture 2" descr="F:\DCIM\100OLYMP\PA310105.JPG"/>
          <p:cNvPicPr>
            <a:picLocks noGrp="1" noChangeAspect="1" noChangeArrowheads="1"/>
          </p:cNvPicPr>
          <p:nvPr>
            <p:ph idx="1"/>
          </p:nvPr>
        </p:nvPicPr>
        <p:blipFill>
          <a:blip r:embed="rId3"/>
          <a:srcRect/>
          <a:stretch>
            <a:fillRect/>
          </a:stretch>
        </p:blipFill>
        <p:spPr>
          <a:xfrm>
            <a:off x="1554163" y="1600200"/>
            <a:ext cx="6035675"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iterate type="lt">
                                    <p:tmPct val="0"/>
                                  </p:iterate>
                                  <p:childTnLst>
                                    <p:set>
                                      <p:cBhvr>
                                        <p:cTn id="6" dur="1" fill="hold">
                                          <p:stCondLst>
                                            <p:cond delay="0"/>
                                          </p:stCondLst>
                                        </p:cTn>
                                        <p:tgtEl>
                                          <p:spTgt spid="14339"/>
                                        </p:tgtEl>
                                        <p:attrNameLst>
                                          <p:attrName>style.visibility</p:attrName>
                                        </p:attrNameLst>
                                      </p:cBhvr>
                                      <p:to>
                                        <p:strVal val="visible"/>
                                      </p:to>
                                    </p:set>
                                    <p:animEffect transition="in" filter="fade">
                                      <p:cBhvr>
                                        <p:cTn id="7" dur="2000"/>
                                        <p:tgtEl>
                                          <p:spTgt spid="14339"/>
                                        </p:tgtEl>
                                      </p:cBhvr>
                                    </p:animEffect>
                                    <p:anim calcmode="lin" valueType="num">
                                      <p:cBhvr>
                                        <p:cTn id="8" dur="2000" fill="hold"/>
                                        <p:tgtEl>
                                          <p:spTgt spid="14339"/>
                                        </p:tgtEl>
                                        <p:attrNameLst>
                                          <p:attrName>style.rotation</p:attrName>
                                        </p:attrNameLst>
                                      </p:cBhvr>
                                      <p:tavLst>
                                        <p:tav tm="0">
                                          <p:val>
                                            <p:fltVal val="720"/>
                                          </p:val>
                                        </p:tav>
                                        <p:tav tm="100000">
                                          <p:val>
                                            <p:fltVal val="0"/>
                                          </p:val>
                                        </p:tav>
                                      </p:tavLst>
                                    </p:anim>
                                    <p:anim calcmode="lin" valueType="num">
                                      <p:cBhvr>
                                        <p:cTn id="9" dur="2000" fill="hold"/>
                                        <p:tgtEl>
                                          <p:spTgt spid="14339"/>
                                        </p:tgtEl>
                                        <p:attrNameLst>
                                          <p:attrName>ppt_h</p:attrName>
                                        </p:attrNameLst>
                                      </p:cBhvr>
                                      <p:tavLst>
                                        <p:tav tm="0">
                                          <p:val>
                                            <p:fltVal val="0"/>
                                          </p:val>
                                        </p:tav>
                                        <p:tav tm="100000">
                                          <p:val>
                                            <p:strVal val="#ppt_h"/>
                                          </p:val>
                                        </p:tav>
                                      </p:tavLst>
                                    </p:anim>
                                    <p:anim calcmode="lin" valueType="num">
                                      <p:cBhvr>
                                        <p:cTn id="10" dur="2000" fill="hold"/>
                                        <p:tgtEl>
                                          <p:spTgt spid="143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ECE-Robot.mov">
            <a:hlinkClick r:id="" action="ppaction://media"/>
          </p:cNvPr>
          <p:cNvPicPr/>
          <p:nvPr>
            <p:ph idx="1"/>
            <a:videoFile r:link="rId1"/>
          </p:nvPr>
        </p:nvPicPr>
        <p:blipFill>
          <a:blip r:embed="rId3"/>
          <a:stretch>
            <a:fillRect/>
          </a:stretch>
        </p:blipFill>
        <p:spPr>
          <a:xfrm>
            <a:off x="0" y="0"/>
            <a:ext cx="9144000" cy="6858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4100" smtClean="0"/>
              <a:t>Biomedical Experiment Discussion</a:t>
            </a:r>
          </a:p>
        </p:txBody>
      </p:sp>
      <p:sp>
        <p:nvSpPr>
          <p:cNvPr id="15363" name="Content Placeholder 2"/>
          <p:cNvSpPr>
            <a:spLocks noGrp="1"/>
          </p:cNvSpPr>
          <p:nvPr>
            <p:ph idx="1"/>
          </p:nvPr>
        </p:nvSpPr>
        <p:spPr/>
        <p:txBody>
          <a:bodyPr/>
          <a:lstStyle/>
          <a:p>
            <a:pPr eaLnBrk="1" hangingPunct="1"/>
            <a:r>
              <a:rPr lang="en-US" sz="2800" dirty="0" smtClean="0"/>
              <a:t>Centrifuges are used to separate the contents of a solution by density.</a:t>
            </a:r>
          </a:p>
          <a:p>
            <a:pPr eaLnBrk="1" hangingPunct="1"/>
            <a:r>
              <a:rPr lang="en-US" sz="2800" dirty="0" smtClean="0"/>
              <a:t>In the biomedical field, researchers are required to do such experiments to find vaccines. They also use centrifuges in order to prepare serums and plasma from blood. They are also able to help scientists measure and separate proteins and certain viruses.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Scale>
                                      <p:cBhvr>
                                        <p:cTn id="7" dur="1000" decel="50000" fill="hold">
                                          <p:stCondLst>
                                            <p:cond delay="0"/>
                                          </p:stCondLst>
                                        </p:cTn>
                                        <p:tgtEl>
                                          <p:spTgt spid="1536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363">
                                            <p:txEl>
                                              <p:pRg st="0" end="0"/>
                                            </p:txEl>
                                          </p:spTgt>
                                        </p:tgtEl>
                                        <p:attrNameLst>
                                          <p:attrName>ppt_x</p:attrName>
                                          <p:attrName>ppt_y</p:attrName>
                                        </p:attrNameLst>
                                      </p:cBhvr>
                                    </p:animMotion>
                                    <p:animEffect transition="in" filter="fade">
                                      <p:cBhvr>
                                        <p:cTn id="9" dur="1000"/>
                                        <p:tgtEl>
                                          <p:spTgt spid="15363">
                                            <p:txEl>
                                              <p:pRg st="0" end="0"/>
                                            </p:txEl>
                                          </p:spTgt>
                                        </p:tgtEl>
                                      </p:cBhvr>
                                    </p:animEffect>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Scale>
                                      <p:cBhvr>
                                        <p:cTn id="13" dur="1000" decel="50000" fill="hold">
                                          <p:stCondLst>
                                            <p:cond delay="0"/>
                                          </p:stCondLst>
                                        </p:cTn>
                                        <p:tgtEl>
                                          <p:spTgt spid="1536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5363">
                                            <p:txEl>
                                              <p:pRg st="1" end="1"/>
                                            </p:txEl>
                                          </p:spTgt>
                                        </p:tgtEl>
                                        <p:attrNameLst>
                                          <p:attrName>ppt_x</p:attrName>
                                          <p:attrName>ppt_y</p:attrName>
                                        </p:attrNameLst>
                                      </p:cBhvr>
                                    </p:animMotion>
                                    <p:animEffect transition="in" filter="fade">
                                      <p:cBhvr>
                                        <p:cTn id="15" dur="1000"/>
                                        <p:tgtEl>
                                          <p:spTgt spid="153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Construction of our Centrifuge</a:t>
            </a:r>
          </a:p>
        </p:txBody>
      </p:sp>
      <p:sp>
        <p:nvSpPr>
          <p:cNvPr id="16387" name="Content Placeholder 6"/>
          <p:cNvSpPr>
            <a:spLocks noGrp="1"/>
          </p:cNvSpPr>
          <p:nvPr>
            <p:ph idx="1"/>
          </p:nvPr>
        </p:nvSpPr>
        <p:spPr/>
        <p:txBody>
          <a:bodyPr/>
          <a:lstStyle/>
          <a:p>
            <a:r>
              <a:rPr lang="en-US" sz="2400" dirty="0" smtClean="0"/>
              <a:t>For the construction of our centrifuge, we utilized the same </a:t>
            </a:r>
            <a:r>
              <a:rPr lang="en-US" sz="2400" dirty="0" err="1" smtClean="0"/>
              <a:t>handyboard</a:t>
            </a:r>
            <a:r>
              <a:rPr lang="en-US" sz="2400" dirty="0" smtClean="0"/>
              <a:t>, motors, and Lego pieces used towards our robot. </a:t>
            </a:r>
          </a:p>
          <a:p>
            <a:r>
              <a:rPr lang="en-US" sz="2400" dirty="0" smtClean="0"/>
              <a:t>Our centrifuge consisted of one motor that had a large gear directly attached to it. The large gear then threaded with a smaller gear that was attached to a vertical axle that would spin. </a:t>
            </a:r>
          </a:p>
          <a:p>
            <a:r>
              <a:rPr lang="en-US" sz="2400" dirty="0" smtClean="0"/>
              <a:t>The large to small gear ratio allowed maximum speed.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iterate type="lt">
                                    <p:tmPct val="0"/>
                                  </p:iterate>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p:cTn id="7" dur="500" decel="50000" fill="hold">
                                          <p:stCondLst>
                                            <p:cond delay="0"/>
                                          </p:stCondLst>
                                        </p:cTn>
                                        <p:tgtEl>
                                          <p:spTgt spid="16387">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6387">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6387">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6387">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6387">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6387">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6387">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6387">
                                            <p:txEl>
                                              <p:pRg st="0" end="0"/>
                                            </p:txEl>
                                          </p:spTgt>
                                        </p:tgtEl>
                                      </p:cBhvr>
                                    </p:animEffect>
                                  </p:childTnLst>
                                </p:cTn>
                              </p:par>
                            </p:childTnLst>
                          </p:cTn>
                        </p:par>
                        <p:par>
                          <p:cTn id="15" fill="hold">
                            <p:stCondLst>
                              <p:cond delay="1000"/>
                            </p:stCondLst>
                            <p:childTnLst>
                              <p:par>
                                <p:cTn id="16" presetID="25" presetClass="entr" presetSubtype="0" fill="hold" nodeType="afterEffect">
                                  <p:stCondLst>
                                    <p:cond delay="0"/>
                                  </p:stCondLst>
                                  <p:iterate type="lt">
                                    <p:tmPct val="0"/>
                                  </p:iterate>
                                  <p:childTnLst>
                                    <p:set>
                                      <p:cBhvr>
                                        <p:cTn id="17" dur="1" fill="hold">
                                          <p:stCondLst>
                                            <p:cond delay="0"/>
                                          </p:stCondLst>
                                        </p:cTn>
                                        <p:tgtEl>
                                          <p:spTgt spid="16387">
                                            <p:txEl>
                                              <p:pRg st="1" end="1"/>
                                            </p:txEl>
                                          </p:spTgt>
                                        </p:tgtEl>
                                        <p:attrNameLst>
                                          <p:attrName>style.visibility</p:attrName>
                                        </p:attrNameLst>
                                      </p:cBhvr>
                                      <p:to>
                                        <p:strVal val="visible"/>
                                      </p:to>
                                    </p:set>
                                    <p:anim calcmode="lin" valueType="num">
                                      <p:cBhvr>
                                        <p:cTn id="18" dur="500" decel="50000" fill="hold">
                                          <p:stCondLst>
                                            <p:cond delay="0"/>
                                          </p:stCondLst>
                                        </p:cTn>
                                        <p:tgtEl>
                                          <p:spTgt spid="16387">
                                            <p:txEl>
                                              <p:pRg st="1" end="1"/>
                                            </p:txEl>
                                          </p:spTgt>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16387">
                                            <p:txEl>
                                              <p:pRg st="1" end="1"/>
                                            </p:txEl>
                                          </p:spTgt>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16387">
                                            <p:txEl>
                                              <p:pRg st="1" end="1"/>
                                            </p:txEl>
                                          </p:spTgt>
                                        </p:tgtEl>
                                        <p:attrNameLst>
                                          <p:attrName>ppt_w</p:attrName>
                                        </p:attrNameLst>
                                      </p:cBhvr>
                                      <p:tavLst>
                                        <p:tav tm="0">
                                          <p:val>
                                            <p:strVal val="#ppt_w*.05"/>
                                          </p:val>
                                        </p:tav>
                                        <p:tav tm="100000">
                                          <p:val>
                                            <p:strVal val="#ppt_w"/>
                                          </p:val>
                                        </p:tav>
                                      </p:tavLst>
                                    </p:anim>
                                    <p:anim calcmode="lin" valueType="num">
                                      <p:cBhvr>
                                        <p:cTn id="21" dur="1000" fill="hold"/>
                                        <p:tgtEl>
                                          <p:spTgt spid="16387">
                                            <p:txEl>
                                              <p:pRg st="1" end="1"/>
                                            </p:txEl>
                                          </p:spTgt>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16387">
                                            <p:txEl>
                                              <p:pRg st="1" end="1"/>
                                            </p:txEl>
                                          </p:spTgt>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16387">
                                            <p:txEl>
                                              <p:pRg st="1" end="1"/>
                                            </p:txEl>
                                          </p:spTgt>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16387">
                                            <p:txEl>
                                              <p:pRg st="1" end="1"/>
                                            </p:txEl>
                                          </p:spTgt>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16387">
                                            <p:txEl>
                                              <p:pRg st="1" end="1"/>
                                            </p:txEl>
                                          </p:spTgt>
                                        </p:tgtEl>
                                      </p:cBhvr>
                                    </p:animEffect>
                                  </p:childTnLst>
                                </p:cTn>
                              </p:par>
                            </p:childTnLst>
                          </p:cTn>
                        </p:par>
                        <p:par>
                          <p:cTn id="26" fill="hold">
                            <p:stCondLst>
                              <p:cond delay="2000"/>
                            </p:stCondLst>
                            <p:childTnLst>
                              <p:par>
                                <p:cTn id="27" presetID="25" presetClass="entr" presetSubtype="0" fill="hold" nodeType="afterEffect">
                                  <p:stCondLst>
                                    <p:cond delay="0"/>
                                  </p:stCondLst>
                                  <p:iterate type="lt">
                                    <p:tmPct val="0"/>
                                  </p:iterate>
                                  <p:childTnLst>
                                    <p:set>
                                      <p:cBhvr>
                                        <p:cTn id="28" dur="1" fill="hold">
                                          <p:stCondLst>
                                            <p:cond delay="0"/>
                                          </p:stCondLst>
                                        </p:cTn>
                                        <p:tgtEl>
                                          <p:spTgt spid="16387">
                                            <p:txEl>
                                              <p:pRg st="2" end="2"/>
                                            </p:txEl>
                                          </p:spTgt>
                                        </p:tgtEl>
                                        <p:attrNameLst>
                                          <p:attrName>style.visibility</p:attrName>
                                        </p:attrNameLst>
                                      </p:cBhvr>
                                      <p:to>
                                        <p:strVal val="visible"/>
                                      </p:to>
                                    </p:set>
                                    <p:anim calcmode="lin" valueType="num">
                                      <p:cBhvr>
                                        <p:cTn id="29" dur="500" decel="50000" fill="hold">
                                          <p:stCondLst>
                                            <p:cond delay="0"/>
                                          </p:stCondLst>
                                        </p:cTn>
                                        <p:tgtEl>
                                          <p:spTgt spid="16387">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6387">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6387">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16387">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6387">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6387">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6387">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ctr"/>
            <a:r>
              <a:rPr lang="en-US" smtClean="0"/>
              <a:t>Construction (cont.)</a:t>
            </a:r>
          </a:p>
        </p:txBody>
      </p:sp>
      <p:sp>
        <p:nvSpPr>
          <p:cNvPr id="17411" name="Content Placeholder 2"/>
          <p:cNvSpPr>
            <a:spLocks noGrp="1"/>
          </p:cNvSpPr>
          <p:nvPr>
            <p:ph idx="1"/>
          </p:nvPr>
        </p:nvSpPr>
        <p:spPr/>
        <p:txBody>
          <a:bodyPr/>
          <a:lstStyle/>
          <a:p>
            <a:r>
              <a:rPr lang="en-US" sz="2400" dirty="0" smtClean="0"/>
              <a:t>At the top of the vertical axle was a rod that was fastened to the axle perpendicularly. </a:t>
            </a:r>
          </a:p>
          <a:p>
            <a:r>
              <a:rPr lang="en-US" sz="2400" dirty="0" smtClean="0"/>
              <a:t>Two free spinning arms were then placed and secured on the perpendicular rod, one to attach a weight to and one to attach the tube of oil solution. </a:t>
            </a:r>
          </a:p>
          <a:p>
            <a:r>
              <a:rPr lang="en-US" sz="2400" dirty="0" smtClean="0"/>
              <a:t>Finally, the program was implemented so that when the start button on the </a:t>
            </a:r>
            <a:r>
              <a:rPr lang="en-US" sz="2400" dirty="0" err="1" smtClean="0"/>
              <a:t>handyboard</a:t>
            </a:r>
            <a:r>
              <a:rPr lang="en-US" sz="2400" dirty="0" smtClean="0"/>
              <a:t> was pressed, the axle would start to spin and slowly accelerate until it was spinning at full speed [motor(1, 100)]. </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10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 calcmode="lin" valueType="num">
                                      <p:cBhvr additive="base">
                                        <p:cTn id="12" dur="10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 calcmode="lin" valueType="num">
                                      <p:cBhvr additive="base">
                                        <p:cTn id="17" dur="10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ctr"/>
            <a:r>
              <a:rPr lang="en-US" smtClean="0"/>
              <a:t>Testing our Centrifuge Design</a:t>
            </a:r>
          </a:p>
        </p:txBody>
      </p:sp>
      <p:pic>
        <p:nvPicPr>
          <p:cNvPr id="18435" name="Picture 3" descr="F:\DCIM\100OLYMP\PB070117.JPG"/>
          <p:cNvPicPr>
            <a:picLocks noGrp="1" noChangeAspect="1" noChangeArrowheads="1"/>
          </p:cNvPicPr>
          <p:nvPr>
            <p:ph idx="1"/>
          </p:nvPr>
        </p:nvPicPr>
        <p:blipFill>
          <a:blip r:embed="rId3"/>
          <a:srcRect/>
          <a:stretch>
            <a:fillRect/>
          </a:stretch>
        </p:blipFill>
        <p:spPr>
          <a:xfrm>
            <a:off x="1554163" y="1600200"/>
            <a:ext cx="6035675"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18435"/>
                                        </p:tgtEl>
                                        <p:attrNameLst>
                                          <p:attrName>style.visibility</p:attrName>
                                        </p:attrNameLst>
                                      </p:cBhvr>
                                      <p:to>
                                        <p:strVal val="visible"/>
                                      </p:to>
                                    </p:set>
                                    <p:animEffect transition="in" filter="fade">
                                      <p:cBhvr>
                                        <p:cTn id="7" dur="2000"/>
                                        <p:tgtEl>
                                          <p:spTgt spid="18435"/>
                                        </p:tgtEl>
                                      </p:cBhvr>
                                    </p:animEffect>
                                    <p:anim calcmode="lin" valueType="num">
                                      <p:cBhvr>
                                        <p:cTn id="8" dur="2000" fill="hold"/>
                                        <p:tgtEl>
                                          <p:spTgt spid="18435"/>
                                        </p:tgtEl>
                                        <p:attrNameLst>
                                          <p:attrName>ppt_x</p:attrName>
                                        </p:attrNameLst>
                                      </p:cBhvr>
                                      <p:tavLst>
                                        <p:tav tm="0">
                                          <p:val>
                                            <p:strVal val="#ppt_x-.1"/>
                                          </p:val>
                                        </p:tav>
                                        <p:tav tm="100000">
                                          <p:val>
                                            <p:strVal val="#ppt_x"/>
                                          </p:val>
                                        </p:tav>
                                      </p:tavLst>
                                    </p:anim>
                                    <p:anim calcmode="lin" valueType="num">
                                      <p:cBhvr>
                                        <p:cTn id="9" dur="2000" fill="hold"/>
                                        <p:tgtEl>
                                          <p:spTgt spid="184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ctr"/>
            <a:r>
              <a:rPr lang="en-US" sz="4000" smtClean="0"/>
              <a:t>Assembling and Programming our Centrifuge</a:t>
            </a:r>
          </a:p>
        </p:txBody>
      </p:sp>
      <p:pic>
        <p:nvPicPr>
          <p:cNvPr id="19459" name="Picture 2" descr="F:\DCIM\100OLYMP\PB070124.JPG"/>
          <p:cNvPicPr>
            <a:picLocks noGrp="1" noChangeAspect="1" noChangeArrowheads="1"/>
          </p:cNvPicPr>
          <p:nvPr>
            <p:ph idx="1"/>
          </p:nvPr>
        </p:nvPicPr>
        <p:blipFill>
          <a:blip r:embed="rId3"/>
          <a:srcRect/>
          <a:stretch>
            <a:fillRect/>
          </a:stretch>
        </p:blipFill>
        <p:spPr>
          <a:xfrm>
            <a:off x="1554163" y="1600200"/>
            <a:ext cx="6035675"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afterEffect">
                                  <p:stCondLst>
                                    <p:cond delay="0"/>
                                  </p:stCondLst>
                                  <p:iterate type="lt">
                                    <p:tmPct val="50000"/>
                                  </p:iterate>
                                  <p:childTnLst>
                                    <p:set>
                                      <p:cBhvr>
                                        <p:cTn id="6" dur="1" fill="hold">
                                          <p:stCondLst>
                                            <p:cond delay="0"/>
                                          </p:stCondLst>
                                        </p:cTn>
                                        <p:tgtEl>
                                          <p:spTgt spid="19459"/>
                                        </p:tgtEl>
                                        <p:attrNameLst>
                                          <p:attrName>style.visibility</p:attrName>
                                        </p:attrNameLst>
                                      </p:cBhvr>
                                      <p:to>
                                        <p:strVal val="visible"/>
                                      </p:to>
                                    </p:set>
                                    <p:set>
                                      <p:cBhvr>
                                        <p:cTn id="7" dur="910" fill="hold">
                                          <p:stCondLst>
                                            <p:cond delay="0"/>
                                          </p:stCondLst>
                                        </p:cTn>
                                        <p:tgtEl>
                                          <p:spTgt spid="19459"/>
                                        </p:tgtEl>
                                        <p:attrNameLst>
                                          <p:attrName>style.rotation</p:attrName>
                                        </p:attrNameLst>
                                      </p:cBhvr>
                                      <p:to>
                                        <p:strVal val="-45.0"/>
                                      </p:to>
                                    </p:set>
                                    <p:anim calcmode="lin" valueType="num">
                                      <p:cBhvr>
                                        <p:cTn id="8" dur="910" fill="hold">
                                          <p:stCondLst>
                                            <p:cond delay="910"/>
                                          </p:stCondLst>
                                        </p:cTn>
                                        <p:tgtEl>
                                          <p:spTgt spid="19459"/>
                                        </p:tgtEl>
                                        <p:attrNameLst>
                                          <p:attrName>style.rotation</p:attrName>
                                        </p:attrNameLst>
                                      </p:cBhvr>
                                      <p:tavLst>
                                        <p:tav tm="0">
                                          <p:val>
                                            <p:fltVal val="-45"/>
                                          </p:val>
                                        </p:tav>
                                        <p:tav tm="69900">
                                          <p:val>
                                            <p:fltVal val="45"/>
                                          </p:val>
                                        </p:tav>
                                        <p:tav tm="100000">
                                          <p:val>
                                            <p:fltVal val="0"/>
                                          </p:val>
                                        </p:tav>
                                      </p:tavLst>
                                    </p:anim>
                                    <p:anim calcmode="lin" valueType="num">
                                      <p:cBhvr>
                                        <p:cTn id="9" dur="910" fill="hold">
                                          <p:stCondLst>
                                            <p:cond delay="0"/>
                                          </p:stCondLst>
                                        </p:cTn>
                                        <p:tgtEl>
                                          <p:spTgt spid="19459"/>
                                        </p:tgtEl>
                                        <p:attrNameLst>
                                          <p:attrName>ppt_y</p:attrName>
                                        </p:attrNameLst>
                                      </p:cBhvr>
                                      <p:tavLst>
                                        <p:tav tm="0">
                                          <p:val>
                                            <p:strVal val="#ppt_y-1"/>
                                          </p:val>
                                        </p:tav>
                                        <p:tav tm="100000">
                                          <p:val>
                                            <p:strVal val="#ppt_y-(0.354*#ppt_w-0.172*#ppt_h)"/>
                                          </p:val>
                                        </p:tav>
                                      </p:tavLst>
                                    </p:anim>
                                    <p:anim calcmode="lin" valueType="num">
                                      <p:cBhvr>
                                        <p:cTn id="10" dur="312" decel="50000" autoRev="1" fill="hold">
                                          <p:stCondLst>
                                            <p:cond delay="910"/>
                                          </p:stCondLst>
                                        </p:cTn>
                                        <p:tgtEl>
                                          <p:spTgt spid="19459"/>
                                        </p:tgtEl>
                                        <p:attrNameLst>
                                          <p:attrName>ppt_y</p:attrName>
                                        </p:attrNameLst>
                                      </p:cBhvr>
                                      <p:tavLst>
                                        <p:tav tm="0">
                                          <p:val>
                                            <p:strVal val="#ppt_y-(0.354*#ppt_w-0.172*#ppt_h)"/>
                                          </p:val>
                                        </p:tav>
                                        <p:tav tm="100000">
                                          <p:val>
                                            <p:strVal val="#ppt_y-(0.354*#ppt_w-0.172*#ppt_h)-#ppt_h/2"/>
                                          </p:val>
                                        </p:tav>
                                      </p:tavLst>
                                    </p:anim>
                                    <p:anim calcmode="lin" valueType="num">
                                      <p:cBhvr>
                                        <p:cTn id="11" dur="272" fill="hold">
                                          <p:stCondLst>
                                            <p:cond delay="1728"/>
                                          </p:stCondLst>
                                        </p:cTn>
                                        <p:tgtEl>
                                          <p:spTgt spid="1945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a:r>
              <a:rPr lang="en-US" smtClean="0"/>
              <a:t>Final Centrifuge Model</a:t>
            </a:r>
          </a:p>
        </p:txBody>
      </p:sp>
      <p:pic>
        <p:nvPicPr>
          <p:cNvPr id="20483" name="Picture 2" descr="F:\DCIM\100OLYMP\PB070123.JPG"/>
          <p:cNvPicPr>
            <a:picLocks noGrp="1" noChangeAspect="1" noChangeArrowheads="1"/>
          </p:cNvPicPr>
          <p:nvPr>
            <p:ph idx="1"/>
          </p:nvPr>
        </p:nvPicPr>
        <p:blipFill>
          <a:blip r:embed="rId3"/>
          <a:srcRect/>
          <a:stretch>
            <a:fillRect/>
          </a:stretch>
        </p:blipFill>
        <p:spPr>
          <a:xfrm>
            <a:off x="1554163" y="1600200"/>
            <a:ext cx="6035675"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0483"/>
                                        </p:tgtEl>
                                        <p:attrNameLst>
                                          <p:attrName>style.visibility</p:attrName>
                                        </p:attrNameLst>
                                      </p:cBhvr>
                                      <p:to>
                                        <p:strVal val="visible"/>
                                      </p:to>
                                    </p:set>
                                    <p:anim calcmode="lin" valueType="num">
                                      <p:cBhvr>
                                        <p:cTn id="7" dur="1000" fill="hold"/>
                                        <p:tgtEl>
                                          <p:spTgt spid="20483"/>
                                        </p:tgtEl>
                                        <p:attrNameLst>
                                          <p:attrName>ppt_w</p:attrName>
                                        </p:attrNameLst>
                                      </p:cBhvr>
                                      <p:tavLst>
                                        <p:tav tm="0">
                                          <p:val>
                                            <p:fltVal val="0"/>
                                          </p:val>
                                        </p:tav>
                                        <p:tav tm="100000">
                                          <p:val>
                                            <p:strVal val="#ppt_w"/>
                                          </p:val>
                                        </p:tav>
                                      </p:tavLst>
                                    </p:anim>
                                    <p:anim calcmode="lin" valueType="num">
                                      <p:cBhvr>
                                        <p:cTn id="8" dur="1000" fill="hold"/>
                                        <p:tgtEl>
                                          <p:spTgt spid="20483"/>
                                        </p:tgtEl>
                                        <p:attrNameLst>
                                          <p:attrName>ppt_h</p:attrName>
                                        </p:attrNameLst>
                                      </p:cBhvr>
                                      <p:tavLst>
                                        <p:tav tm="0">
                                          <p:val>
                                            <p:fltVal val="0"/>
                                          </p:val>
                                        </p:tav>
                                        <p:tav tm="100000">
                                          <p:val>
                                            <p:strVal val="#ppt_h"/>
                                          </p:val>
                                        </p:tav>
                                      </p:tavLst>
                                    </p:anim>
                                    <p:anim calcmode="lin" valueType="num">
                                      <p:cBhvr>
                                        <p:cTn id="9" dur="1000" fill="hold"/>
                                        <p:tgtEl>
                                          <p:spTgt spid="20483"/>
                                        </p:tgtEl>
                                        <p:attrNameLst>
                                          <p:attrName>style.rotation</p:attrName>
                                        </p:attrNameLst>
                                      </p:cBhvr>
                                      <p:tavLst>
                                        <p:tav tm="0">
                                          <p:val>
                                            <p:fltVal val="90"/>
                                          </p:val>
                                        </p:tav>
                                        <p:tav tm="100000">
                                          <p:val>
                                            <p:fltVal val="0"/>
                                          </p:val>
                                        </p:tav>
                                      </p:tavLst>
                                    </p:anim>
                                    <p:animEffect transition="in" filter="fade">
                                      <p:cBhvr>
                                        <p:cTn id="10"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en-US" smtClean="0"/>
              <a:t>Objective</a:t>
            </a:r>
          </a:p>
        </p:txBody>
      </p:sp>
      <p:sp>
        <p:nvSpPr>
          <p:cNvPr id="4099" name="Rectangle 3"/>
          <p:cNvSpPr>
            <a:spLocks noGrp="1" noChangeArrowheads="1"/>
          </p:cNvSpPr>
          <p:nvPr>
            <p:ph type="body" idx="1"/>
          </p:nvPr>
        </p:nvSpPr>
        <p:spPr/>
        <p:txBody>
          <a:bodyPr/>
          <a:lstStyle/>
          <a:p>
            <a:pPr eaLnBrk="1" hangingPunct="1"/>
            <a:r>
              <a:rPr lang="en-US" sz="2400" dirty="0" smtClean="0"/>
              <a:t>Robot</a:t>
            </a:r>
          </a:p>
          <a:p>
            <a:pPr lvl="1" eaLnBrk="1" hangingPunct="1"/>
            <a:r>
              <a:rPr lang="en-US" sz="2400" dirty="0" smtClean="0"/>
              <a:t>The objective was to build a robot that could move along a black S-shaped path from the starting point to the end point. Once the robot reached the end point, it should be able to execute a U-turn and return down the same path back to the starting point. </a:t>
            </a:r>
          </a:p>
          <a:p>
            <a:pPr eaLnBrk="1" hangingPunct="1"/>
            <a:r>
              <a:rPr lang="en-US" sz="2400" dirty="0" smtClean="0"/>
              <a:t>Centrifuge</a:t>
            </a:r>
          </a:p>
          <a:p>
            <a:pPr lvl="1" eaLnBrk="1" hangingPunct="1"/>
            <a:r>
              <a:rPr lang="en-US" sz="2400" dirty="0" smtClean="0"/>
              <a:t>Design and code a centrifuge that can accelerate to a point where oil and water separate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09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09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09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099">
                                            <p:txEl>
                                              <p:pRg st="0" end="0"/>
                                            </p:txEl>
                                          </p:spTgt>
                                        </p:tgtEl>
                                      </p:cBhvr>
                                    </p:animEffect>
                                  </p:childTnLst>
                                </p:cTn>
                              </p:par>
                            </p:childTnLst>
                          </p:cTn>
                        </p:par>
                        <p:par>
                          <p:cTn id="12" fill="hold">
                            <p:stCondLst>
                              <p:cond delay="700"/>
                            </p:stCondLst>
                            <p:childTnLst>
                              <p:par>
                                <p:cTn id="13" presetID="3" presetClass="entr" presetSubtype="10" fill="hold" nodeType="after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animEffect transition="in" filter="blinds(horizontal)">
                                      <p:cBhvr>
                                        <p:cTn id="15" dur="500"/>
                                        <p:tgtEl>
                                          <p:spTgt spid="4099">
                                            <p:txEl>
                                              <p:pRg st="1" end="1"/>
                                            </p:txEl>
                                          </p:spTgt>
                                        </p:tgtEl>
                                      </p:cBhvr>
                                    </p:animEffect>
                                  </p:childTnLst>
                                </p:cTn>
                              </p:par>
                            </p:childTnLst>
                          </p:cTn>
                        </p:par>
                        <p:par>
                          <p:cTn id="16" fill="hold">
                            <p:stCondLst>
                              <p:cond delay="1200"/>
                            </p:stCondLst>
                            <p:childTnLst>
                              <p:par>
                                <p:cTn id="17" presetID="2" presetClass="entr" presetSubtype="4" fill="hold" nodeType="after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099">
                                            <p:txEl>
                                              <p:pRg st="3" end="3"/>
                                            </p:txEl>
                                          </p:spTgt>
                                        </p:tgtEl>
                                        <p:attrNameLst>
                                          <p:attrName>style.visibility</p:attrName>
                                        </p:attrNameLst>
                                      </p:cBhvr>
                                      <p:to>
                                        <p:strVal val="visible"/>
                                      </p:to>
                                    </p:set>
                                    <p:anim calcmode="lin" valueType="num">
                                      <p:cBhvr additive="base">
                                        <p:cTn id="23"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ctr"/>
            <a:r>
              <a:rPr lang="en-US" smtClean="0"/>
              <a:t>Conclusion</a:t>
            </a:r>
          </a:p>
        </p:txBody>
      </p:sp>
      <p:sp>
        <p:nvSpPr>
          <p:cNvPr id="21507" name="Content Placeholder 2"/>
          <p:cNvSpPr>
            <a:spLocks noGrp="1"/>
          </p:cNvSpPr>
          <p:nvPr>
            <p:ph idx="1"/>
          </p:nvPr>
        </p:nvSpPr>
        <p:spPr/>
        <p:txBody>
          <a:bodyPr/>
          <a:lstStyle/>
          <a:p>
            <a:r>
              <a:rPr lang="en-US" dirty="0" smtClean="0"/>
              <a:t>From our projects we were able to learn how to generate programs through Interactive C and use them to operate mechanical devices (i.e. our robot and centrifuge)</a:t>
            </a:r>
          </a:p>
          <a:p>
            <a:r>
              <a:rPr lang="en-US" dirty="0" smtClean="0"/>
              <a:t>We learned valuable teamwork skills and successfully completed our objectives.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1000"/>
                                        <p:tgtEl>
                                          <p:spTgt spid="21507">
                                            <p:txEl>
                                              <p:pRg st="0" end="0"/>
                                            </p:txEl>
                                          </p:spTgt>
                                        </p:tgtEl>
                                      </p:cBhvr>
                                    </p:animEffect>
                                    <p:anim calcmode="lin" valueType="num">
                                      <p:cBhvr>
                                        <p:cTn id="8" dur="1000" fill="hold"/>
                                        <p:tgtEl>
                                          <p:spTgt spid="21507">
                                            <p:txEl>
                                              <p:pRg st="0" end="0"/>
                                            </p:txEl>
                                          </p:spTgt>
                                        </p:tgtEl>
                                        <p:attrNameLst>
                                          <p:attrName>style.rotation</p:attrName>
                                        </p:attrNameLst>
                                      </p:cBhvr>
                                      <p:tavLst>
                                        <p:tav tm="0">
                                          <p:val>
                                            <p:fltVal val="720"/>
                                          </p:val>
                                        </p:tav>
                                        <p:tav tm="100000">
                                          <p:val>
                                            <p:fltVal val="0"/>
                                          </p:val>
                                        </p:tav>
                                      </p:tavLst>
                                    </p:anim>
                                    <p:anim calcmode="lin" valueType="num">
                                      <p:cBhvr>
                                        <p:cTn id="9" dur="1000" fill="hold"/>
                                        <p:tgtEl>
                                          <p:spTgt spid="21507">
                                            <p:txEl>
                                              <p:pRg st="0" end="0"/>
                                            </p:txEl>
                                          </p:spTgt>
                                        </p:tgtEl>
                                        <p:attrNameLst>
                                          <p:attrName>ppt_h</p:attrName>
                                        </p:attrNameLst>
                                      </p:cBhvr>
                                      <p:tavLst>
                                        <p:tav tm="0">
                                          <p:val>
                                            <p:fltVal val="0"/>
                                          </p:val>
                                        </p:tav>
                                        <p:tav tm="100000">
                                          <p:val>
                                            <p:strVal val="#ppt_h"/>
                                          </p:val>
                                        </p:tav>
                                      </p:tavLst>
                                    </p:anim>
                                    <p:anim calcmode="lin" valueType="num">
                                      <p:cBhvr>
                                        <p:cTn id="10" dur="1000" fill="hold"/>
                                        <p:tgtEl>
                                          <p:spTgt spid="21507">
                                            <p:txEl>
                                              <p:pRg st="0" end="0"/>
                                            </p:txEl>
                                          </p:spTgt>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Effect transition="in" filter="fade">
                                      <p:cBhvr>
                                        <p:cTn id="13" dur="1000"/>
                                        <p:tgtEl>
                                          <p:spTgt spid="21507">
                                            <p:txEl>
                                              <p:pRg st="1" end="1"/>
                                            </p:txEl>
                                          </p:spTgt>
                                        </p:tgtEl>
                                      </p:cBhvr>
                                    </p:animEffect>
                                    <p:anim calcmode="lin" valueType="num">
                                      <p:cBhvr>
                                        <p:cTn id="14" dur="1000" fill="hold"/>
                                        <p:tgtEl>
                                          <p:spTgt spid="21507">
                                            <p:txEl>
                                              <p:pRg st="1" end="1"/>
                                            </p:txEl>
                                          </p:spTgt>
                                        </p:tgtEl>
                                        <p:attrNameLst>
                                          <p:attrName>style.rotation</p:attrName>
                                        </p:attrNameLst>
                                      </p:cBhvr>
                                      <p:tavLst>
                                        <p:tav tm="0">
                                          <p:val>
                                            <p:fltVal val="720"/>
                                          </p:val>
                                        </p:tav>
                                        <p:tav tm="100000">
                                          <p:val>
                                            <p:fltVal val="0"/>
                                          </p:val>
                                        </p:tav>
                                      </p:tavLst>
                                    </p:anim>
                                    <p:anim calcmode="lin" valueType="num">
                                      <p:cBhvr>
                                        <p:cTn id="15" dur="1000" fill="hold"/>
                                        <p:tgtEl>
                                          <p:spTgt spid="21507">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21507">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descr="C:\Users\tayhub22\AppData\Local\Microsoft\Windows\Temporary Internet Files\Content.IE5\MX5CMSHL\MCj02327250000[1].wmf"/>
          <p:cNvPicPr>
            <a:picLocks noGrp="1" noChangeAspect="1" noChangeArrowheads="1"/>
          </p:cNvPicPr>
          <p:nvPr>
            <p:ph idx="1"/>
          </p:nvPr>
        </p:nvPicPr>
        <p:blipFill>
          <a:blip r:embed="rId3"/>
          <a:srcRect/>
          <a:stretch>
            <a:fillRect/>
          </a:stretch>
        </p:blipFill>
        <p:spPr bwMode="auto">
          <a:xfrm>
            <a:off x="2514600" y="228600"/>
            <a:ext cx="4808900" cy="6439744"/>
          </a:xfrm>
          <a:prstGeom prst="rect">
            <a:avLst/>
          </a:prstGeom>
          <a:noFill/>
        </p:spPr>
      </p:pic>
      <p:sp>
        <p:nvSpPr>
          <p:cNvPr id="5" name="Rectangle 4"/>
          <p:cNvSpPr/>
          <p:nvPr/>
        </p:nvSpPr>
        <p:spPr>
          <a:xfrm>
            <a:off x="2068879" y="2967335"/>
            <a:ext cx="5398721" cy="1200329"/>
          </a:xfrm>
          <a:prstGeom prst="rect">
            <a:avLst/>
          </a:prstGeom>
          <a:noFill/>
        </p:spPr>
        <p:txBody>
          <a:bodyPr wrap="square" lIns="91440" tIns="45720" rIns="91440" bIns="45720">
            <a:spAutoFit/>
          </a:bodyPr>
          <a:lstStyle/>
          <a:p>
            <a:pPr algn="ctr"/>
            <a:r>
              <a:rPr lang="en-US" sz="72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The End</a:t>
            </a:r>
            <a:endParaRPr lang="en-US" sz="7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ctr" eaLnBrk="1" hangingPunct="1"/>
            <a:r>
              <a:rPr lang="en-US" dirty="0" smtClean="0"/>
              <a:t>Resources Needed</a:t>
            </a:r>
          </a:p>
        </p:txBody>
      </p:sp>
      <p:sp>
        <p:nvSpPr>
          <p:cNvPr id="5123" name="Content Placeholder 2"/>
          <p:cNvSpPr>
            <a:spLocks noGrp="1"/>
          </p:cNvSpPr>
          <p:nvPr>
            <p:ph idx="1"/>
          </p:nvPr>
        </p:nvSpPr>
        <p:spPr/>
        <p:txBody>
          <a:bodyPr/>
          <a:lstStyle/>
          <a:p>
            <a:pPr eaLnBrk="1" hangingPunct="1"/>
            <a:r>
              <a:rPr lang="en-US" sz="2800" dirty="0" err="1" smtClean="0"/>
              <a:t>Handyboard</a:t>
            </a:r>
            <a:r>
              <a:rPr lang="en-US" sz="2800" dirty="0" smtClean="0"/>
              <a:t> (charged)</a:t>
            </a:r>
          </a:p>
          <a:p>
            <a:pPr eaLnBrk="1" hangingPunct="1"/>
            <a:r>
              <a:rPr lang="en-US" sz="2800" dirty="0" smtClean="0"/>
              <a:t>Two motors</a:t>
            </a:r>
          </a:p>
          <a:p>
            <a:pPr eaLnBrk="1" hangingPunct="1"/>
            <a:r>
              <a:rPr lang="en-US" sz="2800" dirty="0" smtClean="0"/>
              <a:t>Two light sensors</a:t>
            </a:r>
          </a:p>
          <a:p>
            <a:pPr eaLnBrk="1" hangingPunct="1"/>
            <a:r>
              <a:rPr lang="en-US" sz="2800" dirty="0" smtClean="0"/>
              <a:t>Four medium-sized wheels (two with the rubber tires removed)</a:t>
            </a:r>
          </a:p>
          <a:p>
            <a:pPr eaLnBrk="1" hangingPunct="1"/>
            <a:r>
              <a:rPr lang="en-US" sz="2800" dirty="0" smtClean="0"/>
              <a:t>Two large gears, two medium gears</a:t>
            </a:r>
          </a:p>
          <a:p>
            <a:pPr eaLnBrk="1" hangingPunct="1"/>
            <a:r>
              <a:rPr lang="en-US" sz="2800" dirty="0" smtClean="0"/>
              <a:t>Various Lego pieces to construct chassis/frame</a:t>
            </a:r>
          </a:p>
          <a:p>
            <a:pPr eaLnBrk="1" hangingPunct="1"/>
            <a:r>
              <a:rPr lang="en-US" sz="2800" dirty="0" smtClean="0"/>
              <a:t>Scotch tape to secure light sensors to our robot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500" fill="hold"/>
                                        <p:tgtEl>
                                          <p:spTgt spid="51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12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1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1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12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5123">
                                            <p:txEl>
                                              <p:pRg st="1" end="1"/>
                                            </p:txEl>
                                          </p:spTgt>
                                        </p:tgtEl>
                                        <p:attrNameLst>
                                          <p:attrName>style.visibility</p:attrName>
                                        </p:attrNameLst>
                                      </p:cBhvr>
                                      <p:to>
                                        <p:strVal val="visible"/>
                                      </p:to>
                                    </p:set>
                                    <p:anim calcmode="lin" valueType="num">
                                      <p:cBhvr>
                                        <p:cTn id="14" dur="500" fill="hold"/>
                                        <p:tgtEl>
                                          <p:spTgt spid="51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512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51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51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5123">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5123">
                                            <p:txEl>
                                              <p:pRg st="2" end="2"/>
                                            </p:txEl>
                                          </p:spTgt>
                                        </p:tgtEl>
                                        <p:attrNameLst>
                                          <p:attrName>style.visibility</p:attrName>
                                        </p:attrNameLst>
                                      </p:cBhvr>
                                      <p:to>
                                        <p:strVal val="visible"/>
                                      </p:to>
                                    </p:set>
                                    <p:anim calcmode="lin" valueType="num">
                                      <p:cBhvr>
                                        <p:cTn id="21" dur="500" fill="hold"/>
                                        <p:tgtEl>
                                          <p:spTgt spid="512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5123">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512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512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5123">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5123">
                                            <p:txEl>
                                              <p:pRg st="3" end="3"/>
                                            </p:txEl>
                                          </p:spTgt>
                                        </p:tgtEl>
                                        <p:attrNameLst>
                                          <p:attrName>style.visibility</p:attrName>
                                        </p:attrNameLst>
                                      </p:cBhvr>
                                      <p:to>
                                        <p:strVal val="visible"/>
                                      </p:to>
                                    </p:set>
                                    <p:anim calcmode="lin" valueType="num">
                                      <p:cBhvr>
                                        <p:cTn id="28" dur="500" fill="hold"/>
                                        <p:tgtEl>
                                          <p:spTgt spid="512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5123">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512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512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5123">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5123">
                                            <p:txEl>
                                              <p:pRg st="4" end="4"/>
                                            </p:txEl>
                                          </p:spTgt>
                                        </p:tgtEl>
                                        <p:attrNameLst>
                                          <p:attrName>style.visibility</p:attrName>
                                        </p:attrNameLst>
                                      </p:cBhvr>
                                      <p:to>
                                        <p:strVal val="visible"/>
                                      </p:to>
                                    </p:set>
                                    <p:anim calcmode="lin" valueType="num">
                                      <p:cBhvr>
                                        <p:cTn id="35" dur="500" fill="hold"/>
                                        <p:tgtEl>
                                          <p:spTgt spid="512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512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512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512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5123">
                                            <p:txEl>
                                              <p:pRg st="4" end="4"/>
                                            </p:txEl>
                                          </p:spTgt>
                                        </p:tgtEl>
                                      </p:cBhvr>
                                    </p:animEffect>
                                  </p:childTnLst>
                                </p:cTn>
                              </p:par>
                              <p:par>
                                <p:cTn id="40" presetID="41" presetClass="entr" presetSubtype="0" fill="hold" nodeType="withEffect">
                                  <p:stCondLst>
                                    <p:cond delay="0"/>
                                  </p:stCondLst>
                                  <p:iterate type="lt">
                                    <p:tmPct val="10000"/>
                                  </p:iterate>
                                  <p:childTnLst>
                                    <p:set>
                                      <p:cBhvr>
                                        <p:cTn id="41" dur="1" fill="hold">
                                          <p:stCondLst>
                                            <p:cond delay="0"/>
                                          </p:stCondLst>
                                        </p:cTn>
                                        <p:tgtEl>
                                          <p:spTgt spid="5123">
                                            <p:txEl>
                                              <p:pRg st="5" end="5"/>
                                            </p:txEl>
                                          </p:spTgt>
                                        </p:tgtEl>
                                        <p:attrNameLst>
                                          <p:attrName>style.visibility</p:attrName>
                                        </p:attrNameLst>
                                      </p:cBhvr>
                                      <p:to>
                                        <p:strVal val="visible"/>
                                      </p:to>
                                    </p:set>
                                    <p:anim calcmode="lin" valueType="num">
                                      <p:cBhvr>
                                        <p:cTn id="42" dur="500" fill="hold"/>
                                        <p:tgtEl>
                                          <p:spTgt spid="512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5123">
                                            <p:txEl>
                                              <p:pRg st="5" end="5"/>
                                            </p:txEl>
                                          </p:spTgt>
                                        </p:tgtEl>
                                        <p:attrNameLst>
                                          <p:attrName>ppt_y</p:attrName>
                                        </p:attrNameLst>
                                      </p:cBhvr>
                                      <p:tavLst>
                                        <p:tav tm="0">
                                          <p:val>
                                            <p:strVal val="#ppt_y"/>
                                          </p:val>
                                        </p:tav>
                                        <p:tav tm="100000">
                                          <p:val>
                                            <p:strVal val="#ppt_y"/>
                                          </p:val>
                                        </p:tav>
                                      </p:tavLst>
                                    </p:anim>
                                    <p:anim calcmode="lin" valueType="num">
                                      <p:cBhvr>
                                        <p:cTn id="44" dur="500" fill="hold"/>
                                        <p:tgtEl>
                                          <p:spTgt spid="512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512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5123">
                                            <p:txEl>
                                              <p:pRg st="5" end="5"/>
                                            </p:txEl>
                                          </p:spTgt>
                                        </p:tgtEl>
                                      </p:cBhvr>
                                    </p:animEffect>
                                  </p:childTnLst>
                                </p:cTn>
                              </p:par>
                              <p:par>
                                <p:cTn id="47" presetID="41" presetClass="entr" presetSubtype="0" fill="hold" nodeType="withEffect">
                                  <p:stCondLst>
                                    <p:cond delay="0"/>
                                  </p:stCondLst>
                                  <p:iterate type="lt">
                                    <p:tmPct val="10000"/>
                                  </p:iterate>
                                  <p:childTnLst>
                                    <p:set>
                                      <p:cBhvr>
                                        <p:cTn id="48" dur="1" fill="hold">
                                          <p:stCondLst>
                                            <p:cond delay="0"/>
                                          </p:stCondLst>
                                        </p:cTn>
                                        <p:tgtEl>
                                          <p:spTgt spid="5123">
                                            <p:txEl>
                                              <p:pRg st="6" end="6"/>
                                            </p:txEl>
                                          </p:spTgt>
                                        </p:tgtEl>
                                        <p:attrNameLst>
                                          <p:attrName>style.visibility</p:attrName>
                                        </p:attrNameLst>
                                      </p:cBhvr>
                                      <p:to>
                                        <p:strVal val="visible"/>
                                      </p:to>
                                    </p:set>
                                    <p:anim calcmode="lin" valueType="num">
                                      <p:cBhvr>
                                        <p:cTn id="49" dur="500" fill="hold"/>
                                        <p:tgtEl>
                                          <p:spTgt spid="512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5123">
                                            <p:txEl>
                                              <p:pRg st="6" end="6"/>
                                            </p:txEl>
                                          </p:spTgt>
                                        </p:tgtEl>
                                        <p:attrNameLst>
                                          <p:attrName>ppt_y</p:attrName>
                                        </p:attrNameLst>
                                      </p:cBhvr>
                                      <p:tavLst>
                                        <p:tav tm="0">
                                          <p:val>
                                            <p:strVal val="#ppt_y"/>
                                          </p:val>
                                        </p:tav>
                                        <p:tav tm="100000">
                                          <p:val>
                                            <p:strVal val="#ppt_y"/>
                                          </p:val>
                                        </p:tav>
                                      </p:tavLst>
                                    </p:anim>
                                    <p:anim calcmode="lin" valueType="num">
                                      <p:cBhvr>
                                        <p:cTn id="51" dur="500" fill="hold"/>
                                        <p:tgtEl>
                                          <p:spTgt spid="512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512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5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ctr" eaLnBrk="1" hangingPunct="1"/>
            <a:r>
              <a:rPr lang="en-US" smtClean="0"/>
              <a:t>Procedures</a:t>
            </a:r>
          </a:p>
        </p:txBody>
      </p:sp>
      <p:sp>
        <p:nvSpPr>
          <p:cNvPr id="6147" name="Content Placeholder 2"/>
          <p:cNvSpPr>
            <a:spLocks noGrp="1"/>
          </p:cNvSpPr>
          <p:nvPr>
            <p:ph idx="1"/>
          </p:nvPr>
        </p:nvSpPr>
        <p:spPr/>
        <p:txBody>
          <a:bodyPr/>
          <a:lstStyle/>
          <a:p>
            <a:pPr eaLnBrk="1" hangingPunct="1"/>
            <a:r>
              <a:rPr lang="en-US" sz="2800" dirty="0" smtClean="0"/>
              <a:t>Designed and built to be light and compact yet have a good amount of torque. (generated by medium to large gear ratio)</a:t>
            </a:r>
          </a:p>
          <a:p>
            <a:pPr eaLnBrk="1" hangingPunct="1"/>
            <a:r>
              <a:rPr lang="en-US" sz="2800" dirty="0" smtClean="0"/>
              <a:t>Rear-wheel drive system with one motor on each back wheel. </a:t>
            </a:r>
          </a:p>
          <a:p>
            <a:pPr eaLnBrk="1" hangingPunct="1"/>
            <a:r>
              <a:rPr lang="en-US" sz="2800" dirty="0" smtClean="0"/>
              <a:t>Rubber tires on front wheels removed to minimize friction when turning.</a:t>
            </a:r>
          </a:p>
          <a:p>
            <a:pPr eaLnBrk="1" hangingPunct="1">
              <a:buFontTx/>
              <a:buNone/>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heckerboard(across)">
                                      <p:cBhvr>
                                        <p:cTn id="7" dur="1000"/>
                                        <p:tgtEl>
                                          <p:spTgt spid="6147">
                                            <p:txEl>
                                              <p:pRg st="0" end="0"/>
                                            </p:txEl>
                                          </p:spTgt>
                                        </p:tgtEl>
                                      </p:cBhvr>
                                    </p:animEffect>
                                  </p:childTnLst>
                                </p:cTn>
                              </p:par>
                            </p:childTnLst>
                          </p:cTn>
                        </p:par>
                        <p:par>
                          <p:cTn id="8" fill="hold">
                            <p:stCondLst>
                              <p:cond delay="1000"/>
                            </p:stCondLst>
                            <p:childTnLst>
                              <p:par>
                                <p:cTn id="9" presetID="5" presetClass="entr" presetSubtype="10" fill="hold" nodeType="after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checkerboard(across)">
                                      <p:cBhvr>
                                        <p:cTn id="11" dur="2000"/>
                                        <p:tgtEl>
                                          <p:spTgt spid="6147">
                                            <p:txEl>
                                              <p:pRg st="1" end="1"/>
                                            </p:txEl>
                                          </p:spTgt>
                                        </p:tgtEl>
                                      </p:cBhvr>
                                    </p:animEffect>
                                  </p:childTnLst>
                                </p:cTn>
                              </p:par>
                            </p:childTnLst>
                          </p:cTn>
                        </p:par>
                        <p:par>
                          <p:cTn id="12" fill="hold">
                            <p:stCondLst>
                              <p:cond delay="3000"/>
                            </p:stCondLst>
                            <p:childTnLst>
                              <p:par>
                                <p:cTn id="13" presetID="5" presetClass="entr" presetSubtype="10" fill="hold" nodeType="after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checkerboard(across)">
                                      <p:cBhvr>
                                        <p:cTn id="15" dur="20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ctr" eaLnBrk="1" hangingPunct="1"/>
            <a:r>
              <a:rPr lang="en-US" smtClean="0"/>
              <a:t>Procedures (Cont.)</a:t>
            </a:r>
          </a:p>
        </p:txBody>
      </p:sp>
      <p:sp>
        <p:nvSpPr>
          <p:cNvPr id="7171" name="Content Placeholder 2"/>
          <p:cNvSpPr>
            <a:spLocks noGrp="1"/>
          </p:cNvSpPr>
          <p:nvPr>
            <p:ph idx="1"/>
          </p:nvPr>
        </p:nvSpPr>
        <p:spPr/>
        <p:txBody>
          <a:bodyPr/>
          <a:lstStyle/>
          <a:p>
            <a:pPr eaLnBrk="1" hangingPunct="1"/>
            <a:r>
              <a:rPr lang="en-US" sz="2800" dirty="0" err="1" smtClean="0"/>
              <a:t>Handyboard</a:t>
            </a:r>
            <a:r>
              <a:rPr lang="en-US" sz="2800" dirty="0" smtClean="0"/>
              <a:t> was placed on top of the frame of our robot and then was fastened to the frame with Lego parts. </a:t>
            </a:r>
          </a:p>
          <a:p>
            <a:pPr eaLnBrk="1" hangingPunct="1"/>
            <a:r>
              <a:rPr lang="en-US" sz="2800" dirty="0" smtClean="0"/>
              <a:t>Light sensors were fastened to two arms that protruded out in front of our robot. This allowed them to take their readings without any interference from the shadow of our robot.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2000"/>
                                        <p:tgtEl>
                                          <p:spTgt spid="7171">
                                            <p:txEl>
                                              <p:pRg st="0" end="0"/>
                                            </p:txEl>
                                          </p:spTgt>
                                        </p:tgtEl>
                                      </p:cBhvr>
                                    </p:animEffect>
                                    <p:anim calcmode="lin" valueType="num">
                                      <p:cBhvr>
                                        <p:cTn id="8" dur="2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717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Effect transition="in" filter="fade">
                                      <p:cBhvr>
                                        <p:cTn id="13" dur="2000"/>
                                        <p:tgtEl>
                                          <p:spTgt spid="7171">
                                            <p:txEl>
                                              <p:pRg st="1" end="1"/>
                                            </p:txEl>
                                          </p:spTgt>
                                        </p:tgtEl>
                                      </p:cBhvr>
                                    </p:animEffect>
                                    <p:anim calcmode="lin" valueType="num">
                                      <p:cBhvr>
                                        <p:cTn id="14" dur="2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71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Our Robot: Autonomous Prime</a:t>
            </a:r>
          </a:p>
        </p:txBody>
      </p:sp>
      <p:pic>
        <p:nvPicPr>
          <p:cNvPr id="8195" name="Picture 2" descr="F:\DCIM\100OLYMP\PA310111.JPG"/>
          <p:cNvPicPr>
            <a:picLocks noGrp="1" noChangeAspect="1" noChangeArrowheads="1"/>
          </p:cNvPicPr>
          <p:nvPr>
            <p:ph idx="1"/>
          </p:nvPr>
        </p:nvPicPr>
        <p:blipFill>
          <a:blip r:embed="rId3"/>
          <a:srcRect/>
          <a:stretch>
            <a:fillRect/>
          </a:stretch>
        </p:blipFill>
        <p:spPr>
          <a:xfrm>
            <a:off x="1524000" y="1752600"/>
            <a:ext cx="6035675"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8195"/>
                                        </p:tgtEl>
                                        <p:attrNameLst>
                                          <p:attrName>style.visibility</p:attrName>
                                        </p:attrNameLst>
                                      </p:cBhvr>
                                      <p:to>
                                        <p:strVal val="visible"/>
                                      </p:to>
                                    </p:set>
                                    <p:anim calcmode="lin" valueType="num">
                                      <p:cBhvr>
                                        <p:cTn id="7" dur="1000" fill="hold"/>
                                        <p:tgtEl>
                                          <p:spTgt spid="8195"/>
                                        </p:tgtEl>
                                        <p:attrNameLst>
                                          <p:attrName>ppt_w</p:attrName>
                                        </p:attrNameLst>
                                      </p:cBhvr>
                                      <p:tavLst>
                                        <p:tav tm="0">
                                          <p:val>
                                            <p:fltVal val="0"/>
                                          </p:val>
                                        </p:tav>
                                        <p:tav tm="100000">
                                          <p:val>
                                            <p:strVal val="#ppt_w"/>
                                          </p:val>
                                        </p:tav>
                                      </p:tavLst>
                                    </p:anim>
                                    <p:anim calcmode="lin" valueType="num">
                                      <p:cBhvr>
                                        <p:cTn id="8" dur="1000" fill="hold"/>
                                        <p:tgtEl>
                                          <p:spTgt spid="8195"/>
                                        </p:tgtEl>
                                        <p:attrNameLst>
                                          <p:attrName>ppt_h</p:attrName>
                                        </p:attrNameLst>
                                      </p:cBhvr>
                                      <p:tavLst>
                                        <p:tav tm="0">
                                          <p:val>
                                            <p:fltVal val="0"/>
                                          </p:val>
                                        </p:tav>
                                        <p:tav tm="100000">
                                          <p:val>
                                            <p:strVal val="#ppt_h"/>
                                          </p:val>
                                        </p:tav>
                                      </p:tavLst>
                                    </p:anim>
                                    <p:anim calcmode="lin" valueType="num">
                                      <p:cBhvr>
                                        <p:cTn id="9" dur="1000" fill="hold"/>
                                        <p:tgtEl>
                                          <p:spTgt spid="8195"/>
                                        </p:tgtEl>
                                        <p:attrNameLst>
                                          <p:attrName>style.rotation</p:attrName>
                                        </p:attrNameLst>
                                      </p:cBhvr>
                                      <p:tavLst>
                                        <p:tav tm="0">
                                          <p:val>
                                            <p:fltVal val="90"/>
                                          </p:val>
                                        </p:tav>
                                        <p:tav tm="100000">
                                          <p:val>
                                            <p:fltVal val="0"/>
                                          </p:val>
                                        </p:tav>
                                      </p:tavLst>
                                    </p:anim>
                                    <p:animEffect transition="in" filter="fade">
                                      <p:cBhvr>
                                        <p:cTn id="10" dur="1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ctr"/>
            <a:r>
              <a:rPr lang="en-US" smtClean="0"/>
              <a:t>Robot Source Code</a:t>
            </a:r>
          </a:p>
        </p:txBody>
      </p:sp>
      <p:sp>
        <p:nvSpPr>
          <p:cNvPr id="9219" name="Content Placeholder 2"/>
          <p:cNvSpPr>
            <a:spLocks noGrp="1"/>
          </p:cNvSpPr>
          <p:nvPr>
            <p:ph idx="1"/>
          </p:nvPr>
        </p:nvSpPr>
        <p:spPr/>
        <p:txBody>
          <a:bodyPr/>
          <a:lstStyle/>
          <a:p>
            <a:r>
              <a:rPr lang="en-US" sz="2400" dirty="0" smtClean="0"/>
              <a:t>Four our code we used three while loops.</a:t>
            </a:r>
          </a:p>
          <a:p>
            <a:r>
              <a:rPr lang="en-US" sz="2400" dirty="0" smtClean="0"/>
              <a:t>For each while loop we defined a new control variable (i.e. control=1, control=2, control=3) .</a:t>
            </a:r>
          </a:p>
          <a:p>
            <a:r>
              <a:rPr lang="en-US" sz="2400" dirty="0" smtClean="0"/>
              <a:t>To break out of the while loop and enter our u-turn we used a break function. (i.e. if((sensor1&gt;=50)&amp;&amp;(sensor3&gt;=50)) break;) This tells the robot to break out of the loop it was in and proceed in reading the rest of the code</a:t>
            </a:r>
          </a:p>
          <a:p>
            <a:r>
              <a:rPr lang="en-US" sz="2400" dirty="0" smtClean="0"/>
              <a:t>We used two light sensors for our robot in which we define as sensor1 and sensor3.</a:t>
            </a:r>
          </a:p>
          <a:p>
            <a:pPr>
              <a:buFontTx/>
              <a:buNone/>
            </a:pPr>
            <a:endParaRPr 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 calcmode="lin" valueType="num">
                                      <p:cBhvr additive="base">
                                        <p:cTn id="12"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 calcmode="lin" valueType="num">
                                      <p:cBhvr additive="base">
                                        <p:cTn id="17"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 calcmode="lin" valueType="num">
                                      <p:cBhvr additive="base">
                                        <p:cTn id="22"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ctr"/>
            <a:r>
              <a:rPr lang="en-US" smtClean="0"/>
              <a:t>Robot Source Code (Cont.)</a:t>
            </a:r>
          </a:p>
        </p:txBody>
      </p:sp>
      <p:sp>
        <p:nvSpPr>
          <p:cNvPr id="10243" name="Content Placeholder 2"/>
          <p:cNvSpPr>
            <a:spLocks noGrp="1"/>
          </p:cNvSpPr>
          <p:nvPr>
            <p:ph idx="1"/>
          </p:nvPr>
        </p:nvSpPr>
        <p:spPr>
          <a:xfrm>
            <a:off x="457200" y="1600200"/>
            <a:ext cx="8229600" cy="4648200"/>
          </a:xfrm>
        </p:spPr>
        <p:txBody>
          <a:bodyPr/>
          <a:lstStyle/>
          <a:p>
            <a:r>
              <a:rPr lang="en-US" sz="2400" dirty="0" smtClean="0"/>
              <a:t>When both sensors read a threshold of &gt; 50 for the first time (the finish line) our robot would break out of the first loop and enter our second loop which was to back up, turn for 1.2 seconds and then enter our third and final loop which was basically identical to our first loop which was used to follow the line.</a:t>
            </a:r>
          </a:p>
          <a:p>
            <a:r>
              <a:rPr lang="en-US" sz="2400" dirty="0" smtClean="0"/>
              <a:t>To determine the right thresholds for our light sensors and the right time to sleep while turning in our u-turn loop, our group had to do a lot of trial and error testing. </a:t>
            </a:r>
          </a:p>
          <a:p>
            <a:r>
              <a:rPr lang="en-US" sz="2400" dirty="0" smtClean="0"/>
              <a:t>We came up with our final code by getting ideas from our homework codes, compiling and combining numerous parts.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800" decel="100000"/>
                                        <p:tgtEl>
                                          <p:spTgt spid="10243">
                                            <p:txEl>
                                              <p:pRg st="0" end="0"/>
                                            </p:txEl>
                                          </p:spTgt>
                                        </p:tgtEl>
                                      </p:cBhvr>
                                    </p:animEffect>
                                    <p:anim calcmode="lin" valueType="num">
                                      <p:cBhvr>
                                        <p:cTn id="8" dur="800" decel="100000" fill="hold"/>
                                        <p:tgtEl>
                                          <p:spTgt spid="1024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24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24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4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43">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10243">
                                            <p:txEl>
                                              <p:pRg st="1" end="1"/>
                                            </p:txEl>
                                          </p:spTgt>
                                        </p:tgtEl>
                                        <p:attrNameLst>
                                          <p:attrName>style.visibility</p:attrName>
                                        </p:attrNameLst>
                                      </p:cBhvr>
                                      <p:to>
                                        <p:strVal val="visible"/>
                                      </p:to>
                                    </p:set>
                                    <p:animEffect transition="in" filter="fade">
                                      <p:cBhvr>
                                        <p:cTn id="16" dur="800" decel="100000"/>
                                        <p:tgtEl>
                                          <p:spTgt spid="10243">
                                            <p:txEl>
                                              <p:pRg st="1" end="1"/>
                                            </p:txEl>
                                          </p:spTgt>
                                        </p:tgtEl>
                                      </p:cBhvr>
                                    </p:animEffect>
                                    <p:anim calcmode="lin" valueType="num">
                                      <p:cBhvr>
                                        <p:cTn id="17" dur="800" decel="100000" fill="hold"/>
                                        <p:tgtEl>
                                          <p:spTgt spid="10243">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0243">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0243">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0243">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0243">
                                            <p:txEl>
                                              <p:pRg st="1" end="1"/>
                                            </p:txEl>
                                          </p:spTgt>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10243">
                                            <p:txEl>
                                              <p:pRg st="2" end="2"/>
                                            </p:txEl>
                                          </p:spTgt>
                                        </p:tgtEl>
                                        <p:attrNameLst>
                                          <p:attrName>style.visibility</p:attrName>
                                        </p:attrNameLst>
                                      </p:cBhvr>
                                      <p:to>
                                        <p:strVal val="visible"/>
                                      </p:to>
                                    </p:set>
                                    <p:animEffect transition="in" filter="fade">
                                      <p:cBhvr>
                                        <p:cTn id="25" dur="800" decel="100000"/>
                                        <p:tgtEl>
                                          <p:spTgt spid="10243">
                                            <p:txEl>
                                              <p:pRg st="2" end="2"/>
                                            </p:txEl>
                                          </p:spTgt>
                                        </p:tgtEl>
                                      </p:cBhvr>
                                    </p:animEffect>
                                    <p:anim calcmode="lin" valueType="num">
                                      <p:cBhvr>
                                        <p:cTn id="26" dur="800" decel="100000" fill="hold"/>
                                        <p:tgtEl>
                                          <p:spTgt spid="10243">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0243">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0243">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0243">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024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1000" y="274638"/>
            <a:ext cx="8458200" cy="1143000"/>
          </a:xfrm>
        </p:spPr>
        <p:txBody>
          <a:bodyPr/>
          <a:lstStyle/>
          <a:p>
            <a:r>
              <a:rPr lang="en-US" smtClean="0"/>
              <a:t>Preparing to Download our Code</a:t>
            </a:r>
          </a:p>
        </p:txBody>
      </p:sp>
      <p:pic>
        <p:nvPicPr>
          <p:cNvPr id="11267" name="Picture 3" descr="F:\DCIM\100OLYMP\PA310110.JPG"/>
          <p:cNvPicPr>
            <a:picLocks noGrp="1" noChangeAspect="1" noChangeArrowheads="1"/>
          </p:cNvPicPr>
          <p:nvPr>
            <p:ph idx="1"/>
          </p:nvPr>
        </p:nvPicPr>
        <p:blipFill>
          <a:blip r:embed="rId3"/>
          <a:srcRect/>
          <a:stretch>
            <a:fillRect/>
          </a:stretch>
        </p:blipFill>
        <p:spPr>
          <a:xfrm>
            <a:off x="1554163" y="1600200"/>
            <a:ext cx="6035675"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385" decel="100000"/>
                                        <p:tgtEl>
                                          <p:spTgt spid="11267"/>
                                        </p:tgtEl>
                                      </p:cBhvr>
                                    </p:animEffect>
                                    <p:animScale>
                                      <p:cBhvr>
                                        <p:cTn id="8" dur="385" decel="100000"/>
                                        <p:tgtEl>
                                          <p:spTgt spid="11267"/>
                                        </p:tgtEl>
                                      </p:cBhvr>
                                      <p:from x="10000" y="10000"/>
                                      <p:to x="200000" y="450000"/>
                                    </p:animScale>
                                    <p:animScale>
                                      <p:cBhvr>
                                        <p:cTn id="9" dur="615" accel="100000" fill="hold">
                                          <p:stCondLst>
                                            <p:cond delay="385"/>
                                          </p:stCondLst>
                                        </p:cTn>
                                        <p:tgtEl>
                                          <p:spTgt spid="11267"/>
                                        </p:tgtEl>
                                      </p:cBhvr>
                                      <p:from x="200000" y="450000"/>
                                      <p:to x="100000" y="100000"/>
                                    </p:animScale>
                                    <p:set>
                                      <p:cBhvr>
                                        <p:cTn id="10" dur="385" fill="hold"/>
                                        <p:tgtEl>
                                          <p:spTgt spid="11267"/>
                                        </p:tgtEl>
                                        <p:attrNameLst>
                                          <p:attrName>ppt_x</p:attrName>
                                        </p:attrNameLst>
                                      </p:cBhvr>
                                      <p:to>
                                        <p:strVal val="(0.5)"/>
                                      </p:to>
                                    </p:set>
                                    <p:anim from="(0.5)" to="(#ppt_x)" calcmode="lin" valueType="num">
                                      <p:cBhvr>
                                        <p:cTn id="11" dur="615" accel="100000" fill="hold">
                                          <p:stCondLst>
                                            <p:cond delay="385"/>
                                          </p:stCondLst>
                                        </p:cTn>
                                        <p:tgtEl>
                                          <p:spTgt spid="11267"/>
                                        </p:tgtEl>
                                        <p:attrNameLst>
                                          <p:attrName>ppt_x</p:attrName>
                                        </p:attrNameLst>
                                      </p:cBhvr>
                                    </p:anim>
                                    <p:set>
                                      <p:cBhvr>
                                        <p:cTn id="12" dur="385" fill="hold"/>
                                        <p:tgtEl>
                                          <p:spTgt spid="11267"/>
                                        </p:tgtEl>
                                        <p:attrNameLst>
                                          <p:attrName>ppt_y</p:attrName>
                                        </p:attrNameLst>
                                      </p:cBhvr>
                                      <p:to>
                                        <p:strVal val="(#ppt_y+0.4)"/>
                                      </p:to>
                                    </p:set>
                                    <p:anim from="(#ppt_y+0.4)" to="(#ppt_y)" calcmode="lin" valueType="num">
                                      <p:cBhvr>
                                        <p:cTn id="13" dur="615" accel="100000" fill="hold">
                                          <p:stCondLst>
                                            <p:cond delay="385"/>
                                          </p:stCondLst>
                                        </p:cTn>
                                        <p:tgtEl>
                                          <p:spTgt spid="1126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7A7A7A"/>
      </a:dk1>
      <a:lt1>
        <a:srgbClr val="FFFFFF"/>
      </a:lt1>
      <a:dk2>
        <a:srgbClr val="1E90FF"/>
      </a:dk2>
      <a:lt2>
        <a:srgbClr val="FFFFFF"/>
      </a:lt2>
      <a:accent1>
        <a:srgbClr val="1820FF"/>
      </a:accent1>
      <a:accent2>
        <a:srgbClr val="08C7EF"/>
      </a:accent2>
      <a:accent3>
        <a:srgbClr val="ABC6FF"/>
      </a:accent3>
      <a:accent4>
        <a:srgbClr val="DADADA"/>
      </a:accent4>
      <a:accent5>
        <a:srgbClr val="ABABFF"/>
      </a:accent5>
      <a:accent6>
        <a:srgbClr val="06B4D9"/>
      </a:accent6>
      <a:hlink>
        <a:srgbClr val="64E0FA"/>
      </a:hlink>
      <a:folHlink>
        <a:srgbClr val="B9DCFF"/>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7A7A7A"/>
        </a:dk1>
        <a:lt1>
          <a:srgbClr val="FFFFFF"/>
        </a:lt1>
        <a:dk2>
          <a:srgbClr val="1E90FF"/>
        </a:dk2>
        <a:lt2>
          <a:srgbClr val="FFFFFF"/>
        </a:lt2>
        <a:accent1>
          <a:srgbClr val="1E23FF"/>
        </a:accent1>
        <a:accent2>
          <a:srgbClr val="0DB2D1"/>
        </a:accent2>
        <a:accent3>
          <a:srgbClr val="ABC6FF"/>
        </a:accent3>
        <a:accent4>
          <a:srgbClr val="DADADA"/>
        </a:accent4>
        <a:accent5>
          <a:srgbClr val="ABACFF"/>
        </a:accent5>
        <a:accent6>
          <a:srgbClr val="0BA1BD"/>
        </a:accent6>
        <a:hlink>
          <a:srgbClr val="93D5FF"/>
        </a:hlink>
        <a:folHlink>
          <a:srgbClr val="AEEDF9"/>
        </a:folHlink>
      </a:clrScheme>
      <a:clrMap bg1="dk2" tx1="lt1" bg2="dk1" tx2="lt2" accent1="accent1" accent2="accent2" accent3="accent3" accent4="accent4" accent5="accent5" accent6="accent6" hlink="hlink" folHlink="folHlink"/>
    </a:extraClrScheme>
    <a:extraClrScheme>
      <a:clrScheme name="Default Design 2">
        <a:dk1>
          <a:srgbClr val="7A7A7A"/>
        </a:dk1>
        <a:lt1>
          <a:srgbClr val="FFFFFF"/>
        </a:lt1>
        <a:dk2>
          <a:srgbClr val="1E90FF"/>
        </a:dk2>
        <a:lt2>
          <a:srgbClr val="FFFFFF"/>
        </a:lt2>
        <a:accent1>
          <a:srgbClr val="1820FF"/>
        </a:accent1>
        <a:accent2>
          <a:srgbClr val="08C7EF"/>
        </a:accent2>
        <a:accent3>
          <a:srgbClr val="ABC6FF"/>
        </a:accent3>
        <a:accent4>
          <a:srgbClr val="DADADA"/>
        </a:accent4>
        <a:accent5>
          <a:srgbClr val="ABABFF"/>
        </a:accent5>
        <a:accent6>
          <a:srgbClr val="06B4D9"/>
        </a:accent6>
        <a:hlink>
          <a:srgbClr val="64E0FA"/>
        </a:hlink>
        <a:folHlink>
          <a:srgbClr val="B9DCFF"/>
        </a:folHlink>
      </a:clrScheme>
      <a:clrMap bg1="dk2" tx1="lt1" bg2="dk1" tx2="lt2" accent1="accent1" accent2="accent2" accent3="accent3" accent4="accent4" accent5="accent5" accent6="accent6" hlink="hlink" folHlink="folHlink"/>
    </a:extraClrScheme>
    <a:extraClrScheme>
      <a:clrScheme name="Default Design 3">
        <a:dk1>
          <a:srgbClr val="7A7A7A"/>
        </a:dk1>
        <a:lt1>
          <a:srgbClr val="FFFFFF"/>
        </a:lt1>
        <a:dk2>
          <a:srgbClr val="1E90FF"/>
        </a:dk2>
        <a:lt2>
          <a:srgbClr val="FFFFFF"/>
        </a:lt2>
        <a:accent1>
          <a:srgbClr val="FFD74C"/>
        </a:accent1>
        <a:accent2>
          <a:srgbClr val="FF874C"/>
        </a:accent2>
        <a:accent3>
          <a:srgbClr val="ABC6FF"/>
        </a:accent3>
        <a:accent4>
          <a:srgbClr val="DADADA"/>
        </a:accent4>
        <a:accent5>
          <a:srgbClr val="FFE8B2"/>
        </a:accent5>
        <a:accent6>
          <a:srgbClr val="E77A44"/>
        </a:accent6>
        <a:hlink>
          <a:srgbClr val="67DEF5"/>
        </a:hlink>
        <a:folHlink>
          <a:srgbClr val="C7F3FB"/>
        </a:folHlink>
      </a:clrScheme>
      <a:clrMap bg1="dk2" tx1="lt1" bg2="dk1" tx2="lt2" accent1="accent1" accent2="accent2" accent3="accent3" accent4="accent4" accent5="accent5" accent6="accent6" hlink="hlink" folHlink="folHlink"/>
    </a:extraClrScheme>
    <a:extraClrScheme>
      <a:clrScheme name="Default Design 4">
        <a:dk1>
          <a:srgbClr val="7A7A7A"/>
        </a:dk1>
        <a:lt1>
          <a:srgbClr val="FFFFFF"/>
        </a:lt1>
        <a:dk2>
          <a:srgbClr val="1E90FF"/>
        </a:dk2>
        <a:lt2>
          <a:srgbClr val="FFFFFF"/>
        </a:lt2>
        <a:accent1>
          <a:srgbClr val="DDFF17"/>
        </a:accent1>
        <a:accent2>
          <a:srgbClr val="FFC81E"/>
        </a:accent2>
        <a:accent3>
          <a:srgbClr val="ABC6FF"/>
        </a:accent3>
        <a:accent4>
          <a:srgbClr val="DADADA"/>
        </a:accent4>
        <a:accent5>
          <a:srgbClr val="EBFFAB"/>
        </a:accent5>
        <a:accent6>
          <a:srgbClr val="E7B51A"/>
        </a:accent6>
        <a:hlink>
          <a:srgbClr val="69DFF6"/>
        </a:hlink>
        <a:folHlink>
          <a:srgbClr val="FBC9FB"/>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332</TotalTime>
  <Words>1046</Words>
  <Application>Microsoft Office PowerPoint</Application>
  <PresentationFormat>On-screen Show (4:3)</PresentationFormat>
  <Paragraphs>79</Paragraphs>
  <Slides>21</Slides>
  <Notes>20</Notes>
  <HiddenSlides>0</HiddenSlides>
  <MMClips>1</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Default Design</vt:lpstr>
      <vt:lpstr>Build-a-Bot… Group 7 Style!</vt:lpstr>
      <vt:lpstr>Objective</vt:lpstr>
      <vt:lpstr>Resources Needed</vt:lpstr>
      <vt:lpstr>Procedures</vt:lpstr>
      <vt:lpstr>Procedures (Cont.)</vt:lpstr>
      <vt:lpstr>Our Robot: Autonomous Prime</vt:lpstr>
      <vt:lpstr>Robot Source Code</vt:lpstr>
      <vt:lpstr>Robot Source Code (Cont.)</vt:lpstr>
      <vt:lpstr>Preparing to Download our Code</vt:lpstr>
      <vt:lpstr>Challenges</vt:lpstr>
      <vt:lpstr>Challenges (cont.)</vt:lpstr>
      <vt:lpstr>Working Hard to get the Job Done</vt:lpstr>
      <vt:lpstr>Slide 13</vt:lpstr>
      <vt:lpstr>Biomedical Experiment Discussion</vt:lpstr>
      <vt:lpstr>Construction of our Centrifuge</vt:lpstr>
      <vt:lpstr>Construction (cont.)</vt:lpstr>
      <vt:lpstr>Testing our Centrifuge Design</vt:lpstr>
      <vt:lpstr>Assembling and Programming our Centrifuge</vt:lpstr>
      <vt:lpstr>Final Centrifuge Model</vt:lpstr>
      <vt:lpstr>Conclusion</vt:lpstr>
      <vt:lpstr>Slide 21</vt:lpstr>
    </vt:vector>
  </TitlesOfParts>
  <Company>Indezine.com</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Geetesh Bajaj</dc:creator>
  <cp:lastModifiedBy>Zahin Hasan</cp:lastModifiedBy>
  <cp:revision>61</cp:revision>
  <dcterms:created xsi:type="dcterms:W3CDTF">2008-11-14T12:11:07Z</dcterms:created>
  <dcterms:modified xsi:type="dcterms:W3CDTF">2008-11-14T12:27:47Z</dcterms:modified>
</cp:coreProperties>
</file>