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6" r:id="rId3"/>
  </p:sldMasterIdLst>
  <p:sldIdLst>
    <p:sldId id="256" r:id="rId4"/>
    <p:sldId id="257" r:id="rId5"/>
    <p:sldId id="258" r:id="rId6"/>
    <p:sldId id="279" r:id="rId7"/>
    <p:sldId id="260" r:id="rId8"/>
    <p:sldId id="262" r:id="rId9"/>
    <p:sldId id="263" r:id="rId10"/>
    <p:sldId id="261" r:id="rId11"/>
    <p:sldId id="264" r:id="rId12"/>
    <p:sldId id="267" r:id="rId13"/>
    <p:sldId id="268" r:id="rId14"/>
    <p:sldId id="265" r:id="rId15"/>
    <p:sldId id="266" r:id="rId16"/>
    <p:sldId id="269" r:id="rId17"/>
    <p:sldId id="270" r:id="rId18"/>
    <p:sldId id="271" r:id="rId19"/>
    <p:sldId id="273" r:id="rId20"/>
    <p:sldId id="272" r:id="rId21"/>
    <p:sldId id="274" r:id="rId22"/>
    <p:sldId id="275" r:id="rId23"/>
    <p:sldId id="276" r:id="rId24"/>
    <p:sldId id="277" r:id="rId25"/>
    <p:sldId id="278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362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-General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05630" y="465270"/>
            <a:ext cx="5444279" cy="2441160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5630" y="3137687"/>
            <a:ext cx="544427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ECE9C6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PT-Genera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0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General8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105630" y="465270"/>
            <a:ext cx="5444279" cy="2441160"/>
          </a:xfrm>
          <a:prstGeom prst="rect">
            <a:avLst/>
          </a:prstGeom>
        </p:spPr>
        <p:txBody>
          <a:bodyPr anchor="t"/>
          <a:lstStyle>
            <a:lvl1pPr algn="l">
              <a:defRPr sz="40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105630" y="3137687"/>
            <a:ext cx="5444279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ECE9C6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2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9" y="1861441"/>
            <a:ext cx="7745505" cy="3170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2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  <a:prstGeom prst="rect">
            <a:avLst/>
          </a:prstGeom>
        </p:spPr>
        <p:txBody>
          <a:bodyPr anchor="b"/>
          <a:lstStyle>
            <a:lvl1pPr algn="ctr">
              <a:defRPr sz="5400" b="1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99249" y="3324432"/>
            <a:ext cx="7734747" cy="150018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58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1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845483"/>
            <a:ext cx="3803904" cy="34344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845483"/>
            <a:ext cx="3803904" cy="34344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278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88492" y="1783601"/>
            <a:ext cx="3621929" cy="6583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688489" y="2622291"/>
            <a:ext cx="3621931" cy="2595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5879" y="1783601"/>
            <a:ext cx="3663716" cy="6583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4785879" y="2619063"/>
            <a:ext cx="3658875" cy="2595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3422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400"/>
            <a:ext cx="3580883" cy="441401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algn="l">
              <a:defRPr sz="20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2000">
                <a:latin typeface="Arial"/>
                <a:cs typeface="Arial"/>
              </a:defRPr>
            </a:lvl4pPr>
            <a:lvl5pPr algn="l"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9812" y="562026"/>
            <a:ext cx="3580883" cy="4414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3237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344365">
            <a:off x="773477" y="536672"/>
            <a:ext cx="7578327" cy="3491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4486020"/>
            <a:ext cx="7756264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8861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buffback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0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ainbuffcov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  <a:prstGeom prst="rect">
            <a:avLst/>
          </a:prstGeom>
        </p:spPr>
        <p:txBody>
          <a:bodyPr anchor="b"/>
          <a:lstStyle>
            <a:lvl1pPr algn="ctr">
              <a:defRPr sz="54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99249" y="3324432"/>
            <a:ext cx="7734747" cy="150018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48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249" y="1861441"/>
            <a:ext cx="7745505" cy="3170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-General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21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B0777-4C60-462E-A92C-CDAFD498799C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3" y="6407945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147073" y="2887579"/>
            <a:ext cx="857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latin typeface="Wingdings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  <a:prstGeom prst="rect">
            <a:avLst/>
          </a:prstGeom>
        </p:spPr>
        <p:txBody>
          <a:bodyPr anchor="b"/>
          <a:lstStyle>
            <a:lvl1pPr algn="ctr">
              <a:defRPr sz="5400" b="1" cap="none" baseline="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9" y="3324432"/>
            <a:ext cx="7734747" cy="150018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1845483"/>
            <a:ext cx="3803904" cy="34344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1845483"/>
            <a:ext cx="3803904" cy="34344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91" y="570157"/>
            <a:ext cx="7756263" cy="1054250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rgbClr val="595959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492" y="1783601"/>
            <a:ext cx="3621929" cy="6583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9" y="2622291"/>
            <a:ext cx="3621931" cy="2595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20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5879" y="1783601"/>
            <a:ext cx="3663716" cy="65836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2500" b="1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5879" y="2619063"/>
            <a:ext cx="3658875" cy="2595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400"/>
            <a:ext cx="3580883" cy="441401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algn="l">
              <a:defRPr sz="20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2000">
                <a:latin typeface="Arial"/>
                <a:cs typeface="Arial"/>
              </a:defRPr>
            </a:lvl4pPr>
            <a:lvl5pPr algn="l"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9812" y="562026"/>
            <a:ext cx="3580883" cy="4414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344365">
            <a:off x="773477" y="536672"/>
            <a:ext cx="7578327" cy="3491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/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4486020"/>
            <a:ext cx="7756264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rgbClr val="595959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General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2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lainlue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90041" y="1204857"/>
            <a:ext cx="7754713" cy="1910716"/>
          </a:xfrm>
          <a:prstGeom prst="rect">
            <a:avLst/>
          </a:prstGeom>
        </p:spPr>
        <p:txBody>
          <a:bodyPr anchor="b"/>
          <a:lstStyle>
            <a:lvl1pPr algn="ctr">
              <a:defRPr sz="5400" b="1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99249" y="3324432"/>
            <a:ext cx="7734747" cy="150018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5614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-General11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9" y="6161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-General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PPT-General4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PPT-General6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None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11480" indent="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None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77240" indent="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None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188720" indent="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None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508760" indent="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General15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PPT-General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PPT-General12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6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BB96752-74D1-444F-B634-47E835D2F4B0}" type="datetimeFigureOut">
              <a:rPr lang="en-US" smtClean="0"/>
              <a:t>4/4/2013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3" y="640794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8E4323E-EC0C-4249-9FBA-71C0B2A3A4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rduino.cc/en/Tutorial/HomePage" TargetMode="External"/><Relationship Id="rId2" Type="http://schemas.openxmlformats.org/officeDocument/2006/relationships/hyperlink" Target="http://arduino.cc/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learn.adafruit.com/adalight-diy-ambient-tv-lighti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dailymotion.com/video/xyq3ac_ambilight-clone-using-arduino_tech" TargetMode="Externa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smtClean="0"/>
              <a:t>ECE-1020</a:t>
            </a:r>
            <a:br>
              <a:rPr lang="en-US" sz="3200" dirty="0" smtClean="0"/>
            </a:br>
            <a:r>
              <a:rPr lang="en-US" sz="3200" dirty="0" smtClean="0"/>
              <a:t>Introduction to Electrical and Computer Engineering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/>
              <a:t>Introduction to Arduino</a:t>
            </a:r>
            <a:endParaRPr lang="en-US" sz="2800" dirty="0"/>
          </a:p>
        </p:txBody>
      </p:sp>
      <p:pic>
        <p:nvPicPr>
          <p:cNvPr id="1026" name="Picture 2" descr="ECE-1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52400"/>
            <a:ext cx="25050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46099" y="6571182"/>
            <a:ext cx="1697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Prepared by R. Lamond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6810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PWM: A Quick Intro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495650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PWM: Pulse Width Modulation</a:t>
            </a:r>
          </a:p>
          <a:p>
            <a:pPr lvl="1"/>
            <a:r>
              <a:rPr lang="en-US" dirty="0" smtClean="0"/>
              <a:t>A simple way of mimicking an analog signal using a digital one</a:t>
            </a:r>
          </a:p>
          <a:p>
            <a:pPr lvl="1"/>
            <a:r>
              <a:rPr lang="en-US" dirty="0" smtClean="0"/>
              <a:t>Very useful for devices which lack an analog output (like Arduino!)</a:t>
            </a:r>
          </a:p>
          <a:p>
            <a:r>
              <a:rPr lang="en-US" dirty="0" smtClean="0"/>
              <a:t>To power an LED, we need an analog voltage (in this case, approximately &gt;2.5 V)</a:t>
            </a:r>
          </a:p>
          <a:p>
            <a:r>
              <a:rPr lang="en-US" dirty="0" smtClean="0"/>
              <a:t>Arduino has PWM built in for voltages between 0V and 5V</a:t>
            </a:r>
          </a:p>
          <a:p>
            <a:r>
              <a:rPr lang="en-US" dirty="0" smtClean="0"/>
              <a:t>5V = a PWM value of 255</a:t>
            </a:r>
          </a:p>
          <a:p>
            <a:r>
              <a:rPr lang="en-US" dirty="0" smtClean="0"/>
              <a:t>0V = a PWM value of 0</a:t>
            </a:r>
          </a:p>
          <a:p>
            <a:r>
              <a:rPr lang="en-US" dirty="0" smtClean="0"/>
              <a:t>You can use any value between 0 and 255 for PWM on an Arduino</a:t>
            </a:r>
          </a:p>
        </p:txBody>
      </p:sp>
      <p:pic>
        <p:nvPicPr>
          <p:cNvPr id="1026" name="Picture 2" descr="http://arduino.cc/en/uploads/Tutorial/pw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810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7000" y="5715000"/>
            <a:ext cx="19575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http://arduino.cc/en/Tutorial/PWM</a:t>
            </a:r>
          </a:p>
        </p:txBody>
      </p:sp>
    </p:spTree>
    <p:extLst>
      <p:ext uri="{BB962C8B-B14F-4D97-AF65-F5344CB8AC3E}">
        <p14:creationId xmlns:p14="http://schemas.microsoft.com/office/powerpoint/2010/main" val="28716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LEDs are very sensitive to changes in current</a:t>
            </a:r>
          </a:p>
          <a:p>
            <a:r>
              <a:rPr lang="en-US" dirty="0" smtClean="0"/>
              <a:t>The current in an LED varies </a:t>
            </a:r>
            <a:r>
              <a:rPr lang="en-US" i="1" dirty="0" smtClean="0"/>
              <a:t>exponentially</a:t>
            </a:r>
            <a:r>
              <a:rPr lang="en-US" dirty="0" smtClean="0"/>
              <a:t> with voltage, therefore small increases in voltage are potentially dangerous!</a:t>
            </a:r>
          </a:p>
          <a:p>
            <a:r>
              <a:rPr lang="en-US" dirty="0" smtClean="0"/>
              <a:t>Resistors vary </a:t>
            </a:r>
            <a:r>
              <a:rPr lang="en-US" i="1" dirty="0" smtClean="0"/>
              <a:t>linearly</a:t>
            </a:r>
            <a:r>
              <a:rPr lang="en-US" dirty="0" smtClean="0"/>
              <a:t> with voltage</a:t>
            </a:r>
          </a:p>
          <a:p>
            <a:r>
              <a:rPr lang="en-US" dirty="0" smtClean="0"/>
              <a:t>Using a resistor in series with an LED will </a:t>
            </a:r>
            <a:r>
              <a:rPr lang="en-US" i="1" dirty="0"/>
              <a:t>l</a:t>
            </a:r>
            <a:r>
              <a:rPr lang="en-US" i="1" dirty="0" smtClean="0"/>
              <a:t>imit</a:t>
            </a:r>
            <a:r>
              <a:rPr lang="en-US" dirty="0" smtClean="0"/>
              <a:t> the current through the LED, minimizing the risk of damage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</a:t>
            </a:r>
            <a:r>
              <a:rPr lang="en-US" dirty="0"/>
              <a:t>N</a:t>
            </a:r>
            <a:r>
              <a:rPr lang="en-US" dirty="0" smtClean="0"/>
              <a:t>eed Resistors?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1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Blinking LED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Step:</a:t>
            </a:r>
            <a:br>
              <a:rPr lang="en-US" dirty="0" smtClean="0"/>
            </a:br>
            <a:r>
              <a:rPr lang="en-US" dirty="0" smtClean="0"/>
              <a:t>Walk through the code step by step</a:t>
            </a:r>
          </a:p>
          <a:p>
            <a:r>
              <a:rPr lang="en-US" dirty="0" smtClean="0"/>
              <a:t>Second Step:</a:t>
            </a:r>
            <a:br>
              <a:rPr lang="en-US" dirty="0" smtClean="0"/>
            </a:br>
            <a:r>
              <a:rPr lang="en-US" dirty="0" smtClean="0"/>
              <a:t>Learn how to download code to the Arduino</a:t>
            </a:r>
          </a:p>
          <a:p>
            <a:r>
              <a:rPr lang="en-US" dirty="0" smtClean="0"/>
              <a:t>Third Step:</a:t>
            </a:r>
            <a:br>
              <a:rPr lang="en-US" dirty="0" smtClean="0"/>
            </a:br>
            <a:r>
              <a:rPr lang="en-US" dirty="0" smtClean="0"/>
              <a:t>Understand the hardware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867400"/>
          </a:xfrm>
        </p:spPr>
        <p:txBody>
          <a:bodyPr>
            <a:normAutofit fontScale="40000" lnSpcReduction="20000"/>
          </a:bodyPr>
          <a:lstStyle/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//PART 1: Reading and running basic Arduino code</a:t>
            </a:r>
          </a:p>
          <a:p>
            <a:pPr marL="109728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//Variable Declaration</a:t>
            </a:r>
          </a:p>
          <a:p>
            <a:pPr marL="109728" indent="0">
              <a:buNone/>
            </a:pPr>
            <a:r>
              <a:rPr lang="en-US" sz="2800" b="1" dirty="0" err="1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8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LED = 3;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//Define which port on the Arduino board will be used</a:t>
            </a:r>
          </a:p>
          <a:p>
            <a:pPr marL="109728" indent="0">
              <a:buNone/>
            </a:pPr>
            <a:r>
              <a:rPr lang="en-US" sz="28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toggle = 0;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//Setup a variable which turns the LED on and off</a:t>
            </a:r>
          </a:p>
          <a:p>
            <a:pPr marL="109728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void setup()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//All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arduino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programs have setup loops. This code runs before everything else. Put pin setup and communications setup code here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8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pinMode</a:t>
            </a: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(LED, OUTPUT);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//Defining the port (or pin,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interchangable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) we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decide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upon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as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an output of the Arduino board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109728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void loop()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//Loops contain the majority of Arduino code, your main program will go within this structure.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//The following logic flips our "toggle" variable between 0 and 255</a:t>
            </a: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//As we learned in class, 255 is the maximum value for PWM ports on the Arduino board, meaning a PWM port set at 255 will output a constant 5 volts</a:t>
            </a: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if (toggle == 0)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{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	toggle = 255;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}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else if (toggle == 255)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{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	toggle = 0;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}</a:t>
            </a:r>
          </a:p>
          <a:p>
            <a:pPr marL="109728" indent="0">
              <a:buNone/>
            </a:pP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800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analogWrite</a:t>
            </a: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(LED, toggle);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//Here, we send the new value of toggle to the port LED (which we defined as port 3 on line 1). </a:t>
            </a: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800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delay(500);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//Wait 500 milliseconds before restarting the loop; this way we get a flashing LED!</a:t>
            </a:r>
          </a:p>
          <a:p>
            <a:pPr marL="109728" indent="0">
              <a:buNone/>
            </a:pPr>
            <a:r>
              <a:rPr lang="en-US" sz="2800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}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//Make sure to close your brackets!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3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4114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Connect the Arduino to your PC via the USB cable</a:t>
            </a:r>
          </a:p>
          <a:p>
            <a:r>
              <a:rPr lang="en-US" dirty="0" smtClean="0"/>
              <a:t>Open the Arduino software (arduino.exe)</a:t>
            </a:r>
          </a:p>
          <a:p>
            <a:r>
              <a:rPr lang="en-US" dirty="0" smtClean="0"/>
              <a:t>This is where you can write/edit your code</a:t>
            </a:r>
          </a:p>
          <a:p>
            <a:pPr lvl="1"/>
            <a:r>
              <a:rPr lang="en-US" dirty="0" smtClean="0"/>
              <a:t>It will tell you if there are errors during compilation</a:t>
            </a:r>
          </a:p>
          <a:p>
            <a:r>
              <a:rPr lang="en-US" dirty="0" smtClean="0"/>
              <a:t>Press the check mark to compile your code</a:t>
            </a:r>
          </a:p>
          <a:p>
            <a:r>
              <a:rPr lang="en-US" dirty="0" smtClean="0"/>
              <a:t>Press the right facing arrow to download your code to the board</a:t>
            </a:r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HW/SW Interaction</a:t>
            </a:r>
            <a:endParaRPr lang="en-US" dirty="0"/>
          </a:p>
        </p:txBody>
      </p:sp>
      <p:pic>
        <p:nvPicPr>
          <p:cNvPr id="2050" name="Picture 2" descr="C:\Users\Rory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32" y="1295400"/>
            <a:ext cx="377825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4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4114800" cy="4525963"/>
          </a:xfrm>
        </p:spPr>
        <p:txBody>
          <a:bodyPr/>
          <a:lstStyle/>
          <a:p>
            <a:r>
              <a:rPr lang="en-US" dirty="0" smtClean="0"/>
              <a:t>You may have to change the COM port through which the software and Arduino board communicate</a:t>
            </a:r>
          </a:p>
          <a:p>
            <a:r>
              <a:rPr lang="en-US" dirty="0" smtClean="0"/>
              <a:t>Ask your GTA for help if there is any confusion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HW/SW Addendum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54584"/>
            <a:ext cx="36671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69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Setup</a:t>
            </a:r>
            <a:endParaRPr lang="en-US" dirty="0"/>
          </a:p>
        </p:txBody>
      </p:sp>
      <p:pic>
        <p:nvPicPr>
          <p:cNvPr id="4098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16836"/>
            <a:ext cx="7029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20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closer look at the LED</a:t>
            </a:r>
            <a:endParaRPr lang="en-US" dirty="0"/>
          </a:p>
        </p:txBody>
      </p:sp>
      <p:pic>
        <p:nvPicPr>
          <p:cNvPr id="5123" name="Picture 3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38706"/>
            <a:ext cx="55245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4038600" cy="33192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Three colors for the price of one!</a:t>
            </a:r>
          </a:p>
          <a:p>
            <a:endParaRPr lang="en-US" dirty="0"/>
          </a:p>
          <a:p>
            <a:r>
              <a:rPr lang="en-US" dirty="0" smtClean="0"/>
              <a:t>This is a “common anode” LED, meaning that all three LEDs share a ground connection (you only need to ground one wire to ground all three LEDs)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Setup (2)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p Arrow 1"/>
          <p:cNvSpPr/>
          <p:nvPr/>
        </p:nvSpPr>
        <p:spPr>
          <a:xfrm rot="1916958">
            <a:off x="5902214" y="760927"/>
            <a:ext cx="191572" cy="1338414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83743" y="1676400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PORT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 rot="1916958">
            <a:off x="4759213" y="4064113"/>
            <a:ext cx="191572" cy="1338414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26333" y="5121008"/>
            <a:ext cx="151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GROUND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3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 out an Arduino from your GTA and a USB cable from the lab techs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Build the device we just discussed</a:t>
            </a:r>
          </a:p>
          <a:p>
            <a:endParaRPr lang="en-US" dirty="0" smtClean="0"/>
          </a:p>
          <a:p>
            <a:r>
              <a:rPr lang="en-US" dirty="0" smtClean="0"/>
              <a:t>Don’t hesitate to ask when you have questions!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Next: using all three colors!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It’s Your Turn!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“Arduino is an open-source electronics prototyping platform based on flexible, easy-to-use hardware and software. It's intended for artists, designers, hobbyists, and anyone interested in creating interactive objects or </a:t>
            </a:r>
            <a:r>
              <a:rPr lang="en-US" dirty="0" smtClean="0"/>
              <a:t>environments” (arduino.cc)</a:t>
            </a:r>
          </a:p>
          <a:p>
            <a:r>
              <a:rPr lang="en-US" dirty="0" smtClean="0"/>
              <a:t>Consists of both software and hardware:</a:t>
            </a:r>
          </a:p>
          <a:p>
            <a:pPr lvl="1"/>
            <a:r>
              <a:rPr lang="en-US" dirty="0" smtClean="0"/>
              <a:t>Software: The </a:t>
            </a:r>
            <a:r>
              <a:rPr lang="en-US" dirty="0"/>
              <a:t>A</a:t>
            </a:r>
            <a:r>
              <a:rPr lang="en-US" dirty="0" smtClean="0"/>
              <a:t>rduino language (a variant of C)</a:t>
            </a:r>
          </a:p>
          <a:p>
            <a:pPr lvl="1"/>
            <a:r>
              <a:rPr lang="en-US" dirty="0" smtClean="0"/>
              <a:t>Hardware: The Arduino Uno in our case (other boards exist)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Arduino?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9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want to make a device which features all three colors on the LED fading from dim to bright</a:t>
            </a:r>
          </a:p>
          <a:p>
            <a:r>
              <a:rPr lang="en-US" dirty="0" smtClean="0"/>
              <a:t>You will be given the majority of the code for the code for the red and green LEDs; your assignment will be to add code to activate the blue LED as well.</a:t>
            </a:r>
          </a:p>
          <a:p>
            <a:r>
              <a:rPr lang="en-US" b="1" dirty="0" smtClean="0"/>
              <a:t>First</a:t>
            </a:r>
            <a:r>
              <a:rPr lang="en-US" dirty="0" smtClean="0"/>
              <a:t>, build the circuit on the next slide and download the following code to your board to see what it does.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Challenge: Using all three colors of the 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2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Setup</a:t>
            </a:r>
            <a:endParaRPr lang="en-US" dirty="0"/>
          </a:p>
        </p:txBody>
      </p:sp>
      <p:pic>
        <p:nvPicPr>
          <p:cNvPr id="7170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2999"/>
            <a:ext cx="74199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3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1"/>
            <a:ext cx="8534400" cy="5778692"/>
          </a:xfrm>
        </p:spPr>
        <p:txBody>
          <a:bodyPr>
            <a:normAutofit fontScale="40000" lnSpcReduction="20000"/>
          </a:bodyPr>
          <a:lstStyle/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//PART 2: Modifying existing code to gain understanding</a:t>
            </a:r>
          </a:p>
          <a:p>
            <a:pPr marL="109728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//you need to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add the blue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LED code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REDPin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= 3;  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 RED pin of the LED to PWM pin 3</a:t>
            </a:r>
          </a:p>
          <a:p>
            <a:pPr marL="109728" indent="0">
              <a:buNone/>
            </a:pP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GREENPin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= 5;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 GREEN pin of the LED to PWM pin 5</a:t>
            </a:r>
          </a:p>
          <a:p>
            <a:pPr marL="109728" indent="0">
              <a:buNone/>
            </a:pPr>
            <a:r>
              <a:rPr lang="en-US" b="1" dirty="0">
                <a:latin typeface="Courier New" pitchFamily="49" charset="0"/>
                <a:cs typeface="Courier New" pitchFamily="49" charset="0"/>
              </a:rPr>
              <a:t>// BLUE pin of the LED to PWM pin 6</a:t>
            </a:r>
          </a:p>
          <a:p>
            <a:pPr marL="109728" indent="0">
              <a:buNone/>
            </a:pP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brightness = 0;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 LED brightness</a:t>
            </a:r>
          </a:p>
          <a:p>
            <a:pPr marL="109728" indent="0">
              <a:buNone/>
            </a:pP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 increment = 5;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 brightness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increment (changing this will change the smoothness of transitions)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void setup()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pinMode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REDPin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, OUTPUT);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pinMode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GREENPin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, OUTPUT);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//blue pin mode definition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109728" indent="0">
              <a:buNone/>
            </a:pPr>
            <a:endParaRPr lang="en-US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void loop()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brightness = brightness + increment; 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// increment brightness for next loop iteration</a:t>
            </a:r>
          </a:p>
          <a:p>
            <a:pPr marL="109728" indent="0">
              <a:buNone/>
            </a:pP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if (brightness &lt;= 0 || brightness &gt;= 255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)    // reverse the direction of the fading</a:t>
            </a: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	increment = -increment;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}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brightness = constrain(brightness, 0, 255</a:t>
            </a:r>
            <a:r>
              <a:rPr lang="en-US" b="1" dirty="0" smtClean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);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//function which limits a value to a range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analogWrite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REDPin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, brightness);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analogWrite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dirty="0" err="1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GREENPin</a:t>
            </a: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, brightness);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//blue pin value refresh</a:t>
            </a:r>
          </a:p>
          <a:p>
            <a:pPr marL="109728" indent="0">
              <a:buNone/>
            </a:pPr>
            <a:endParaRPr lang="en-US" b="1" dirty="0">
              <a:solidFill>
                <a:srgbClr val="00B050"/>
              </a:solidFill>
              <a:latin typeface="Courier New" pitchFamily="49" charset="0"/>
              <a:cs typeface="Courier New" pitchFamily="49" charset="0"/>
            </a:endParaRP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	delay(20);  //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wait for 20 milliseconds to see the dimming effect</a:t>
            </a:r>
          </a:p>
          <a:p>
            <a:pPr marL="109728" indent="0">
              <a:buNone/>
            </a:pPr>
            <a:r>
              <a:rPr lang="en-US" b="1" dirty="0">
                <a:solidFill>
                  <a:srgbClr val="00B050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974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your GTA if anything is unclear.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When you finish, return your Arduino </a:t>
            </a:r>
            <a:r>
              <a:rPr lang="en-US" b="1" u="sng" dirty="0" smtClean="0"/>
              <a:t>IN ITS BOX!</a:t>
            </a:r>
            <a:endParaRPr lang="en-US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The Blue 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http://arduino.cc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>
                <a:hlinkClick r:id="rId3"/>
              </a:rPr>
              <a:t>http://</a:t>
            </a:r>
            <a:r>
              <a:rPr lang="en-US" b="1" dirty="0" smtClean="0">
                <a:hlinkClick r:id="rId3"/>
              </a:rPr>
              <a:t>arduino.cc/en/Tutorial/HomePage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 smtClean="0"/>
          </a:p>
          <a:p>
            <a:r>
              <a:rPr lang="en-US" b="1" dirty="0">
                <a:hlinkClick r:id="rId4"/>
              </a:rPr>
              <a:t>http://</a:t>
            </a:r>
            <a:r>
              <a:rPr lang="en-US" b="1" dirty="0" smtClean="0">
                <a:hlinkClick r:id="rId4"/>
              </a:rPr>
              <a:t>learn.adafruit.com/adalight-diy-ambient-tv-lighting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Gather sensor data</a:t>
            </a:r>
          </a:p>
          <a:p>
            <a:r>
              <a:rPr lang="en-US" dirty="0" smtClean="0"/>
              <a:t>Actuate servos</a:t>
            </a:r>
          </a:p>
          <a:p>
            <a:r>
              <a:rPr lang="en-US" dirty="0" smtClean="0"/>
              <a:t>Process image data and light LEDs</a:t>
            </a:r>
          </a:p>
          <a:p>
            <a:r>
              <a:rPr lang="en-US" dirty="0" smtClean="0"/>
              <a:t>Communicate with smartphones for home automation</a:t>
            </a:r>
          </a:p>
          <a:p>
            <a:r>
              <a:rPr lang="en-US" dirty="0" smtClean="0"/>
              <a:t>Many, many more possibilities!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Arduino (or a similar microcontroller) may be crucial to your senior design project!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 with Arduino?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Arduino Can Do Great Things!</a:t>
            </a:r>
            <a:endParaRPr lang="en-US" dirty="0"/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9" y="1654881"/>
            <a:ext cx="9195758" cy="520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11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the Board</a:t>
            </a:r>
            <a:endParaRPr lang="en-US" dirty="0"/>
          </a:p>
        </p:txBody>
      </p:sp>
      <p:pic>
        <p:nvPicPr>
          <p:cNvPr id="3074" name="Picture 2" descr="https://lh3.ggpht.com/-PepmdKNv1WU/TVUjpYRgZmI/AAAAAAAAAds/ZVqvM6XYR48/s1600/ArduinoUNO_Fr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38851" cy="500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5001" y="2420035"/>
            <a:ext cx="784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USB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PORT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5972" y="1143000"/>
            <a:ext cx="235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Digital / PWM Ports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54718" y="56388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Ports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67200" y="5638800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Ports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1" y="419100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Microprocessor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4728" y="484453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5 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4397" y="6455330"/>
            <a:ext cx="4334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We’ll talk about the Arduino later 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73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Basic Arduino code has three general sections:</a:t>
            </a:r>
          </a:p>
          <a:p>
            <a:pPr lvl="1"/>
            <a:r>
              <a:rPr lang="en-US" dirty="0"/>
              <a:t>Variable declaration:</a:t>
            </a:r>
            <a:br>
              <a:rPr lang="en-US" dirty="0"/>
            </a:br>
            <a:r>
              <a:rPr lang="en-US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x =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3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;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//this is a comment!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y = 0; //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ect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…</a:t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>
                <a:latin typeface="+mj-lt"/>
                <a:cs typeface="Courier New" pitchFamily="49" charset="0"/>
              </a:rPr>
              <a:t>Setup Loop: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dirty="0" smtClean="0">
                <a:latin typeface="Courier New" pitchFamily="49" charset="0"/>
                <a:cs typeface="Courier New" pitchFamily="49" charset="0"/>
              </a:rPr>
              <a:t>void setup() </a:t>
            </a:r>
          </a:p>
          <a:p>
            <a:pPr lvl="1"/>
            <a:r>
              <a:rPr lang="en-US" dirty="0" smtClean="0">
                <a:latin typeface="Courier New" pitchFamily="49" charset="0"/>
                <a:cs typeface="Courier New" pitchFamily="49" charset="0"/>
              </a:rPr>
              <a:t>{</a:t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//This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code runs before everything else.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		//pin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setup and communications setup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	</a:t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pinMode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(x, OUTPUT);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dirty="0">
                <a:latin typeface="Courier New" pitchFamily="49" charset="0"/>
                <a:cs typeface="Courier New" pitchFamily="49" charset="0"/>
              </a:rPr>
            </a:br>
            <a:r>
              <a:rPr lang="en-US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lvl="1"/>
            <a:r>
              <a:rPr lang="en-US" dirty="0" smtClean="0">
                <a:latin typeface="+mj-lt"/>
                <a:cs typeface="Courier New" pitchFamily="49" charset="0"/>
              </a:rPr>
              <a:t>Main program loop: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dirty="0" smtClean="0">
                <a:latin typeface="Courier New" pitchFamily="49" charset="0"/>
                <a:cs typeface="Courier New" pitchFamily="49" charset="0"/>
              </a:rPr>
              <a:t>This is where the majority of your code goes!</a:t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dirty="0" smtClean="0">
                <a:latin typeface="Courier New" pitchFamily="49" charset="0"/>
                <a:cs typeface="Courier New" pitchFamily="49" charset="0"/>
              </a:rPr>
              <a:t>void loop()</a:t>
            </a:r>
          </a:p>
          <a:p>
            <a:pPr lvl="1"/>
            <a:r>
              <a:rPr lang="en-US" dirty="0" smtClean="0">
                <a:latin typeface="Courier New" pitchFamily="49" charset="0"/>
                <a:cs typeface="Courier New" pitchFamily="49" charset="0"/>
              </a:rPr>
              <a:t>{</a:t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y=x; //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ect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…</a:t>
            </a:r>
            <a:br>
              <a:rPr lang="en-US" dirty="0" smtClean="0">
                <a:latin typeface="Courier New" pitchFamily="49" charset="0"/>
                <a:cs typeface="Courier New" pitchFamily="49" charset="0"/>
              </a:rPr>
            </a:br>
            <a:r>
              <a:rPr lang="en-US" dirty="0" smtClean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Arduino Language: The Basic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Arduino syntax is quite similar to interactive C as they are both “C-based” languages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If you get confused about syntax today, think back to your work with robots!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Arduino </a:t>
            </a:r>
            <a:r>
              <a:rPr lang="en-US" i="1" dirty="0" smtClean="0"/>
              <a:t>commands</a:t>
            </a:r>
            <a:r>
              <a:rPr lang="en-US" dirty="0" smtClean="0"/>
              <a:t> are quite different from IC, so you may have to consult references (or your instructor) to determine the proper usage.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note on syntax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36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Become familiar with the Arduino Uno and Language:</a:t>
            </a:r>
          </a:p>
          <a:p>
            <a:pPr lvl="1"/>
            <a:r>
              <a:rPr lang="en-US" dirty="0" smtClean="0"/>
              <a:t>Understand and upload some sample code to the Arduino Uno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Understand and </a:t>
            </a:r>
            <a:r>
              <a:rPr lang="en-US" i="1" dirty="0" smtClean="0"/>
              <a:t>edit</a:t>
            </a:r>
            <a:r>
              <a:rPr lang="en-US" dirty="0" smtClean="0"/>
              <a:t> some more complex code, modify it to add functionality, and upload to the Arduino Uno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But what are we actually making?</a:t>
            </a:r>
          </a:p>
          <a:p>
            <a:pPr lvl="1"/>
            <a:r>
              <a:rPr lang="en-US" dirty="0" smtClean="0"/>
              <a:t>A hardware/software system which makes a single color LED blink on and off</a:t>
            </a:r>
          </a:p>
          <a:p>
            <a:pPr lvl="1"/>
            <a:r>
              <a:rPr lang="en-US" dirty="0" smtClean="0"/>
              <a:t>A hardware/software system which makes </a:t>
            </a:r>
            <a:r>
              <a:rPr lang="en-US" i="1" dirty="0" smtClean="0"/>
              <a:t>three</a:t>
            </a:r>
            <a:r>
              <a:rPr lang="en-US" dirty="0" smtClean="0"/>
              <a:t> colored LEDs </a:t>
            </a:r>
            <a:r>
              <a:rPr lang="en-US" i="1" dirty="0" smtClean="0"/>
              <a:t>pulse</a:t>
            </a:r>
            <a:r>
              <a:rPr lang="en-US" dirty="0" smtClean="0"/>
              <a:t> between very dim and very bright</a:t>
            </a:r>
          </a:p>
          <a:p>
            <a:r>
              <a:rPr lang="en-US" dirty="0" smtClean="0"/>
              <a:t>What parts will we need?</a:t>
            </a:r>
          </a:p>
          <a:p>
            <a:pPr lvl="1"/>
            <a:r>
              <a:rPr lang="en-US" dirty="0" smtClean="0"/>
              <a:t>1 computer</a:t>
            </a:r>
          </a:p>
          <a:p>
            <a:pPr lvl="1"/>
            <a:r>
              <a:rPr lang="en-US" dirty="0" smtClean="0"/>
              <a:t>1 Arduino </a:t>
            </a:r>
            <a:r>
              <a:rPr lang="en-US" dirty="0"/>
              <a:t>Uno Board</a:t>
            </a:r>
          </a:p>
          <a:p>
            <a:pPr lvl="1"/>
            <a:r>
              <a:rPr lang="en-US" dirty="0" smtClean="0"/>
              <a:t>1 RGB LED</a:t>
            </a:r>
          </a:p>
          <a:p>
            <a:pPr lvl="1"/>
            <a:r>
              <a:rPr lang="en-US" dirty="0" smtClean="0"/>
              <a:t>1 Breadboard</a:t>
            </a:r>
          </a:p>
          <a:p>
            <a:pPr lvl="1"/>
            <a:r>
              <a:rPr lang="en-US" dirty="0" smtClean="0"/>
              <a:t>3 Resistors (2 x 100</a:t>
            </a:r>
            <a:r>
              <a:rPr lang="el-GR" dirty="0" smtClean="0"/>
              <a:t>Ω</a:t>
            </a:r>
            <a:r>
              <a:rPr lang="en-US" dirty="0" smtClean="0"/>
              <a:t>, 1 x 180 </a:t>
            </a:r>
            <a:r>
              <a:rPr lang="el-GR" dirty="0" smtClean="0"/>
              <a:t>Ω</a:t>
            </a:r>
            <a:r>
              <a:rPr lang="en-US" dirty="0" smtClean="0"/>
              <a:t>)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Todays Objectives (Cont.)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theme/theme1.xml><?xml version="1.0" encoding="utf-8"?>
<a:theme xmlns:a="http://schemas.openxmlformats.org/drawingml/2006/main" name="GW General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GW_General_PPT</Template>
  <TotalTime>164</TotalTime>
  <Words>870</Words>
  <Application>Microsoft Office PowerPoint</Application>
  <PresentationFormat>On-screen Show (4:3)</PresentationFormat>
  <Paragraphs>164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GW General</vt:lpstr>
      <vt:lpstr>Custom Design</vt:lpstr>
      <vt:lpstr>Concourse</vt:lpstr>
      <vt:lpstr>ECE-1020 Introduction to Electrical and Computer Engineering</vt:lpstr>
      <vt:lpstr>What is Arduino?</vt:lpstr>
      <vt:lpstr>What can I do with Arduino?</vt:lpstr>
      <vt:lpstr>Arduino Can Do Great Things!</vt:lpstr>
      <vt:lpstr>Meet the Board</vt:lpstr>
      <vt:lpstr>Arduino Language: The Basic Structure</vt:lpstr>
      <vt:lpstr>A note on syntax</vt:lpstr>
      <vt:lpstr>Today’s Objectives</vt:lpstr>
      <vt:lpstr>Todays Objectives (Cont.)</vt:lpstr>
      <vt:lpstr>PWM: A Quick Intro</vt:lpstr>
      <vt:lpstr>Why Do We Need Resistors?</vt:lpstr>
      <vt:lpstr>A Blinking LED</vt:lpstr>
      <vt:lpstr>PowerPoint Presentation</vt:lpstr>
      <vt:lpstr>HW/SW Interaction</vt:lpstr>
      <vt:lpstr>HW/SW Addendum</vt:lpstr>
      <vt:lpstr>Hardware Setup</vt:lpstr>
      <vt:lpstr>A closer look at the LED</vt:lpstr>
      <vt:lpstr>Hardware Setup (2)</vt:lpstr>
      <vt:lpstr>Now It’s Your Turn!</vt:lpstr>
      <vt:lpstr>A Challenge: Using all three colors of the LED</vt:lpstr>
      <vt:lpstr>Hardware Setup</vt:lpstr>
      <vt:lpstr>PowerPoint Presentation</vt:lpstr>
      <vt:lpstr>Add The Blue LED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ECE-1020 Introduction to Electrical and Computer Engineering</dc:title>
  <dc:creator>Rory Lamond</dc:creator>
  <cp:lastModifiedBy>Rory</cp:lastModifiedBy>
  <cp:revision>25</cp:revision>
  <dcterms:created xsi:type="dcterms:W3CDTF">2013-04-03T15:14:24Z</dcterms:created>
  <dcterms:modified xsi:type="dcterms:W3CDTF">2013-04-05T00:50:59Z</dcterms:modified>
</cp:coreProperties>
</file>