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6" r:id="rId1"/>
  </p:sldMasterIdLst>
  <p:notesMasterIdLst>
    <p:notesMasterId r:id="rId26"/>
  </p:notesMasterIdLst>
  <p:handoutMasterIdLst>
    <p:handoutMasterId r:id="rId27"/>
  </p:handoutMasterIdLst>
  <p:sldIdLst>
    <p:sldId id="540" r:id="rId2"/>
    <p:sldId id="549" r:id="rId3"/>
    <p:sldId id="566" r:id="rId4"/>
    <p:sldId id="571" r:id="rId5"/>
    <p:sldId id="567" r:id="rId6"/>
    <p:sldId id="559" r:id="rId7"/>
    <p:sldId id="560" r:id="rId8"/>
    <p:sldId id="564" r:id="rId9"/>
    <p:sldId id="561" r:id="rId10"/>
    <p:sldId id="565" r:id="rId11"/>
    <p:sldId id="568" r:id="rId12"/>
    <p:sldId id="562" r:id="rId13"/>
    <p:sldId id="563" r:id="rId14"/>
    <p:sldId id="569" r:id="rId15"/>
    <p:sldId id="557" r:id="rId16"/>
    <p:sldId id="572" r:id="rId17"/>
    <p:sldId id="570" r:id="rId18"/>
    <p:sldId id="552" r:id="rId19"/>
    <p:sldId id="573" r:id="rId20"/>
    <p:sldId id="574" r:id="rId21"/>
    <p:sldId id="575" r:id="rId22"/>
    <p:sldId id="576" r:id="rId23"/>
    <p:sldId id="577" r:id="rId24"/>
    <p:sldId id="578" r:id="rId25"/>
  </p:sldIdLst>
  <p:sldSz cx="9144000" cy="6858000" type="screen4x3"/>
  <p:notesSz cx="7315200" cy="96012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00"/>
    <a:srgbClr val="009900"/>
    <a:srgbClr val="CCFFFF"/>
    <a:srgbClr val="FFCC99"/>
    <a:srgbClr val="66FF33"/>
    <a:srgbClr val="FF9966"/>
    <a:srgbClr val="33CC33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94" autoAdjust="0"/>
    <p:restoredTop sz="95560" autoAdjust="0"/>
  </p:normalViewPr>
  <p:slideViewPr>
    <p:cSldViewPr snapToGrid="0">
      <p:cViewPr>
        <p:scale>
          <a:sx n="75" d="100"/>
          <a:sy n="75" d="100"/>
        </p:scale>
        <p:origin x="-10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435" y="-8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F7E335D-F56D-4DE7-88C1-21A1FF962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50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95E0492-745B-4059-893E-42A1DE6B7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17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>
                <a:solidFill>
                  <a:schemeClr val="tx1"/>
                </a:solidFill>
                <a:latin typeface="Tahoma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Tahoma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Tahoma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Tahoma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Tahoma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r"/>
            <a:fld id="{98F9AC85-C7DB-4604-B4A3-F408D422B787}" type="slidenum">
              <a:rPr lang="en-US" sz="1300">
                <a:latin typeface="Times New Roman" pitchFamily="18" charset="0"/>
              </a:rPr>
              <a:pPr algn="r"/>
              <a:t>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>
                <a:solidFill>
                  <a:schemeClr val="tx1"/>
                </a:solidFill>
                <a:latin typeface="Tahoma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Tahoma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Tahoma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Tahoma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Tahoma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r"/>
            <a:fld id="{98F9AC85-C7DB-4604-B4A3-F408D422B787}" type="slidenum">
              <a:rPr lang="en-US" sz="1300">
                <a:latin typeface="Times New Roman" pitchFamily="18" charset="0"/>
              </a:rPr>
              <a:pPr algn="r"/>
              <a:t>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>
                <a:solidFill>
                  <a:schemeClr val="tx1"/>
                </a:solidFill>
                <a:latin typeface="Tahoma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Tahoma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Tahoma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Tahoma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Tahoma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r"/>
            <a:fld id="{98F9AC85-C7DB-4604-B4A3-F408D422B787}" type="slidenum">
              <a:rPr lang="en-US" sz="1300">
                <a:latin typeface="Times New Roman" pitchFamily="18" charset="0"/>
              </a:rPr>
              <a:pPr algn="r"/>
              <a:t>11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>
                <a:solidFill>
                  <a:schemeClr val="tx1"/>
                </a:solidFill>
                <a:latin typeface="Tahoma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Tahoma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Tahoma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Tahoma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Tahoma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r"/>
            <a:fld id="{98F9AC85-C7DB-4604-B4A3-F408D422B787}" type="slidenum">
              <a:rPr lang="en-US" sz="1300">
                <a:latin typeface="Times New Roman" pitchFamily="18" charset="0"/>
              </a:rPr>
              <a:pPr algn="r"/>
              <a:t>14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>
              <a:defRPr>
                <a:solidFill>
                  <a:schemeClr val="tx1"/>
                </a:solidFill>
                <a:latin typeface="Tahoma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Tahoma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Tahoma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Tahoma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Tahoma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r"/>
            <a:fld id="{98F9AC85-C7DB-4604-B4A3-F408D422B787}" type="slidenum">
              <a:rPr lang="en-US" sz="1300">
                <a:latin typeface="Times New Roman" pitchFamily="18" charset="0"/>
              </a:rPr>
              <a:pPr algn="r"/>
              <a:t>17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smtClean="0"/>
              <a:t>© GWU – VCU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53F36E-68C7-4205-AC70-210B1D2DB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21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GWU – VCU 2013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513A5-3D58-4ECA-82C6-8F42E923C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© GWU – VCU 2012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3AB7847-3A44-46AD-AD41-7378C00A2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atcomcounty.us/pds/plan/current/gpt-ssa/pdf/2011-02-28-project-info-doc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9700" y="4246384"/>
            <a:ext cx="8813799" cy="2576512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 b="1" dirty="0" smtClean="0">
              <a:solidFill>
                <a:schemeClr val="hlink"/>
              </a:solidFill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b="1" dirty="0" smtClean="0">
              <a:solidFill>
                <a:schemeClr val="hlink"/>
              </a:solidFill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 smtClean="0">
                <a:solidFill>
                  <a:schemeClr val="hlink"/>
                </a:solidFill>
                <a:latin typeface="Arial" charset="0"/>
              </a:rPr>
              <a:t>GWU Personnel:</a:t>
            </a:r>
            <a:r>
              <a:rPr lang="en-US" sz="2000" dirty="0" smtClean="0">
                <a:latin typeface="Arial" charset="0"/>
              </a:rPr>
              <a:t> Dr. J. Rene van </a:t>
            </a:r>
            <a:r>
              <a:rPr lang="en-US" sz="2000" dirty="0" err="1" smtClean="0">
                <a:latin typeface="Arial" charset="0"/>
              </a:rPr>
              <a:t>Dorp</a:t>
            </a:r>
            <a:endParaRPr lang="en-US" sz="2000" dirty="0" smtClean="0"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b="1" dirty="0" smtClean="0">
              <a:solidFill>
                <a:schemeClr val="hlink"/>
              </a:solidFill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 smtClean="0">
                <a:solidFill>
                  <a:schemeClr val="hlink"/>
                </a:solidFill>
                <a:latin typeface="Arial" charset="0"/>
              </a:rPr>
              <a:t>VCU Personnel:</a:t>
            </a:r>
            <a:r>
              <a:rPr lang="en-US" sz="2000" b="1" dirty="0" smtClean="0">
                <a:solidFill>
                  <a:srgbClr val="33CC33"/>
                </a:solidFill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Dr. Jason R. W. Merrick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 smtClean="0">
                <a:solidFill>
                  <a:schemeClr val="hlink"/>
                </a:solidFill>
                <a:latin typeface="Tahoma" charset="0"/>
              </a:rPr>
              <a:t>April 2, </a:t>
            </a:r>
            <a:r>
              <a:rPr lang="en-US" sz="2800" b="1" dirty="0" smtClean="0">
                <a:solidFill>
                  <a:schemeClr val="hlink"/>
                </a:solidFill>
                <a:latin typeface="Tahoma" charset="0"/>
              </a:rPr>
              <a:t>2013</a:t>
            </a:r>
            <a:endParaRPr lang="en-US" sz="2800" b="1" dirty="0" smtClean="0"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 dirty="0" smtClean="0">
              <a:latin typeface="Arial" charset="0"/>
            </a:endParaRPr>
          </a:p>
        </p:txBody>
      </p:sp>
      <p:sp>
        <p:nvSpPr>
          <p:cNvPr id="129028" name="Rectangle 3"/>
          <p:cNvSpPr>
            <a:spLocks noChangeArrowheads="1"/>
          </p:cNvSpPr>
          <p:nvPr/>
        </p:nvSpPr>
        <p:spPr bwMode="auto">
          <a:xfrm>
            <a:off x="3786188" y="3128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60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65100" y="222071"/>
            <a:ext cx="8791575" cy="1014413"/>
          </a:xfrm>
        </p:spPr>
        <p:txBody>
          <a:bodyPr anchor="b" anchorCtr="1"/>
          <a:lstStyle/>
          <a:p>
            <a:pPr algn="ctr" eaLnBrk="1" hangingPunct="1"/>
            <a:r>
              <a:rPr lang="en-US" sz="3200" b="1" dirty="0" smtClean="0">
                <a:solidFill>
                  <a:srgbClr val="FF0000"/>
                </a:solidFill>
                <a:latin typeface="Tahoma" charset="0"/>
              </a:rPr>
              <a:t>Preliminary Future </a:t>
            </a:r>
            <a:r>
              <a:rPr lang="en-US" sz="3200" b="1" dirty="0" smtClean="0">
                <a:solidFill>
                  <a:srgbClr val="FF0000"/>
                </a:solidFill>
                <a:latin typeface="Tahoma" charset="0"/>
              </a:rPr>
              <a:t>Scenario - Definition</a:t>
            </a:r>
            <a:endParaRPr lang="en-US" sz="3200" dirty="0" smtClean="0">
              <a:solidFill>
                <a:schemeClr val="hlink"/>
              </a:solidFill>
              <a:latin typeface="Tahoma" charset="0"/>
            </a:endParaRP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2003788" y="1325476"/>
            <a:ext cx="4792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Presentation by: J. Rene van Dorp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199" y="1914438"/>
            <a:ext cx="8347166" cy="2286000"/>
            <a:chOff x="457199" y="1914438"/>
            <a:chExt cx="8347166" cy="2286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29030" name="Rectangle 6"/>
            <p:cNvSpPr>
              <a:spLocks noChangeArrowheads="1"/>
            </p:cNvSpPr>
            <p:nvPr/>
          </p:nvSpPr>
          <p:spPr bwMode="auto">
            <a:xfrm>
              <a:off x="457199" y="1914438"/>
              <a:ext cx="8347166" cy="2286000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9034" name="Picture 10" descr="vcu_tit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1154" y="2207946"/>
              <a:ext cx="3585788" cy="156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037" name="Picture 13" descr="The George Washington University Portrait Logo (horizontal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07" y="2050873"/>
              <a:ext cx="4506870" cy="2043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4612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03200" y="1270000"/>
            <a:ext cx="5092700" cy="45339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3368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GWU – VCU 2013</a:t>
            </a:r>
            <a:endParaRPr lang="en-US" dirty="0"/>
          </a:p>
        </p:txBody>
      </p:sp>
      <p:pic>
        <p:nvPicPr>
          <p:cNvPr id="3" name="Picture 2" descr="BunkerOpsRatioGrab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59308"/>
            <a:ext cx="4114800" cy="41704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0" y="0"/>
            <a:ext cx="9144000" cy="7874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180" y="201415"/>
            <a:ext cx="880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VTRA STUDY – GATEWAY PROJECT TRAFFIC DECREASES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1435100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NEED TO WORK TOGETHER WITH STEERING COMMITTEE TO GET A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PICTURE OF 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BUNKERING OPERATIONS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ABLE TO MODEL 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BUNKERING INCREASES IN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GW/VCU SIM VTRA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LIKE TO SUGGEST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MEETINGS IN FIRST WEEK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OF MAY (1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3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53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9700" y="4246384"/>
            <a:ext cx="8813799" cy="2576512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 b="1" dirty="0" smtClean="0">
              <a:solidFill>
                <a:schemeClr val="hlink"/>
              </a:solidFill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b="1" dirty="0" smtClean="0">
              <a:solidFill>
                <a:schemeClr val="hlink"/>
              </a:solidFill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 smtClean="0">
                <a:solidFill>
                  <a:schemeClr val="hlink"/>
                </a:solidFill>
                <a:latin typeface="Arial" charset="0"/>
              </a:rPr>
              <a:t>GWU Personnel:</a:t>
            </a:r>
            <a:r>
              <a:rPr lang="en-US" sz="2000" dirty="0" smtClean="0">
                <a:latin typeface="Arial" charset="0"/>
              </a:rPr>
              <a:t> Dr. J. Rene van </a:t>
            </a:r>
            <a:r>
              <a:rPr lang="en-US" sz="2000" dirty="0" err="1" smtClean="0">
                <a:latin typeface="Arial" charset="0"/>
              </a:rPr>
              <a:t>Dorp</a:t>
            </a:r>
            <a:endParaRPr lang="en-US" sz="2000" dirty="0" smtClean="0"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b="1" dirty="0" smtClean="0">
              <a:solidFill>
                <a:schemeClr val="hlink"/>
              </a:solidFill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 smtClean="0">
                <a:solidFill>
                  <a:schemeClr val="hlink"/>
                </a:solidFill>
                <a:latin typeface="Arial" charset="0"/>
              </a:rPr>
              <a:t>VCU Personnel:</a:t>
            </a:r>
            <a:r>
              <a:rPr lang="en-US" sz="2000" b="1" dirty="0" smtClean="0">
                <a:solidFill>
                  <a:srgbClr val="33CC33"/>
                </a:solidFill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Dr. Jason R. W. Merrick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 smtClean="0">
                <a:solidFill>
                  <a:schemeClr val="hlink"/>
                </a:solidFill>
                <a:latin typeface="Tahoma" charset="0"/>
              </a:rPr>
              <a:t>APRIL 2, </a:t>
            </a:r>
            <a:r>
              <a:rPr lang="en-US" sz="2800" b="1" dirty="0" smtClean="0">
                <a:solidFill>
                  <a:schemeClr val="hlink"/>
                </a:solidFill>
                <a:latin typeface="Tahoma" charset="0"/>
              </a:rPr>
              <a:t>2013</a:t>
            </a:r>
            <a:endParaRPr lang="en-US" sz="2800" b="1" dirty="0" smtClean="0"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 dirty="0" smtClean="0">
              <a:latin typeface="Arial" charset="0"/>
            </a:endParaRPr>
          </a:p>
        </p:txBody>
      </p:sp>
      <p:sp>
        <p:nvSpPr>
          <p:cNvPr id="129028" name="Rectangle 3"/>
          <p:cNvSpPr>
            <a:spLocks noChangeArrowheads="1"/>
          </p:cNvSpPr>
          <p:nvPr/>
        </p:nvSpPr>
        <p:spPr bwMode="auto">
          <a:xfrm>
            <a:off x="3786188" y="3128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60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65100" y="222071"/>
            <a:ext cx="8791575" cy="1014413"/>
          </a:xfrm>
        </p:spPr>
        <p:txBody>
          <a:bodyPr anchor="b" anchorCtr="1"/>
          <a:lstStyle/>
          <a:p>
            <a:pPr algn="ctr" eaLnBrk="1" hangingPunct="1"/>
            <a:r>
              <a:rPr lang="en-US" sz="3200" b="1" dirty="0" smtClean="0">
                <a:solidFill>
                  <a:srgbClr val="FF0000"/>
                </a:solidFill>
                <a:latin typeface="Tahoma" charset="0"/>
              </a:rPr>
              <a:t>Future Scenario 2  </a:t>
            </a:r>
            <a:br>
              <a:rPr lang="en-US" sz="3200" b="1" dirty="0" smtClean="0">
                <a:solidFill>
                  <a:srgbClr val="FF0000"/>
                </a:solidFill>
                <a:latin typeface="Tahoma" charset="0"/>
              </a:rPr>
            </a:br>
            <a:r>
              <a:rPr lang="en-US" sz="3200" b="1" dirty="0" smtClean="0">
                <a:solidFill>
                  <a:srgbClr val="FFC000"/>
                </a:solidFill>
                <a:latin typeface="Tahoma" charset="0"/>
              </a:rPr>
              <a:t>KINDER MORGAN</a:t>
            </a:r>
            <a:endParaRPr lang="en-US" sz="3200" dirty="0" smtClean="0">
              <a:solidFill>
                <a:srgbClr val="FFC000"/>
              </a:solidFill>
              <a:latin typeface="Tahoma" charset="0"/>
            </a:endParaRP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2003788" y="1325476"/>
            <a:ext cx="4792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Presentation by: J. Rene van Dorp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199" y="1914438"/>
            <a:ext cx="8347166" cy="2286000"/>
            <a:chOff x="457199" y="1914438"/>
            <a:chExt cx="8347166" cy="2286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29030" name="Rectangle 6"/>
            <p:cNvSpPr>
              <a:spLocks noChangeArrowheads="1"/>
            </p:cNvSpPr>
            <p:nvPr/>
          </p:nvSpPr>
          <p:spPr bwMode="auto">
            <a:xfrm>
              <a:off x="457199" y="1914438"/>
              <a:ext cx="8347166" cy="2286000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9034" name="Picture 10" descr="vcu_tit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1154" y="2207946"/>
              <a:ext cx="3585788" cy="156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037" name="Picture 13" descr="The George Washington University Portrait Logo (horizontal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07" y="2050873"/>
              <a:ext cx="4506870" cy="2043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650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GWU – VCU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7874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180" y="226815"/>
            <a:ext cx="8465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VTRA STUDY – KINDER MORGAN TRAFFIC INCREASES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746880"/>
              </p:ext>
            </p:extLst>
          </p:nvPr>
        </p:nvGraphicFramePr>
        <p:xfrm>
          <a:off x="266700" y="1028700"/>
          <a:ext cx="8496299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54521"/>
                <a:gridCol w="3320889"/>
                <a:gridCol w="3320889"/>
              </a:tblGrid>
              <a:tr h="2561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Focus</a:t>
                      </a:r>
                      <a:r>
                        <a:rPr lang="en-US" sz="1400" baseline="0" dirty="0" smtClean="0"/>
                        <a:t> Vessel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Call</a:t>
                      </a:r>
                      <a:r>
                        <a:rPr lang="en-US" sz="1400" baseline="0" dirty="0" smtClean="0"/>
                        <a:t> Increases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SOURCE/ ANALYSIS</a:t>
                      </a:r>
                      <a:endParaRPr lang="en-US" sz="1400" dirty="0"/>
                    </a:p>
                  </a:txBody>
                  <a:tcPr/>
                </a:tc>
              </a:tr>
              <a:tr h="2561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Oil Tanker : 29 per</a:t>
                      </a:r>
                      <a:r>
                        <a:rPr lang="en-US" sz="1400" baseline="0" dirty="0" smtClean="0"/>
                        <a:t> month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See below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ATB : </a:t>
                      </a:r>
                      <a:r>
                        <a:rPr lang="en-US" sz="1400" dirty="0" smtClean="0"/>
                        <a:t>???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Increase by ratio ATB</a:t>
                      </a:r>
                      <a:r>
                        <a:rPr lang="en-US" sz="1400" baseline="0" dirty="0" smtClean="0"/>
                        <a:t> to Tankers (?)</a:t>
                      </a:r>
                      <a:endParaRPr lang="en-US" sz="1400" dirty="0" smtClean="0"/>
                    </a:p>
                  </a:txBody>
                  <a:tcPr/>
                </a:tc>
              </a:tr>
              <a:tr h="2561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Oil Barge : </a:t>
                      </a:r>
                      <a:r>
                        <a:rPr lang="en-US" sz="1400" dirty="0" smtClean="0"/>
                        <a:t>???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Increase by ratio  Barge to Tankers (?)</a:t>
                      </a:r>
                    </a:p>
                  </a:txBody>
                  <a:tcPr/>
                </a:tc>
              </a:tr>
              <a:tr h="2561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Bulk Carrier : 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2561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Container Vessels: 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66700" y="3085237"/>
            <a:ext cx="8445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	:     5 	tankers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month (60 total per year) </a:t>
            </a:r>
            <a:endParaRPr lang="en-US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Forecasted	:   34 	tankers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 (408 tankers per year)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Increases	:   29    tankers per month (358 tankers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year)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000" y="4259640"/>
            <a:ext cx="850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Rationale: </a:t>
            </a:r>
            <a:r>
              <a:rPr lang="en-US" dirty="0"/>
              <a:t>These estimates are current as of April 1 2013 and were corroborated by Kinder Morgan representatives at VTRA SC meeting in February 6 2013.  The maximum estimate is based on maximum throughput capacity. Although 408 is a high </a:t>
            </a:r>
            <a:r>
              <a:rPr lang="en-US" dirty="0" smtClean="0"/>
              <a:t>figure — given </a:t>
            </a:r>
            <a:r>
              <a:rPr lang="en-US" dirty="0"/>
              <a:t>the requirement for daylight high tides in order for tankers to transit 2nd </a:t>
            </a:r>
            <a:r>
              <a:rPr lang="en-US" dirty="0" smtClean="0"/>
              <a:t>Narrows it is considered possible </a:t>
            </a:r>
            <a:r>
              <a:rPr lang="en-US" dirty="0"/>
              <a:t>that more than one tanker could transit during such a </a:t>
            </a:r>
            <a:r>
              <a:rPr lang="en-US" dirty="0" smtClean="0"/>
              <a:t>window (for example by leaving in tandem).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7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1" y="1343025"/>
            <a:ext cx="8737600" cy="31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GWU – VCU 2012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7874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180" y="226815"/>
            <a:ext cx="8465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VTRA STUDY – KINDERMORGAN TRAFFIC INCREASES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1863636"/>
            <a:ext cx="6718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Source: http://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www.transmountain.com/tanker-traffic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1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9700" y="4246384"/>
            <a:ext cx="8813799" cy="2576512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 b="1" dirty="0" smtClean="0">
              <a:solidFill>
                <a:schemeClr val="hlink"/>
              </a:solidFill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b="1" dirty="0" smtClean="0">
              <a:solidFill>
                <a:schemeClr val="hlink"/>
              </a:solidFill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 smtClean="0">
                <a:solidFill>
                  <a:schemeClr val="hlink"/>
                </a:solidFill>
                <a:latin typeface="Arial" charset="0"/>
              </a:rPr>
              <a:t>GWU Personnel:</a:t>
            </a:r>
            <a:r>
              <a:rPr lang="en-US" sz="2000" dirty="0" smtClean="0">
                <a:latin typeface="Arial" charset="0"/>
              </a:rPr>
              <a:t> Dr. J. Rene van </a:t>
            </a:r>
            <a:r>
              <a:rPr lang="en-US" sz="2000" dirty="0" err="1" smtClean="0">
                <a:latin typeface="Arial" charset="0"/>
              </a:rPr>
              <a:t>Dorp</a:t>
            </a:r>
            <a:endParaRPr lang="en-US" sz="2000" dirty="0" smtClean="0"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b="1" dirty="0" smtClean="0">
              <a:solidFill>
                <a:schemeClr val="hlink"/>
              </a:solidFill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 smtClean="0">
                <a:solidFill>
                  <a:schemeClr val="hlink"/>
                </a:solidFill>
                <a:latin typeface="Arial" charset="0"/>
              </a:rPr>
              <a:t>VCU Personnel:</a:t>
            </a:r>
            <a:r>
              <a:rPr lang="en-US" sz="2000" b="1" dirty="0" smtClean="0">
                <a:solidFill>
                  <a:srgbClr val="33CC33"/>
                </a:solidFill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Dr. Jason R. W. Merrick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 smtClean="0">
                <a:solidFill>
                  <a:schemeClr val="hlink"/>
                </a:solidFill>
                <a:latin typeface="Tahoma" charset="0"/>
              </a:rPr>
              <a:t>APRIL 2, </a:t>
            </a:r>
            <a:r>
              <a:rPr lang="en-US" sz="2800" b="1" dirty="0" smtClean="0">
                <a:solidFill>
                  <a:schemeClr val="hlink"/>
                </a:solidFill>
                <a:latin typeface="Tahoma" charset="0"/>
              </a:rPr>
              <a:t>2013</a:t>
            </a:r>
            <a:endParaRPr lang="en-US" sz="2800" b="1" dirty="0" smtClean="0"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 dirty="0" smtClean="0">
              <a:latin typeface="Arial" charset="0"/>
            </a:endParaRPr>
          </a:p>
        </p:txBody>
      </p:sp>
      <p:sp>
        <p:nvSpPr>
          <p:cNvPr id="129028" name="Rectangle 3"/>
          <p:cNvSpPr>
            <a:spLocks noChangeArrowheads="1"/>
          </p:cNvSpPr>
          <p:nvPr/>
        </p:nvSpPr>
        <p:spPr bwMode="auto">
          <a:xfrm>
            <a:off x="3786188" y="3128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60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65100" y="222071"/>
            <a:ext cx="8791575" cy="1014413"/>
          </a:xfrm>
        </p:spPr>
        <p:txBody>
          <a:bodyPr anchor="b" anchorCtr="1"/>
          <a:lstStyle/>
          <a:p>
            <a:pPr algn="ctr" eaLnBrk="1" hangingPunct="1"/>
            <a:r>
              <a:rPr lang="en-US" sz="3200" b="1" dirty="0" smtClean="0">
                <a:solidFill>
                  <a:srgbClr val="FF0000"/>
                </a:solidFill>
                <a:latin typeface="Tahoma" charset="0"/>
              </a:rPr>
              <a:t>Future Scenario </a:t>
            </a:r>
            <a:r>
              <a:rPr lang="en-US" sz="3200" b="1" dirty="0">
                <a:solidFill>
                  <a:srgbClr val="FF0000"/>
                </a:solidFill>
                <a:latin typeface="Tahoma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ahoma" charset="0"/>
              </a:rPr>
              <a:t> </a:t>
            </a: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DELTA/WESTSHORE/NEPTUNE</a:t>
            </a:r>
            <a:endParaRPr lang="en-US" sz="3200" b="1" dirty="0" smtClean="0">
              <a:solidFill>
                <a:schemeClr val="hlink"/>
              </a:solidFill>
              <a:latin typeface="Tahoma" charset="0"/>
            </a:endParaRP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2003788" y="1325476"/>
            <a:ext cx="4792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Presentation by: J. Rene van Dorp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199" y="1914438"/>
            <a:ext cx="8347166" cy="2286000"/>
            <a:chOff x="457199" y="1914438"/>
            <a:chExt cx="8347166" cy="2286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29030" name="Rectangle 6"/>
            <p:cNvSpPr>
              <a:spLocks noChangeArrowheads="1"/>
            </p:cNvSpPr>
            <p:nvPr/>
          </p:nvSpPr>
          <p:spPr bwMode="auto">
            <a:xfrm>
              <a:off x="457199" y="1914438"/>
              <a:ext cx="8347166" cy="2286000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9034" name="Picture 10" descr="vcu_tit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1154" y="2207946"/>
              <a:ext cx="3585788" cy="156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037" name="Picture 13" descr="The George Washington University Portrait Logo (horizontal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07" y="2050873"/>
              <a:ext cx="4506870" cy="2043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33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1" y="3415735"/>
            <a:ext cx="8318499" cy="247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GWU – VCU 2012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7874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180" y="226815"/>
            <a:ext cx="8588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VTRA STUDY – DELTA/WESTSHORE/NEPTUNE TRAFFIC INCREASES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126939"/>
              </p:ext>
            </p:extLst>
          </p:nvPr>
        </p:nvGraphicFramePr>
        <p:xfrm>
          <a:off x="266700" y="1028700"/>
          <a:ext cx="8496299" cy="2042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54521"/>
                <a:gridCol w="3320889"/>
                <a:gridCol w="3320889"/>
              </a:tblGrid>
              <a:tr h="2561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Focus</a:t>
                      </a:r>
                      <a:r>
                        <a:rPr lang="en-US" sz="1400" baseline="0" dirty="0" smtClean="0"/>
                        <a:t> Vessel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Call</a:t>
                      </a:r>
                      <a:r>
                        <a:rPr lang="en-US" sz="1400" baseline="0" dirty="0" smtClean="0"/>
                        <a:t> Increases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SOURCE/ ANALYSIS</a:t>
                      </a:r>
                      <a:endParaRPr lang="en-US" sz="1400" dirty="0"/>
                    </a:p>
                  </a:txBody>
                  <a:tcPr/>
                </a:tc>
              </a:tr>
              <a:tr h="2561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Oil Tanker : 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ATB : </a:t>
                      </a:r>
                      <a:r>
                        <a:rPr lang="en-US" sz="1400" dirty="0" smtClean="0"/>
                        <a:t>60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</a:tr>
              <a:tr h="2561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Oil Barge : </a:t>
                      </a:r>
                      <a:r>
                        <a:rPr lang="en-US" sz="1400" dirty="0" smtClean="0"/>
                        <a:t>????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Bunkering increases at current rate (?)</a:t>
                      </a:r>
                    </a:p>
                  </a:txBody>
                  <a:tcPr/>
                </a:tc>
              </a:tr>
              <a:tr h="2561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Bulk Carrier : 104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Environmental</a:t>
                      </a:r>
                      <a:r>
                        <a:rPr lang="en-US" sz="1400" baseline="0" dirty="0" smtClean="0"/>
                        <a:t> Assessment Report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2561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Container Vessels: 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15 (DTRRIP) + 260 (DP2)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Environmental</a:t>
                      </a:r>
                      <a:r>
                        <a:rPr lang="en-US" sz="1400" baseline="0" dirty="0" smtClean="0"/>
                        <a:t> Assessment Report</a:t>
                      </a:r>
                      <a:r>
                        <a:rPr lang="en-US" sz="1400" dirty="0" smtClean="0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reeform 3"/>
          <p:cNvSpPr/>
          <p:nvPr/>
        </p:nvSpPr>
        <p:spPr bwMode="auto">
          <a:xfrm>
            <a:off x="6565900" y="4495800"/>
            <a:ext cx="177800" cy="1181100"/>
          </a:xfrm>
          <a:custGeom>
            <a:avLst/>
            <a:gdLst>
              <a:gd name="connsiteX0" fmla="*/ 0 w 177800"/>
              <a:gd name="connsiteY0" fmla="*/ 0 h 1181100"/>
              <a:gd name="connsiteX1" fmla="*/ 165100 w 177800"/>
              <a:gd name="connsiteY1" fmla="*/ 0 h 1181100"/>
              <a:gd name="connsiteX2" fmla="*/ 177800 w 177800"/>
              <a:gd name="connsiteY2" fmla="*/ 1168400 h 1181100"/>
              <a:gd name="connsiteX3" fmla="*/ 12700 w 177800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00" h="1181100">
                <a:moveTo>
                  <a:pt x="0" y="0"/>
                </a:moveTo>
                <a:lnTo>
                  <a:pt x="165100" y="0"/>
                </a:lnTo>
                <a:lnTo>
                  <a:pt x="177800" y="1168400"/>
                </a:lnTo>
                <a:lnTo>
                  <a:pt x="12700" y="118110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4400" y="4889500"/>
            <a:ext cx="726481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+ 104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908300" y="4457700"/>
            <a:ext cx="177800" cy="1181100"/>
          </a:xfrm>
          <a:custGeom>
            <a:avLst/>
            <a:gdLst>
              <a:gd name="connsiteX0" fmla="*/ 0 w 177800"/>
              <a:gd name="connsiteY0" fmla="*/ 0 h 1181100"/>
              <a:gd name="connsiteX1" fmla="*/ 165100 w 177800"/>
              <a:gd name="connsiteY1" fmla="*/ 0 h 1181100"/>
              <a:gd name="connsiteX2" fmla="*/ 177800 w 177800"/>
              <a:gd name="connsiteY2" fmla="*/ 1168400 h 1181100"/>
              <a:gd name="connsiteX3" fmla="*/ 12700 w 177800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00" h="1181100">
                <a:moveTo>
                  <a:pt x="0" y="0"/>
                </a:moveTo>
                <a:lnTo>
                  <a:pt x="165100" y="0"/>
                </a:lnTo>
                <a:lnTo>
                  <a:pt x="177800" y="1168400"/>
                </a:lnTo>
                <a:lnTo>
                  <a:pt x="12700" y="118110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5700" y="4864100"/>
            <a:ext cx="612668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+ 15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711700" y="4419600"/>
            <a:ext cx="177800" cy="1181100"/>
          </a:xfrm>
          <a:custGeom>
            <a:avLst/>
            <a:gdLst>
              <a:gd name="connsiteX0" fmla="*/ 0 w 177800"/>
              <a:gd name="connsiteY0" fmla="*/ 0 h 1181100"/>
              <a:gd name="connsiteX1" fmla="*/ 165100 w 177800"/>
              <a:gd name="connsiteY1" fmla="*/ 0 h 1181100"/>
              <a:gd name="connsiteX2" fmla="*/ 177800 w 177800"/>
              <a:gd name="connsiteY2" fmla="*/ 1168400 h 1181100"/>
              <a:gd name="connsiteX3" fmla="*/ 12700 w 177800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00" h="1181100">
                <a:moveTo>
                  <a:pt x="0" y="0"/>
                </a:moveTo>
                <a:lnTo>
                  <a:pt x="165100" y="0"/>
                </a:lnTo>
                <a:lnTo>
                  <a:pt x="177800" y="1168400"/>
                </a:lnTo>
                <a:lnTo>
                  <a:pt x="12700" y="118110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0200" y="4864100"/>
            <a:ext cx="726481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+ </a:t>
            </a:r>
            <a:r>
              <a:rPr lang="en-US" sz="1400" b="1" dirty="0" smtClean="0">
                <a:solidFill>
                  <a:srgbClr val="FF0000"/>
                </a:solidFill>
              </a:rPr>
              <a:t>260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8140700" y="4457700"/>
            <a:ext cx="177800" cy="1181100"/>
          </a:xfrm>
          <a:custGeom>
            <a:avLst/>
            <a:gdLst>
              <a:gd name="connsiteX0" fmla="*/ 0 w 177800"/>
              <a:gd name="connsiteY0" fmla="*/ 0 h 1181100"/>
              <a:gd name="connsiteX1" fmla="*/ 165100 w 177800"/>
              <a:gd name="connsiteY1" fmla="*/ 0 h 1181100"/>
              <a:gd name="connsiteX2" fmla="*/ 177800 w 177800"/>
              <a:gd name="connsiteY2" fmla="*/ 1168400 h 1181100"/>
              <a:gd name="connsiteX3" fmla="*/ 12700 w 177800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00" h="1181100">
                <a:moveTo>
                  <a:pt x="0" y="0"/>
                </a:moveTo>
                <a:lnTo>
                  <a:pt x="165100" y="0"/>
                </a:lnTo>
                <a:lnTo>
                  <a:pt x="177800" y="1168400"/>
                </a:lnTo>
                <a:lnTo>
                  <a:pt x="12700" y="118110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70800" y="4864100"/>
            <a:ext cx="612668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+ </a:t>
            </a:r>
            <a:r>
              <a:rPr lang="en-US" sz="1400" b="1" dirty="0" smtClean="0">
                <a:solidFill>
                  <a:srgbClr val="FF0000"/>
                </a:solidFill>
              </a:rPr>
              <a:t>60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2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GWU – VCU 2012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7874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180" y="226815"/>
            <a:ext cx="8588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VTRA STUDY – DELTA/WESTSHORE/NEPTUNE TRAFFIC INCREASES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33135"/>
            <a:ext cx="7467599" cy="52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90600" y="3373735"/>
            <a:ext cx="7277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http://www.portmetrovancouver.com/Libraries/PROJECTS_CCIP/DTRRIP_Environmental_Assessment_Report_-_Final.sflb.ashx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1" y="4003675"/>
            <a:ext cx="75333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52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9700" y="4246384"/>
            <a:ext cx="8813799" cy="2576512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 b="1" dirty="0" smtClean="0">
              <a:solidFill>
                <a:schemeClr val="hlink"/>
              </a:solidFill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b="1" dirty="0" smtClean="0">
              <a:solidFill>
                <a:schemeClr val="hlink"/>
              </a:solidFill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 smtClean="0">
                <a:solidFill>
                  <a:schemeClr val="hlink"/>
                </a:solidFill>
                <a:latin typeface="Arial" charset="0"/>
              </a:rPr>
              <a:t>GWU Personnel:</a:t>
            </a:r>
            <a:r>
              <a:rPr lang="en-US" sz="2000" dirty="0" smtClean="0">
                <a:latin typeface="Arial" charset="0"/>
              </a:rPr>
              <a:t> Dr. J. Rene van </a:t>
            </a:r>
            <a:r>
              <a:rPr lang="en-US" sz="2000" dirty="0" err="1" smtClean="0">
                <a:latin typeface="Arial" charset="0"/>
              </a:rPr>
              <a:t>Dorp</a:t>
            </a:r>
            <a:endParaRPr lang="en-US" sz="2000" dirty="0" smtClean="0"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b="1" dirty="0" smtClean="0">
              <a:solidFill>
                <a:schemeClr val="hlink"/>
              </a:solidFill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 smtClean="0">
                <a:solidFill>
                  <a:schemeClr val="hlink"/>
                </a:solidFill>
                <a:latin typeface="Arial" charset="0"/>
              </a:rPr>
              <a:t>VCU Personnel:</a:t>
            </a:r>
            <a:r>
              <a:rPr lang="en-US" sz="2000" b="1" dirty="0" smtClean="0">
                <a:solidFill>
                  <a:srgbClr val="33CC33"/>
                </a:solidFill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Dr. Jason R. W. Merrick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 smtClean="0">
                <a:solidFill>
                  <a:schemeClr val="hlink"/>
                </a:solidFill>
                <a:latin typeface="Tahoma" charset="0"/>
              </a:rPr>
              <a:t>APRIL 2, </a:t>
            </a:r>
            <a:r>
              <a:rPr lang="en-US" sz="2800" b="1" dirty="0" smtClean="0">
                <a:solidFill>
                  <a:schemeClr val="hlink"/>
                </a:solidFill>
                <a:latin typeface="Tahoma" charset="0"/>
              </a:rPr>
              <a:t>2013</a:t>
            </a:r>
            <a:endParaRPr lang="en-US" sz="2800" b="1" dirty="0" smtClean="0"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 dirty="0" smtClean="0">
              <a:latin typeface="Arial" charset="0"/>
            </a:endParaRPr>
          </a:p>
        </p:txBody>
      </p:sp>
      <p:sp>
        <p:nvSpPr>
          <p:cNvPr id="129028" name="Rectangle 3"/>
          <p:cNvSpPr>
            <a:spLocks noChangeArrowheads="1"/>
          </p:cNvSpPr>
          <p:nvPr/>
        </p:nvSpPr>
        <p:spPr bwMode="auto">
          <a:xfrm>
            <a:off x="3786188" y="3128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60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65100" y="222071"/>
            <a:ext cx="8791575" cy="1014413"/>
          </a:xfrm>
        </p:spPr>
        <p:txBody>
          <a:bodyPr anchor="b" anchorCtr="1"/>
          <a:lstStyle/>
          <a:p>
            <a:pPr algn="ctr" eaLnBrk="1" hangingPunct="1"/>
            <a:r>
              <a:rPr lang="en-US" sz="3200" b="1" dirty="0" smtClean="0">
                <a:solidFill>
                  <a:srgbClr val="FF0000"/>
                </a:solidFill>
                <a:latin typeface="Tahoma" charset="0"/>
              </a:rPr>
              <a:t>Future Scenario 4 </a:t>
            </a:r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TRENDS</a:t>
            </a:r>
            <a:endParaRPr lang="en-US" sz="3200" b="1" dirty="0" smtClean="0">
              <a:solidFill>
                <a:schemeClr val="hlink"/>
              </a:solidFill>
              <a:latin typeface="Tahoma" charset="0"/>
            </a:endParaRP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2003788" y="1325476"/>
            <a:ext cx="4792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Presentation by: J. Rene van Dorp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199" y="1914438"/>
            <a:ext cx="8347166" cy="2286000"/>
            <a:chOff x="457199" y="1914438"/>
            <a:chExt cx="8347166" cy="2286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29030" name="Rectangle 6"/>
            <p:cNvSpPr>
              <a:spLocks noChangeArrowheads="1"/>
            </p:cNvSpPr>
            <p:nvPr/>
          </p:nvSpPr>
          <p:spPr bwMode="auto">
            <a:xfrm>
              <a:off x="457199" y="1914438"/>
              <a:ext cx="8347166" cy="2286000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9034" name="Picture 10" descr="vcu_tit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1154" y="2207946"/>
              <a:ext cx="3585788" cy="156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037" name="Picture 13" descr="The George Washington University Portrait Logo (horizontal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07" y="2050873"/>
              <a:ext cx="4506870" cy="2043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0078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GWU – VCU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7874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7080" y="264915"/>
            <a:ext cx="5763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VTRA STUDY – TREND CHANGES??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820191"/>
              </p:ext>
            </p:extLst>
          </p:nvPr>
        </p:nvGraphicFramePr>
        <p:xfrm>
          <a:off x="203200" y="965201"/>
          <a:ext cx="8699500" cy="29706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74875"/>
                <a:gridCol w="2174875"/>
                <a:gridCol w="2174875"/>
                <a:gridCol w="2174875"/>
              </a:tblGrid>
              <a:tr h="57768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FOCUS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VESSEL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VESSE</a:t>
                      </a:r>
                      <a:r>
                        <a:rPr lang="en-US" sz="1800" baseline="0" dirty="0" smtClean="0"/>
                        <a:t>L TYPE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CHANGE</a:t>
                      </a:r>
                      <a:r>
                        <a:rPr lang="en-US" sz="1800" baseline="0" dirty="0" smtClean="0"/>
                        <a:t> UP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OR DOWN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SOURCE/</a:t>
                      </a:r>
                    </a:p>
                    <a:p>
                      <a:pPr algn="ctr"/>
                      <a:r>
                        <a:rPr lang="en-US" sz="1800" dirty="0" smtClean="0"/>
                        <a:t>ANALYSIS</a:t>
                      </a:r>
                      <a:endParaRPr lang="en-US" sz="1800" dirty="0"/>
                    </a:p>
                  </a:txBody>
                  <a:tcPr/>
                </a:tc>
              </a:tr>
              <a:tr h="4661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Oil Tanker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??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4661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/>
                </a:tc>
              </a:tr>
              <a:tr h="4661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Oil Barge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/>
                </a:tc>
              </a:tr>
              <a:tr h="4661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Bulk Carrier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??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4661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Container Vessels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??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 bwMode="auto">
          <a:xfrm>
            <a:off x="215900" y="1003300"/>
            <a:ext cx="8636000" cy="29464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8801" y="4292600"/>
            <a:ext cx="79882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SUGGESTED APPROACH TOWARDS TREND DEFINITION: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Keep interacting vessels (IV’s) at VTOSS 2010 levels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Trends ought to be changes not as a result of three future projects being considered. Implies historical trend analysis for VTRA study area (not straightforward!)</a:t>
            </a:r>
          </a:p>
        </p:txBody>
      </p:sp>
    </p:spTree>
    <p:extLst>
      <p:ext uri="{BB962C8B-B14F-4D97-AF65-F5344CB8AC3E}">
        <p14:creationId xmlns:p14="http://schemas.microsoft.com/office/powerpoint/2010/main" val="325293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7874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7080" y="226815"/>
            <a:ext cx="5763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VTRA STUDY – TREND CHANGES??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401" y="1104900"/>
            <a:ext cx="7988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SUGGESTED APPROACH TOWARDS TREND DEFINITION: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Keep interacting vessels (IV’s) at VTOSS 2010 levels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Trends </a:t>
            </a:r>
            <a:r>
              <a:rPr lang="en-US" sz="2000" b="1" u="sng" dirty="0" smtClean="0"/>
              <a:t>ought to be changes not as a result of three future projects</a:t>
            </a:r>
            <a:r>
              <a:rPr lang="en-US" sz="2000" b="1" dirty="0" smtClean="0"/>
              <a:t> being considered. </a:t>
            </a:r>
            <a:endParaRPr lang="en-US" sz="2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/>
              <a:t>H</a:t>
            </a:r>
            <a:r>
              <a:rPr lang="en-US" sz="2000" b="1" dirty="0" smtClean="0"/>
              <a:t>istorical trend analysis for VTRA study area ???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(not straightforward!)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3527425"/>
            <a:ext cx="819943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" y="3118535"/>
            <a:ext cx="8318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DECREASES DUE TO RAIL/PIPELINE SHIFTS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1879600" y="939800"/>
            <a:ext cx="5791200" cy="698500"/>
          </a:xfrm>
          <a:prstGeom prst="roundRect">
            <a:avLst/>
          </a:prstGeom>
          <a:solidFill>
            <a:srgbClr val="009900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GWU – VCU 2013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7874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080" y="226815"/>
            <a:ext cx="8177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VTRA STUDY – FUTURE PROJECT + FOCUS VESSELS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789691"/>
              </p:ext>
            </p:extLst>
          </p:nvPr>
        </p:nvGraphicFramePr>
        <p:xfrm>
          <a:off x="177800" y="2108202"/>
          <a:ext cx="3949700" cy="27050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15309"/>
                <a:gridCol w="2534391"/>
              </a:tblGrid>
              <a:tr h="7013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FOCUS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VESSEL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VESSE</a:t>
                      </a:r>
                      <a:r>
                        <a:rPr lang="en-US" sz="1800" baseline="0" dirty="0" smtClean="0"/>
                        <a:t>L TYPE</a:t>
                      </a:r>
                      <a:endParaRPr lang="en-US" sz="1800" dirty="0"/>
                    </a:p>
                  </a:txBody>
                  <a:tcPr/>
                </a:tc>
              </a:tr>
              <a:tr h="4007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Oil Tanker</a:t>
                      </a:r>
                      <a:endParaRPr lang="en-US" sz="1800" dirty="0"/>
                    </a:p>
                  </a:txBody>
                  <a:tcPr/>
                </a:tc>
              </a:tr>
              <a:tr h="4007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ATB</a:t>
                      </a:r>
                    </a:p>
                  </a:txBody>
                  <a:tcPr/>
                </a:tc>
              </a:tr>
              <a:tr h="4007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Oil Barge</a:t>
                      </a:r>
                    </a:p>
                  </a:txBody>
                  <a:tcPr/>
                </a:tc>
              </a:tr>
              <a:tr h="4007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Bulk Carrier</a:t>
                      </a:r>
                      <a:endParaRPr lang="en-US" sz="1800" dirty="0"/>
                    </a:p>
                  </a:txBody>
                  <a:tcPr/>
                </a:tc>
              </a:tr>
              <a:tr h="4007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Container Vessels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195168"/>
              </p:ext>
            </p:extLst>
          </p:nvPr>
        </p:nvGraphicFramePr>
        <p:xfrm>
          <a:off x="5473700" y="2273300"/>
          <a:ext cx="3492500" cy="2392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51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FUTURE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SCENARIO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GATEWAY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KINDER</a:t>
                      </a:r>
                      <a:r>
                        <a:rPr lang="en-US" baseline="0" dirty="0" smtClean="0"/>
                        <a:t> MORGAN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DELTA</a:t>
                      </a:r>
                      <a:r>
                        <a:rPr lang="en-US" baseline="0" dirty="0" smtClean="0"/>
                        <a:t> TERMINAL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OTHER</a:t>
                      </a:r>
                      <a:r>
                        <a:rPr lang="en-US" baseline="0" dirty="0" smtClean="0"/>
                        <a:t> TRENDS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92300" y="1104900"/>
            <a:ext cx="570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BASE CASE: VTRA UPDATED WITH VTOSS 2010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203200" y="2108200"/>
            <a:ext cx="3937000" cy="27051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461000" y="2273300"/>
            <a:ext cx="3505200" cy="24257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5" name="Straight Arrow Connector 14"/>
          <p:cNvCxnSpPr>
            <a:stCxn id="3" idx="3"/>
            <a:endCxn id="9" idx="1"/>
          </p:cNvCxnSpPr>
          <p:nvPr/>
        </p:nvCxnSpPr>
        <p:spPr bwMode="auto">
          <a:xfrm>
            <a:off x="4127500" y="3460750"/>
            <a:ext cx="1346200" cy="88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7" name="Straight Arrow Connector 16"/>
          <p:cNvCxnSpPr>
            <a:stCxn id="3" idx="0"/>
            <a:endCxn id="12" idx="2"/>
          </p:cNvCxnSpPr>
          <p:nvPr/>
        </p:nvCxnSpPr>
        <p:spPr bwMode="auto">
          <a:xfrm flipV="1">
            <a:off x="2152650" y="1638300"/>
            <a:ext cx="2622550" cy="46990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20" name="Straight Arrow Connector 19"/>
          <p:cNvCxnSpPr>
            <a:stCxn id="9" idx="0"/>
            <a:endCxn id="12" idx="2"/>
          </p:cNvCxnSpPr>
          <p:nvPr/>
        </p:nvCxnSpPr>
        <p:spPr bwMode="auto">
          <a:xfrm flipH="1" flipV="1">
            <a:off x="4775200" y="1638300"/>
            <a:ext cx="2444750" cy="635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149850" y="5080000"/>
            <a:ext cx="89306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SUGGESTED APPROACH TOWARDS FUTURE SCENARIO DEFINITION: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Keep interacting vessels at VTOSS 2010 levels, limit to FV changes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Each Scenario may result in Focus Vessel increases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Each Scenario may result in Focus Vessel decreases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849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GWU – VCU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7874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670716"/>
            <a:ext cx="8526882" cy="372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84600" y="965200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67080" y="226815"/>
            <a:ext cx="5763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VTRA STUDY – TREND CHANGES??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67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7874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066" y="239515"/>
            <a:ext cx="8936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VTRA STUDY – OTHER SUGGESTIONS TREND CHANGES??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35960"/>
            <a:ext cx="7937499" cy="545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85800" y="2425700"/>
            <a:ext cx="5753100" cy="1968500"/>
            <a:chOff x="685800" y="2425700"/>
            <a:chExt cx="5753100" cy="1968500"/>
          </a:xfrm>
        </p:grpSpPr>
        <p:sp>
          <p:nvSpPr>
            <p:cNvPr id="4" name="Rectangle 3"/>
            <p:cNvSpPr/>
            <p:nvPr/>
          </p:nvSpPr>
          <p:spPr bwMode="auto">
            <a:xfrm>
              <a:off x="685800" y="2425700"/>
              <a:ext cx="203200" cy="19685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016000" y="2451100"/>
              <a:ext cx="5422900" cy="3937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</a:rPr>
                <a:t>Kinder Morgan</a:t>
              </a:r>
              <a:r>
                <a:rPr kumimoji="0" lang="en-US" sz="1800" b="0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</a:rPr>
                <a:t> 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</a:rPr>
                <a:t>Future Project: Being</a:t>
              </a:r>
              <a:r>
                <a:rPr kumimoji="0" lang="en-US" sz="1800" b="0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</a:rPr>
                <a:t> considered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5800" y="4622800"/>
            <a:ext cx="5003800" cy="660400"/>
            <a:chOff x="685800" y="4622800"/>
            <a:chExt cx="5003800" cy="6604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685800" y="4622800"/>
              <a:ext cx="215900" cy="6604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003300" y="4648200"/>
              <a:ext cx="4686300" cy="3937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</a:rPr>
                <a:t>Gateway </a:t>
              </a:r>
              <a:r>
                <a:rPr lang="en-US" dirty="0">
                  <a:solidFill>
                    <a:srgbClr val="FF0000"/>
                  </a:solidFill>
                  <a:latin typeface="Tahoma" pitchFamily="34" charset="0"/>
                </a:rPr>
                <a:t>Future Project Being considered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30300" y="5435600"/>
            <a:ext cx="7213600" cy="787400"/>
            <a:chOff x="1130300" y="5435600"/>
            <a:chExt cx="7213600" cy="787400"/>
          </a:xfrm>
        </p:grpSpPr>
        <p:grpSp>
          <p:nvGrpSpPr>
            <p:cNvPr id="14" name="Group 13"/>
            <p:cNvGrpSpPr/>
            <p:nvPr/>
          </p:nvGrpSpPr>
          <p:grpSpPr>
            <a:xfrm>
              <a:off x="1130300" y="5435600"/>
              <a:ext cx="1612900" cy="787400"/>
              <a:chOff x="952500" y="5194300"/>
              <a:chExt cx="7112000" cy="1003300"/>
            </a:xfrm>
          </p:grpSpPr>
          <p:cxnSp>
            <p:nvCxnSpPr>
              <p:cNvPr id="5" name="Straight Connector 4"/>
              <p:cNvCxnSpPr/>
              <p:nvPr/>
            </p:nvCxnSpPr>
            <p:spPr bwMode="auto">
              <a:xfrm>
                <a:off x="952500" y="5257800"/>
                <a:ext cx="7112000" cy="8890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 flipV="1">
                <a:off x="1028700" y="5194300"/>
                <a:ext cx="6985000" cy="100330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" name="Rectangle 16"/>
            <p:cNvSpPr/>
            <p:nvPr/>
          </p:nvSpPr>
          <p:spPr bwMode="auto">
            <a:xfrm>
              <a:off x="3149600" y="5511800"/>
              <a:ext cx="5194300" cy="3937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</a:rPr>
                <a:t>Decided not to include because</a:t>
              </a:r>
              <a:r>
                <a:rPr kumimoji="0" lang="en-US" sz="1800" b="0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</a:rPr>
                <a:t> too speculative ?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42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5412"/>
            <a:ext cx="8936941" cy="46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GWU – VCU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7874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066" y="239515"/>
            <a:ext cx="8936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VTRA STUDY – OTHER SUGGESTIONS TREND CHANGES??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2832100"/>
            <a:ext cx="8775700" cy="558800"/>
            <a:chOff x="304800" y="2832100"/>
            <a:chExt cx="8775700" cy="558800"/>
          </a:xfrm>
        </p:grpSpPr>
        <p:sp>
          <p:nvSpPr>
            <p:cNvPr id="9" name="Rectangle 8"/>
            <p:cNvSpPr/>
            <p:nvPr/>
          </p:nvSpPr>
          <p:spPr bwMode="auto">
            <a:xfrm>
              <a:off x="304800" y="3098800"/>
              <a:ext cx="190500" cy="2921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730500" y="2832100"/>
              <a:ext cx="6350000" cy="3937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</a:rPr>
                <a:t>Delta</a:t>
              </a:r>
              <a:r>
                <a:rPr lang="en-US" sz="1600" dirty="0" smtClean="0">
                  <a:solidFill>
                    <a:srgbClr val="FF0000"/>
                  </a:solidFill>
                  <a:latin typeface="Tahoma" pitchFamily="34" charset="0"/>
                </a:rPr>
                <a:t>/</a:t>
              </a:r>
              <a:r>
                <a:rPr lang="en-US" sz="1600" dirty="0" err="1" smtClean="0">
                  <a:solidFill>
                    <a:srgbClr val="FF0000"/>
                  </a:solidFill>
                  <a:latin typeface="Tahoma" pitchFamily="34" charset="0"/>
                </a:rPr>
                <a:t>Westshore</a:t>
              </a:r>
              <a:r>
                <a:rPr lang="en-US" sz="1600" dirty="0" smtClean="0">
                  <a:solidFill>
                    <a:srgbClr val="FF0000"/>
                  </a:solidFill>
                  <a:latin typeface="Tahoma" pitchFamily="34" charset="0"/>
                </a:rPr>
                <a:t>/Neptune </a:t>
              </a: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</a:rPr>
                <a:t>Future Project: Being</a:t>
              </a:r>
              <a:r>
                <a:rPr kumimoji="0" lang="en-US" sz="1600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ahoma" pitchFamily="34" charset="0"/>
                </a:rPr>
                <a:t> considered</a:t>
              </a:r>
              <a:endParaRPr kumimoji="0" lang="en-US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2730500" y="3251200"/>
            <a:ext cx="6273800" cy="3429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</a:rPr>
              <a:t>Include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</a:rPr>
              <a:t> BP future forecasts from former VTRA in future trend?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111500" y="3670300"/>
            <a:ext cx="6273800" cy="3429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FF0000"/>
                </a:solidFill>
                <a:latin typeface="Tahoma" pitchFamily="34" charset="0"/>
              </a:rPr>
              <a:t>Some are included in Delta Future Project. Others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</a:rPr>
              <a:t>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GWU – VCU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7874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066" y="239515"/>
            <a:ext cx="8936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VTRA STUDY – OTHER SUGGESTIONS TREND CHANGES??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833438"/>
            <a:ext cx="614362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5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GWU – VCU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7874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066" y="239515"/>
            <a:ext cx="8936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VTRA STUDY – OTHER SUGGESTIONS TREND CHANGES??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973056"/>
            <a:ext cx="6540500" cy="519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800" y="2133600"/>
            <a:ext cx="1789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 already</a:t>
            </a:r>
          </a:p>
          <a:p>
            <a:r>
              <a:rPr lang="en-US" b="1" dirty="0" smtClean="0"/>
              <a:t>covered some</a:t>
            </a:r>
          </a:p>
          <a:p>
            <a:r>
              <a:rPr lang="en-US" b="1" dirty="0"/>
              <a:t>o</a:t>
            </a:r>
            <a:r>
              <a:rPr lang="en-US" b="1" dirty="0" smtClean="0"/>
              <a:t>f these, no?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61200" y="3302000"/>
            <a:ext cx="1803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Which are not</a:t>
            </a:r>
          </a:p>
          <a:p>
            <a:r>
              <a:rPr lang="en-US" b="1" dirty="0"/>
              <a:t>y</a:t>
            </a:r>
            <a:r>
              <a:rPr lang="en-US" b="1" dirty="0" smtClean="0"/>
              <a:t>et </a:t>
            </a:r>
            <a:r>
              <a:rPr lang="en-US" b="1" dirty="0" smtClean="0"/>
              <a:t>covered?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99300" y="4318000"/>
            <a:ext cx="17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Should they</a:t>
            </a:r>
          </a:p>
          <a:p>
            <a:r>
              <a:rPr lang="en-US" b="1" dirty="0"/>
              <a:t>b</a:t>
            </a:r>
            <a:r>
              <a:rPr lang="en-US" b="1" dirty="0" smtClean="0"/>
              <a:t>e </a:t>
            </a:r>
            <a:r>
              <a:rPr lang="en-US" b="1" dirty="0" smtClean="0"/>
              <a:t>included ?</a:t>
            </a:r>
          </a:p>
        </p:txBody>
      </p:sp>
    </p:spTree>
    <p:extLst>
      <p:ext uri="{BB962C8B-B14F-4D97-AF65-F5344CB8AC3E}">
        <p14:creationId xmlns:p14="http://schemas.microsoft.com/office/powerpoint/2010/main" val="32115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800600" y="62706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© GWU – VCU 2012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7874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218642"/>
              </p:ext>
            </p:extLst>
          </p:nvPr>
        </p:nvGraphicFramePr>
        <p:xfrm>
          <a:off x="1676400" y="884385"/>
          <a:ext cx="6146802" cy="58641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6600"/>
                <a:gridCol w="1155700"/>
                <a:gridCol w="994834"/>
                <a:gridCol w="994834"/>
                <a:gridCol w="994834"/>
              </a:tblGrid>
              <a:tr h="6184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SCENARIOS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TRENDS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GW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­­­­­­Ý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KM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­­­­­­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­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Ý</a:t>
                      </a:r>
                      <a:endParaRPr lang="en-US" sz="1800" b="1" kern="1200" dirty="0" smtClean="0">
                        <a:solidFill>
                          <a:srgbClr val="FF0000"/>
                        </a:solidFill>
                        <a:latin typeface="Symbol" pitchFamily="18" charset="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DP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­­­­­­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­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Ý</a:t>
                      </a:r>
                      <a:endParaRPr lang="en-US" sz="1800" b="1" kern="1200" dirty="0" smtClean="0">
                        <a:solidFill>
                          <a:srgbClr val="FF0000"/>
                        </a:solidFill>
                        <a:latin typeface="Symbol" pitchFamily="18" charset="2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1844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BASE: VTRA 2010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</a:tr>
              <a:tr h="61844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VTRA 2010 +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TRENDS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</a:tr>
              <a:tr h="5142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GW - NT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NO</a:t>
                      </a:r>
                    </a:p>
                  </a:txBody>
                  <a:tcPr anchor="ctr"/>
                </a:tc>
              </a:tr>
              <a:tr h="5142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GW - YT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NO</a:t>
                      </a:r>
                    </a:p>
                  </a:txBody>
                  <a:tcPr anchor="ctr"/>
                </a:tc>
              </a:tr>
              <a:tr h="5142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KM - NT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NO</a:t>
                      </a:r>
                    </a:p>
                  </a:txBody>
                  <a:tcPr anchor="ctr"/>
                </a:tc>
              </a:tr>
              <a:tr h="5142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KM - YT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anchor="ctr"/>
                </a:tc>
              </a:tr>
              <a:tr h="5142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DP</a:t>
                      </a:r>
                      <a:r>
                        <a:rPr lang="en-US" sz="1800" baseline="0" dirty="0" smtClean="0"/>
                        <a:t> – NT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anchor="ctr"/>
                </a:tc>
              </a:tr>
              <a:tr h="5142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DP - YT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NO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anchor="ctr"/>
                </a:tc>
              </a:tr>
              <a:tr h="5142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MAX HIGH - NT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anchor="ctr"/>
                </a:tc>
              </a:tr>
              <a:tr h="3533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MAX HIGH - YT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49780" y="188715"/>
            <a:ext cx="72731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VTRA STUDY – 10 FUTURE SCENARIOS THUS FAR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683000" y="2832100"/>
            <a:ext cx="1143000" cy="10033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880100" y="3854450"/>
            <a:ext cx="939800" cy="965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45300" y="4832350"/>
            <a:ext cx="977900" cy="10350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38700" y="5867400"/>
            <a:ext cx="2984500" cy="8763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51400" y="2825750"/>
            <a:ext cx="977900" cy="10096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683000" y="3848100"/>
            <a:ext cx="1143000" cy="10033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683000" y="4864100"/>
            <a:ext cx="1143000" cy="10033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695700" y="5854700"/>
            <a:ext cx="1143000" cy="889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3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GWU – VCU 2012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69900"/>
            <a:ext cx="8977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BASE CASE + 9 FUTURE SCENARIOS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500" y="1206500"/>
            <a:ext cx="859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Recall: We evaluate exposure, accident frequency and oil outflow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1574800"/>
            <a:ext cx="2988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Focus Vessels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8700" y="2070100"/>
            <a:ext cx="2492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Scenarios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7300" y="2565400"/>
            <a:ext cx="4491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Output Metric Profiles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200" y="3175000"/>
            <a:ext cx="8751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Geographic Profiles: 5 x 10 x 3 = ??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49300" y="3708400"/>
            <a:ext cx="7505700" cy="1590020"/>
            <a:chOff x="749300" y="3708400"/>
            <a:chExt cx="7505700" cy="1590020"/>
          </a:xfrm>
        </p:grpSpPr>
        <p:sp>
          <p:nvSpPr>
            <p:cNvPr id="12" name="TextBox 11"/>
            <p:cNvSpPr txBox="1"/>
            <p:nvPr/>
          </p:nvSpPr>
          <p:spPr>
            <a:xfrm>
              <a:off x="749300" y="4775200"/>
              <a:ext cx="74510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To help inform risk mitigation strategies</a:t>
              </a:r>
              <a:endParaRPr lang="en-US" sz="2800" b="1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800100" y="3708400"/>
              <a:ext cx="7454900" cy="1093232"/>
              <a:chOff x="800100" y="4470400"/>
              <a:chExt cx="7454900" cy="1093232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092200" y="4470400"/>
                <a:ext cx="696376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150 Geographic Profiles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800100" y="5194300"/>
                <a:ext cx="7454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r>
                  <a:rPr lang="en-US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 Exposure, 50 Accident Frequency, 50 Oil Outflow Profiles</a:t>
                </a:r>
                <a:endParaRPr lang="en-US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964010" y="5466834"/>
            <a:ext cx="7051930" cy="829965"/>
            <a:chOff x="964010" y="5466834"/>
            <a:chExt cx="7051930" cy="829965"/>
          </a:xfrm>
        </p:grpSpPr>
        <p:sp>
          <p:nvSpPr>
            <p:cNvPr id="13" name="Rectangle 12"/>
            <p:cNvSpPr/>
            <p:nvPr/>
          </p:nvSpPr>
          <p:spPr>
            <a:xfrm>
              <a:off x="976710" y="5466834"/>
              <a:ext cx="70359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BASE </a:t>
              </a:r>
              <a:r>
                <a:rPr lang="en-US" sz="24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CASE PROFILES: </a:t>
              </a:r>
              <a:r>
                <a:rPr lang="en-US" sz="24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FIRST </a:t>
              </a:r>
              <a:r>
                <a:rPr lang="en-US" sz="24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WEEK OF MAY </a:t>
              </a:r>
              <a:endPara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64010" y="5835134"/>
              <a:ext cx="70519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FUTURE PROFILES     : FIRST WEEK OF JUNE</a:t>
              </a:r>
              <a:endPara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24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9700" y="4246384"/>
            <a:ext cx="8813799" cy="2576512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 b="1" dirty="0" smtClean="0">
              <a:solidFill>
                <a:schemeClr val="hlink"/>
              </a:solidFill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b="1" dirty="0" smtClean="0">
              <a:solidFill>
                <a:schemeClr val="hlink"/>
              </a:solidFill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 smtClean="0">
                <a:solidFill>
                  <a:schemeClr val="hlink"/>
                </a:solidFill>
                <a:latin typeface="Arial" charset="0"/>
              </a:rPr>
              <a:t>GWU Personnel:</a:t>
            </a:r>
            <a:r>
              <a:rPr lang="en-US" sz="2000" dirty="0" smtClean="0">
                <a:latin typeface="Arial" charset="0"/>
              </a:rPr>
              <a:t> Dr. J. Rene van </a:t>
            </a:r>
            <a:r>
              <a:rPr lang="en-US" sz="2000" dirty="0" err="1" smtClean="0">
                <a:latin typeface="Arial" charset="0"/>
              </a:rPr>
              <a:t>Dorp</a:t>
            </a:r>
            <a:endParaRPr lang="en-US" sz="2000" dirty="0" smtClean="0"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b="1" dirty="0" smtClean="0">
              <a:solidFill>
                <a:schemeClr val="hlink"/>
              </a:solidFill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 smtClean="0">
                <a:solidFill>
                  <a:schemeClr val="hlink"/>
                </a:solidFill>
                <a:latin typeface="Arial" charset="0"/>
              </a:rPr>
              <a:t>VCU Personnel:</a:t>
            </a:r>
            <a:r>
              <a:rPr lang="en-US" sz="2000" b="1" dirty="0" smtClean="0">
                <a:solidFill>
                  <a:srgbClr val="33CC33"/>
                </a:solidFill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Dr. Jason R. W. Merrick</a:t>
            </a: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 smtClean="0">
                <a:solidFill>
                  <a:schemeClr val="hlink"/>
                </a:solidFill>
                <a:latin typeface="Tahoma" charset="0"/>
              </a:rPr>
              <a:t>APRIL 2, </a:t>
            </a:r>
            <a:r>
              <a:rPr lang="en-US" sz="2800" b="1" dirty="0" smtClean="0">
                <a:solidFill>
                  <a:schemeClr val="hlink"/>
                </a:solidFill>
                <a:latin typeface="Tahoma" charset="0"/>
              </a:rPr>
              <a:t>2013</a:t>
            </a:r>
            <a:endParaRPr lang="en-US" sz="2800" b="1" dirty="0" smtClean="0">
              <a:latin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 dirty="0" smtClean="0">
              <a:latin typeface="Arial" charset="0"/>
            </a:endParaRPr>
          </a:p>
        </p:txBody>
      </p:sp>
      <p:sp>
        <p:nvSpPr>
          <p:cNvPr id="129028" name="Rectangle 3"/>
          <p:cNvSpPr>
            <a:spLocks noChangeArrowheads="1"/>
          </p:cNvSpPr>
          <p:nvPr/>
        </p:nvSpPr>
        <p:spPr bwMode="auto">
          <a:xfrm>
            <a:off x="3786188" y="3128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60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65100" y="222071"/>
            <a:ext cx="8791575" cy="1014413"/>
          </a:xfrm>
        </p:spPr>
        <p:txBody>
          <a:bodyPr anchor="b" anchorCtr="1"/>
          <a:lstStyle/>
          <a:p>
            <a:pPr algn="ctr" eaLnBrk="1" hangingPunct="1"/>
            <a:r>
              <a:rPr lang="en-US" sz="3200" b="1" dirty="0" smtClean="0">
                <a:solidFill>
                  <a:srgbClr val="FF0000"/>
                </a:solidFill>
                <a:latin typeface="Tahoma" charset="0"/>
              </a:rPr>
              <a:t>Future Scenario 1</a:t>
            </a:r>
            <a:br>
              <a:rPr lang="en-US" sz="3200" b="1" dirty="0" smtClean="0">
                <a:solidFill>
                  <a:srgbClr val="FF0000"/>
                </a:solidFill>
                <a:latin typeface="Tahoma" charset="0"/>
              </a:rPr>
            </a:br>
            <a:r>
              <a:rPr lang="en-US" sz="3200" b="1" dirty="0" smtClean="0">
                <a:solidFill>
                  <a:srgbClr val="FFC000"/>
                </a:solidFill>
                <a:latin typeface="Tahoma" charset="0"/>
              </a:rPr>
              <a:t>GATEWAY</a:t>
            </a:r>
            <a:endParaRPr lang="en-US" sz="3200" dirty="0" smtClean="0">
              <a:solidFill>
                <a:srgbClr val="FFC000"/>
              </a:solidFill>
              <a:latin typeface="Tahoma" charset="0"/>
            </a:endParaRP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2003788" y="1325476"/>
            <a:ext cx="4792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Presentation by: J. Rene van Dorp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199" y="1914438"/>
            <a:ext cx="8347166" cy="2286000"/>
            <a:chOff x="457199" y="1914438"/>
            <a:chExt cx="8347166" cy="2286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29030" name="Rectangle 6"/>
            <p:cNvSpPr>
              <a:spLocks noChangeArrowheads="1"/>
            </p:cNvSpPr>
            <p:nvPr/>
          </p:nvSpPr>
          <p:spPr bwMode="auto">
            <a:xfrm>
              <a:off x="457199" y="1914438"/>
              <a:ext cx="8347166" cy="2286000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9034" name="Picture 10" descr="vcu_tit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1154" y="2207946"/>
              <a:ext cx="3585788" cy="156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037" name="Picture 13" descr="The George Washington University Portrait Logo (horizontal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07" y="2050873"/>
              <a:ext cx="4506870" cy="2043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3449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GWU – VCU 2013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7874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180" y="226815"/>
            <a:ext cx="880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VTRA STUDY – GATEWAY PROJECT TRAFFIC INCREASES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249912"/>
              </p:ext>
            </p:extLst>
          </p:nvPr>
        </p:nvGraphicFramePr>
        <p:xfrm>
          <a:off x="266700" y="1028700"/>
          <a:ext cx="8496299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54521"/>
                <a:gridCol w="3320889"/>
                <a:gridCol w="3320889"/>
              </a:tblGrid>
              <a:tr h="2561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Focus</a:t>
                      </a:r>
                      <a:r>
                        <a:rPr lang="en-US" sz="1400" baseline="0" dirty="0" smtClean="0"/>
                        <a:t> Vessel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Call</a:t>
                      </a:r>
                      <a:r>
                        <a:rPr lang="en-US" sz="1400" baseline="0" dirty="0" smtClean="0"/>
                        <a:t> Increases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SOURCE/ ANALYSIS</a:t>
                      </a:r>
                      <a:endParaRPr lang="en-US" sz="1400" dirty="0"/>
                    </a:p>
                  </a:txBody>
                  <a:tcPr/>
                </a:tc>
              </a:tr>
              <a:tr h="2561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Oil Tanker : 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ATB : None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</a:tr>
              <a:tr h="2561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Oil Barge : + 228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At current rate of </a:t>
                      </a:r>
                      <a:r>
                        <a:rPr lang="en-US" sz="1400" dirty="0" smtClean="0"/>
                        <a:t>bunkering:</a:t>
                      </a:r>
                      <a:r>
                        <a:rPr lang="en-US" sz="1400" baseline="0" dirty="0" smtClean="0"/>
                        <a:t> see b </a:t>
                      </a:r>
                      <a:r>
                        <a:rPr lang="en-US" sz="1400" baseline="0" dirty="0" err="1" smtClean="0"/>
                        <a:t>elow</a:t>
                      </a:r>
                      <a:endParaRPr lang="en-US" sz="1400" dirty="0" smtClean="0"/>
                    </a:p>
                  </a:txBody>
                  <a:tcPr/>
                </a:tc>
              </a:tr>
              <a:tr h="2561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Bulk Carrier : + 487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Gateway Project Information Document</a:t>
                      </a:r>
                      <a:endParaRPr lang="en-US" sz="1400" dirty="0"/>
                    </a:p>
                  </a:txBody>
                  <a:tcPr/>
                </a:tc>
              </a:tr>
              <a:tr h="2561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Container Vessels: 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110059"/>
            <a:ext cx="8508999" cy="218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5481935"/>
            <a:ext cx="8547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hlinkClick r:id="rId3"/>
              </a:rPr>
              <a:t>http://www.whatcomcounty.us/pds/plan/current/gpt-ssa/pdf/2011-02-28-project-info-doc.pdf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26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GWU – VCU 2012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7874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180" y="201415"/>
            <a:ext cx="880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VTRA STUDY – GATEWAY PROJECT TRAFFIC DECREASES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963523"/>
              </p:ext>
            </p:extLst>
          </p:nvPr>
        </p:nvGraphicFramePr>
        <p:xfrm>
          <a:off x="303440" y="4419600"/>
          <a:ext cx="8496299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54521"/>
                <a:gridCol w="3320889"/>
                <a:gridCol w="3320889"/>
              </a:tblGrid>
              <a:tr h="2561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Focus</a:t>
                      </a:r>
                      <a:r>
                        <a:rPr lang="en-US" sz="1400" baseline="0" dirty="0" smtClean="0"/>
                        <a:t> Vessel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Call</a:t>
                      </a:r>
                      <a:r>
                        <a:rPr lang="en-US" sz="1400" baseline="0" dirty="0" smtClean="0"/>
                        <a:t> Decreases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SOURCE/ ANALYSIS</a:t>
                      </a:r>
                      <a:endParaRPr lang="en-US" sz="1400" dirty="0"/>
                    </a:p>
                  </a:txBody>
                  <a:tcPr/>
                </a:tc>
              </a:tr>
              <a:tr h="2561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Oil Tanker : 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ATB : 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</a:tr>
              <a:tr h="2561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Oil Barge : 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</a:tr>
              <a:tr h="2561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Bulk Carrier : 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2561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Container Vessels: None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0" y="1198828"/>
            <a:ext cx="8470899" cy="27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77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990600" y="850900"/>
            <a:ext cx="6362700" cy="5892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GWU – VCU 2013</a:t>
            </a:r>
            <a:endParaRPr lang="en-US" dirty="0"/>
          </a:p>
        </p:txBody>
      </p:sp>
      <p:pic>
        <p:nvPicPr>
          <p:cNvPr id="3" name="Picture 2" descr="BunkerOpsRatioGrab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1040208"/>
            <a:ext cx="5410200" cy="54833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0" y="0"/>
            <a:ext cx="9144000" cy="7874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180" y="201415"/>
            <a:ext cx="880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VTRA STUDY – GATEWAY PROJECT TRAFFIC DECREASES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31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1" y="-903"/>
            <a:ext cx="9896475" cy="688975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-101601" y="52211"/>
            <a:ext cx="9245601" cy="6726414"/>
            <a:chOff x="0" y="14111"/>
            <a:chExt cx="9144000" cy="670058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111"/>
              <a:ext cx="9144000" cy="670058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309805" y="1065746"/>
              <a:ext cx="433484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THANK YOU PUGET SOUND PILOTS!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914400" y="3840847"/>
            <a:ext cx="4629150" cy="2971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 INBOUND ROUTES: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073150" y="1424672"/>
            <a:ext cx="6775450" cy="3477657"/>
            <a:chOff x="1073150" y="1574800"/>
            <a:chExt cx="6775450" cy="3477657"/>
          </a:xfrm>
        </p:grpSpPr>
        <p:sp>
          <p:nvSpPr>
            <p:cNvPr id="7" name="Freeform 6"/>
            <p:cNvSpPr/>
            <p:nvPr/>
          </p:nvSpPr>
          <p:spPr bwMode="auto">
            <a:xfrm>
              <a:off x="5867400" y="1574800"/>
              <a:ext cx="1981200" cy="2095500"/>
            </a:xfrm>
            <a:custGeom>
              <a:avLst/>
              <a:gdLst>
                <a:gd name="connsiteX0" fmla="*/ 0 w 1981200"/>
                <a:gd name="connsiteY0" fmla="*/ 2095500 h 2095500"/>
                <a:gd name="connsiteX1" fmla="*/ 1270000 w 1981200"/>
                <a:gd name="connsiteY1" fmla="*/ 1600200 h 2095500"/>
                <a:gd name="connsiteX2" fmla="*/ 660400 w 1981200"/>
                <a:gd name="connsiteY2" fmla="*/ 1155700 h 2095500"/>
                <a:gd name="connsiteX3" fmla="*/ 609600 w 1981200"/>
                <a:gd name="connsiteY3" fmla="*/ 1143000 h 2095500"/>
                <a:gd name="connsiteX4" fmla="*/ 393700 w 1981200"/>
                <a:gd name="connsiteY4" fmla="*/ 520700 h 2095500"/>
                <a:gd name="connsiteX5" fmla="*/ 1028700 w 1981200"/>
                <a:gd name="connsiteY5" fmla="*/ 355600 h 2095500"/>
                <a:gd name="connsiteX6" fmla="*/ 1270000 w 1981200"/>
                <a:gd name="connsiteY6" fmla="*/ 152400 h 2095500"/>
                <a:gd name="connsiteX7" fmla="*/ 1498600 w 1981200"/>
                <a:gd name="connsiteY7" fmla="*/ 0 h 2095500"/>
                <a:gd name="connsiteX8" fmla="*/ 1714500 w 1981200"/>
                <a:gd name="connsiteY8" fmla="*/ 12700 h 2095500"/>
                <a:gd name="connsiteX9" fmla="*/ 1981200 w 1981200"/>
                <a:gd name="connsiteY9" fmla="*/ 63500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1200" h="2095500">
                  <a:moveTo>
                    <a:pt x="0" y="2095500"/>
                  </a:moveTo>
                  <a:lnTo>
                    <a:pt x="1270000" y="1600200"/>
                  </a:lnTo>
                  <a:lnTo>
                    <a:pt x="660400" y="1155700"/>
                  </a:lnTo>
                  <a:lnTo>
                    <a:pt x="609600" y="1143000"/>
                  </a:lnTo>
                  <a:lnTo>
                    <a:pt x="393700" y="520700"/>
                  </a:lnTo>
                  <a:lnTo>
                    <a:pt x="1028700" y="355600"/>
                  </a:lnTo>
                  <a:lnTo>
                    <a:pt x="1270000" y="152400"/>
                  </a:lnTo>
                  <a:lnTo>
                    <a:pt x="1498600" y="0"/>
                  </a:lnTo>
                  <a:lnTo>
                    <a:pt x="1714500" y="12700"/>
                  </a:lnTo>
                  <a:lnTo>
                    <a:pt x="1981200" y="63500"/>
                  </a:lnTo>
                </a:path>
              </a:pathLst>
            </a:custGeom>
            <a:noFill/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oval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73150" y="4683125"/>
              <a:ext cx="2299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GATEWAY VIA HARO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3775075" y="4851400"/>
              <a:ext cx="914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1076325" y="2605772"/>
            <a:ext cx="5476875" cy="2623582"/>
            <a:chOff x="1076325" y="2755900"/>
            <a:chExt cx="5476875" cy="2623582"/>
          </a:xfrm>
        </p:grpSpPr>
        <p:sp>
          <p:nvSpPr>
            <p:cNvPr id="9" name="Freeform 8"/>
            <p:cNvSpPr/>
            <p:nvPr/>
          </p:nvSpPr>
          <p:spPr bwMode="auto">
            <a:xfrm>
              <a:off x="5892800" y="2755900"/>
              <a:ext cx="660400" cy="889000"/>
            </a:xfrm>
            <a:custGeom>
              <a:avLst/>
              <a:gdLst>
                <a:gd name="connsiteX0" fmla="*/ 0 w 660400"/>
                <a:gd name="connsiteY0" fmla="*/ 889000 h 889000"/>
                <a:gd name="connsiteX1" fmla="*/ 241300 w 660400"/>
                <a:gd name="connsiteY1" fmla="*/ 698500 h 889000"/>
                <a:gd name="connsiteX2" fmla="*/ 419100 w 660400"/>
                <a:gd name="connsiteY2" fmla="*/ 520700 h 889000"/>
                <a:gd name="connsiteX3" fmla="*/ 584200 w 660400"/>
                <a:gd name="connsiteY3" fmla="*/ 317500 h 889000"/>
                <a:gd name="connsiteX4" fmla="*/ 622300 w 660400"/>
                <a:gd name="connsiteY4" fmla="*/ 215900 h 889000"/>
                <a:gd name="connsiteX5" fmla="*/ 660400 w 660400"/>
                <a:gd name="connsiteY5" fmla="*/ 101600 h 889000"/>
                <a:gd name="connsiteX6" fmla="*/ 622300 w 660400"/>
                <a:gd name="connsiteY6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400" h="889000">
                  <a:moveTo>
                    <a:pt x="0" y="889000"/>
                  </a:moveTo>
                  <a:lnTo>
                    <a:pt x="241300" y="698500"/>
                  </a:lnTo>
                  <a:lnTo>
                    <a:pt x="419100" y="520700"/>
                  </a:lnTo>
                  <a:lnTo>
                    <a:pt x="584200" y="317500"/>
                  </a:lnTo>
                  <a:lnTo>
                    <a:pt x="622300" y="215900"/>
                  </a:lnTo>
                  <a:lnTo>
                    <a:pt x="660400" y="101600"/>
                  </a:lnTo>
                  <a:lnTo>
                    <a:pt x="622300" y="0"/>
                  </a:lnTo>
                </a:path>
              </a:pathLst>
            </a:custGeom>
            <a:noFill/>
            <a:ln w="38100" cap="flat" cmpd="sng" algn="ctr">
              <a:solidFill>
                <a:schemeClr val="bg1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3775075" y="5181600"/>
              <a:ext cx="914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1076325" y="5010150"/>
              <a:ext cx="2523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Optional via traffic VTS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8600" y="1500872"/>
            <a:ext cx="7721600" cy="3045857"/>
            <a:chOff x="228600" y="1651000"/>
            <a:chExt cx="7721600" cy="3045857"/>
          </a:xfrm>
        </p:grpSpPr>
        <p:sp>
          <p:nvSpPr>
            <p:cNvPr id="5" name="Freeform 4"/>
            <p:cNvSpPr/>
            <p:nvPr/>
          </p:nvSpPr>
          <p:spPr bwMode="auto">
            <a:xfrm>
              <a:off x="228600" y="1651000"/>
              <a:ext cx="7721600" cy="2082800"/>
            </a:xfrm>
            <a:custGeom>
              <a:avLst/>
              <a:gdLst>
                <a:gd name="connsiteX0" fmla="*/ 0 w 7721600"/>
                <a:gd name="connsiteY0" fmla="*/ 1181100 h 2082800"/>
                <a:gd name="connsiteX1" fmla="*/ 1536700 w 7721600"/>
                <a:gd name="connsiteY1" fmla="*/ 1155700 h 2082800"/>
                <a:gd name="connsiteX2" fmla="*/ 4051300 w 7721600"/>
                <a:gd name="connsiteY2" fmla="*/ 1930400 h 2082800"/>
                <a:gd name="connsiteX3" fmla="*/ 5245100 w 7721600"/>
                <a:gd name="connsiteY3" fmla="*/ 1917700 h 2082800"/>
                <a:gd name="connsiteX4" fmla="*/ 5613400 w 7721600"/>
                <a:gd name="connsiteY4" fmla="*/ 2082800 h 2082800"/>
                <a:gd name="connsiteX5" fmla="*/ 7340600 w 7721600"/>
                <a:gd name="connsiteY5" fmla="*/ 1397000 h 2082800"/>
                <a:gd name="connsiteX6" fmla="*/ 7518400 w 7721600"/>
                <a:gd name="connsiteY6" fmla="*/ 1308100 h 2082800"/>
                <a:gd name="connsiteX7" fmla="*/ 7607300 w 7721600"/>
                <a:gd name="connsiteY7" fmla="*/ 1231900 h 2082800"/>
                <a:gd name="connsiteX8" fmla="*/ 7632700 w 7721600"/>
                <a:gd name="connsiteY8" fmla="*/ 1054100 h 2082800"/>
                <a:gd name="connsiteX9" fmla="*/ 7594600 w 7721600"/>
                <a:gd name="connsiteY9" fmla="*/ 876300 h 2082800"/>
                <a:gd name="connsiteX10" fmla="*/ 7581900 w 7721600"/>
                <a:gd name="connsiteY10" fmla="*/ 736600 h 2082800"/>
                <a:gd name="connsiteX11" fmla="*/ 7569200 w 7721600"/>
                <a:gd name="connsiteY11" fmla="*/ 698500 h 2082800"/>
                <a:gd name="connsiteX12" fmla="*/ 7645400 w 7721600"/>
                <a:gd name="connsiteY12" fmla="*/ 584200 h 2082800"/>
                <a:gd name="connsiteX13" fmla="*/ 7721600 w 7721600"/>
                <a:gd name="connsiteY13" fmla="*/ 495300 h 2082800"/>
                <a:gd name="connsiteX14" fmla="*/ 7543800 w 7721600"/>
                <a:gd name="connsiteY14" fmla="*/ 266700 h 2082800"/>
                <a:gd name="connsiteX15" fmla="*/ 7531100 w 7721600"/>
                <a:gd name="connsiteY15" fmla="*/ 254000 h 2082800"/>
                <a:gd name="connsiteX16" fmla="*/ 7607300 w 7721600"/>
                <a:gd name="connsiteY16" fmla="*/ 0 h 208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1600" h="2082800">
                  <a:moveTo>
                    <a:pt x="0" y="1181100"/>
                  </a:moveTo>
                  <a:lnTo>
                    <a:pt x="1536700" y="1155700"/>
                  </a:lnTo>
                  <a:lnTo>
                    <a:pt x="4051300" y="1930400"/>
                  </a:lnTo>
                  <a:lnTo>
                    <a:pt x="5245100" y="1917700"/>
                  </a:lnTo>
                  <a:lnTo>
                    <a:pt x="5613400" y="2082800"/>
                  </a:lnTo>
                  <a:lnTo>
                    <a:pt x="7340600" y="1397000"/>
                  </a:lnTo>
                  <a:lnTo>
                    <a:pt x="7518400" y="1308100"/>
                  </a:lnTo>
                  <a:lnTo>
                    <a:pt x="7607300" y="1231900"/>
                  </a:lnTo>
                  <a:lnTo>
                    <a:pt x="7632700" y="1054100"/>
                  </a:lnTo>
                  <a:lnTo>
                    <a:pt x="7594600" y="876300"/>
                  </a:lnTo>
                  <a:lnTo>
                    <a:pt x="7581900" y="736600"/>
                  </a:lnTo>
                  <a:lnTo>
                    <a:pt x="7569200" y="698500"/>
                  </a:lnTo>
                  <a:lnTo>
                    <a:pt x="7645400" y="584200"/>
                  </a:lnTo>
                  <a:lnTo>
                    <a:pt x="7721600" y="495300"/>
                  </a:lnTo>
                  <a:lnTo>
                    <a:pt x="7543800" y="266700"/>
                  </a:lnTo>
                  <a:lnTo>
                    <a:pt x="7531100" y="254000"/>
                  </a:lnTo>
                  <a:lnTo>
                    <a:pt x="7607300" y="0"/>
                  </a:lnTo>
                </a:path>
              </a:pathLst>
            </a:custGeom>
            <a:noFill/>
            <a:ln w="38100" cap="flat" cmpd="sng" algn="ctr">
              <a:solidFill>
                <a:srgbClr val="009900"/>
              </a:solidFill>
              <a:prstDash val="solid"/>
              <a:round/>
              <a:headEnd type="oval" w="lg" len="lg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57275" y="4327525"/>
              <a:ext cx="2663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9900"/>
                  </a:solidFill>
                </a:rPr>
                <a:t>GATEWAY VIA ROSARIO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3762375" y="4508500"/>
              <a:ext cx="914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1076325" y="2016810"/>
            <a:ext cx="7065169" cy="3587194"/>
            <a:chOff x="1076325" y="2166938"/>
            <a:chExt cx="7065169" cy="3587194"/>
          </a:xfrm>
        </p:grpSpPr>
        <p:sp>
          <p:nvSpPr>
            <p:cNvPr id="15" name="Freeform 14"/>
            <p:cNvSpPr/>
            <p:nvPr/>
          </p:nvSpPr>
          <p:spPr bwMode="auto">
            <a:xfrm>
              <a:off x="7879556" y="2166938"/>
              <a:ext cx="261938" cy="535781"/>
            </a:xfrm>
            <a:custGeom>
              <a:avLst/>
              <a:gdLst>
                <a:gd name="connsiteX0" fmla="*/ 0 w 261938"/>
                <a:gd name="connsiteY0" fmla="*/ 535781 h 535781"/>
                <a:gd name="connsiteX1" fmla="*/ 61913 w 261938"/>
                <a:gd name="connsiteY1" fmla="*/ 459581 h 535781"/>
                <a:gd name="connsiteX2" fmla="*/ 128588 w 261938"/>
                <a:gd name="connsiteY2" fmla="*/ 421481 h 535781"/>
                <a:gd name="connsiteX3" fmla="*/ 173832 w 261938"/>
                <a:gd name="connsiteY3" fmla="*/ 395287 h 535781"/>
                <a:gd name="connsiteX4" fmla="*/ 214313 w 261938"/>
                <a:gd name="connsiteY4" fmla="*/ 326231 h 535781"/>
                <a:gd name="connsiteX5" fmla="*/ 204788 w 261938"/>
                <a:gd name="connsiteY5" fmla="*/ 278606 h 535781"/>
                <a:gd name="connsiteX6" fmla="*/ 211932 w 261938"/>
                <a:gd name="connsiteY6" fmla="*/ 223837 h 535781"/>
                <a:gd name="connsiteX7" fmla="*/ 261938 w 261938"/>
                <a:gd name="connsiteY7" fmla="*/ 180975 h 535781"/>
                <a:gd name="connsiteX8" fmla="*/ 261938 w 261938"/>
                <a:gd name="connsiteY8" fmla="*/ 126206 h 535781"/>
                <a:gd name="connsiteX9" fmla="*/ 242888 w 261938"/>
                <a:gd name="connsiteY9" fmla="*/ 95250 h 535781"/>
                <a:gd name="connsiteX10" fmla="*/ 100013 w 261938"/>
                <a:gd name="connsiteY10" fmla="*/ 0 h 535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1938" h="535781">
                  <a:moveTo>
                    <a:pt x="0" y="535781"/>
                  </a:moveTo>
                  <a:lnTo>
                    <a:pt x="61913" y="459581"/>
                  </a:lnTo>
                  <a:lnTo>
                    <a:pt x="128588" y="421481"/>
                  </a:lnTo>
                  <a:lnTo>
                    <a:pt x="173832" y="395287"/>
                  </a:lnTo>
                  <a:lnTo>
                    <a:pt x="214313" y="326231"/>
                  </a:lnTo>
                  <a:lnTo>
                    <a:pt x="204788" y="278606"/>
                  </a:lnTo>
                  <a:lnTo>
                    <a:pt x="211932" y="223837"/>
                  </a:lnTo>
                  <a:lnTo>
                    <a:pt x="261938" y="180975"/>
                  </a:lnTo>
                  <a:lnTo>
                    <a:pt x="261938" y="126206"/>
                  </a:lnTo>
                  <a:lnTo>
                    <a:pt x="242888" y="95250"/>
                  </a:lnTo>
                  <a:lnTo>
                    <a:pt x="100013" y="0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76325" y="5384800"/>
              <a:ext cx="4338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GATEWAY VIA ROSARIO + BELLINGHAM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5" name="Straight Connector 34"/>
          <p:cNvCxnSpPr/>
          <p:nvPr/>
        </p:nvCxnSpPr>
        <p:spPr bwMode="auto">
          <a:xfrm>
            <a:off x="7637780" y="2679700"/>
            <a:ext cx="487680" cy="914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7790180" y="1993900"/>
            <a:ext cx="243840" cy="457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340308" y="215900"/>
            <a:ext cx="8435323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POTENTIAL ROUTES FOR FUTURE GATEWAY TRAFFIC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8125" y="2516872"/>
            <a:ext cx="5638800" cy="4235450"/>
            <a:chOff x="238125" y="2516872"/>
            <a:chExt cx="5638800" cy="4235450"/>
          </a:xfrm>
        </p:grpSpPr>
        <p:grpSp>
          <p:nvGrpSpPr>
            <p:cNvPr id="30" name="Group 29"/>
            <p:cNvGrpSpPr/>
            <p:nvPr/>
          </p:nvGrpSpPr>
          <p:grpSpPr>
            <a:xfrm>
              <a:off x="238125" y="2516872"/>
              <a:ext cx="5638800" cy="4070350"/>
              <a:chOff x="238125" y="2667000"/>
              <a:chExt cx="5638800" cy="4070350"/>
            </a:xfrm>
          </p:grpSpPr>
          <p:sp>
            <p:nvSpPr>
              <p:cNvPr id="17" name="Freeform 16"/>
              <p:cNvSpPr/>
              <p:nvPr/>
            </p:nvSpPr>
            <p:spPr bwMode="auto">
              <a:xfrm>
                <a:off x="238125" y="2667000"/>
                <a:ext cx="5638800" cy="1009650"/>
              </a:xfrm>
              <a:custGeom>
                <a:avLst/>
                <a:gdLst>
                  <a:gd name="connsiteX0" fmla="*/ 5638800 w 5638800"/>
                  <a:gd name="connsiteY0" fmla="*/ 1009650 h 1009650"/>
                  <a:gd name="connsiteX1" fmla="*/ 5514975 w 5638800"/>
                  <a:gd name="connsiteY1" fmla="*/ 914400 h 1009650"/>
                  <a:gd name="connsiteX2" fmla="*/ 5305425 w 5638800"/>
                  <a:gd name="connsiteY2" fmla="*/ 819150 h 1009650"/>
                  <a:gd name="connsiteX3" fmla="*/ 5191125 w 5638800"/>
                  <a:gd name="connsiteY3" fmla="*/ 781050 h 1009650"/>
                  <a:gd name="connsiteX4" fmla="*/ 4210050 w 5638800"/>
                  <a:gd name="connsiteY4" fmla="*/ 704850 h 1009650"/>
                  <a:gd name="connsiteX5" fmla="*/ 4057650 w 5638800"/>
                  <a:gd name="connsiteY5" fmla="*/ 685800 h 1009650"/>
                  <a:gd name="connsiteX6" fmla="*/ 1514475 w 5638800"/>
                  <a:gd name="connsiteY6" fmla="*/ 0 h 1009650"/>
                  <a:gd name="connsiteX7" fmla="*/ 0 w 5638800"/>
                  <a:gd name="connsiteY7" fmla="*/ 0 h 100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38800" h="1009650">
                    <a:moveTo>
                      <a:pt x="5638800" y="1009650"/>
                    </a:moveTo>
                    <a:lnTo>
                      <a:pt x="5514975" y="914400"/>
                    </a:lnTo>
                    <a:lnTo>
                      <a:pt x="5305425" y="819150"/>
                    </a:lnTo>
                    <a:lnTo>
                      <a:pt x="5191125" y="781050"/>
                    </a:lnTo>
                    <a:lnTo>
                      <a:pt x="4210050" y="704850"/>
                    </a:lnTo>
                    <a:lnTo>
                      <a:pt x="4057650" y="685800"/>
                    </a:lnTo>
                    <a:lnTo>
                      <a:pt x="1514475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oval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114425" y="5838825"/>
                <a:ext cx="3689350" cy="898525"/>
                <a:chOff x="1114425" y="5838825"/>
                <a:chExt cx="3689350" cy="898525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1114425" y="5838825"/>
                  <a:ext cx="26292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OUTBOUND ROUTES:</a:t>
                  </a:r>
                  <a:endParaRPr lang="en-US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 bwMode="auto">
                <a:xfrm>
                  <a:off x="3889375" y="6280150"/>
                  <a:ext cx="91440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Straight Connector 21"/>
                <p:cNvCxnSpPr/>
                <p:nvPr/>
              </p:nvCxnSpPr>
              <p:spPr bwMode="auto">
                <a:xfrm>
                  <a:off x="3889375" y="6515100"/>
                  <a:ext cx="91440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>
                      <a:lumMod val="60000"/>
                      <a:lumOff val="40000"/>
                    </a:schemeClr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" name="Straight Connector 22"/>
                <p:cNvCxnSpPr/>
                <p:nvPr/>
              </p:nvCxnSpPr>
              <p:spPr bwMode="auto">
                <a:xfrm>
                  <a:off x="3876675" y="6042025"/>
                  <a:ext cx="91440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" name="Straight Connector 23"/>
                <p:cNvCxnSpPr/>
                <p:nvPr/>
              </p:nvCxnSpPr>
              <p:spPr bwMode="auto">
                <a:xfrm>
                  <a:off x="3886200" y="6737350"/>
                  <a:ext cx="91440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cxnSp>
          <p:nvCxnSpPr>
            <p:cNvPr id="34" name="Straight Connector 33"/>
            <p:cNvCxnSpPr/>
            <p:nvPr/>
          </p:nvCxnSpPr>
          <p:spPr bwMode="auto">
            <a:xfrm>
              <a:off x="3889375" y="6752322"/>
              <a:ext cx="914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6948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&gt;&lt;Slide id=&quot;256&quot; dur=&quot;2.974&quot;/&gt;&lt;/Timings&gt;&lt;/WMTools&gt;"/>
</p:tagLst>
</file>

<file path=ppt/theme/theme1.xml><?xml version="1.0" encoding="utf-8"?>
<a:theme xmlns:a="http://schemas.openxmlformats.org/drawingml/2006/main" name="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2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21044</TotalTime>
  <Words>1172</Words>
  <Application>Microsoft Office PowerPoint</Application>
  <PresentationFormat>On-screen Show (4:3)</PresentationFormat>
  <Paragraphs>310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2_Ocean</vt:lpstr>
      <vt:lpstr>Preliminary Future Scenario - Definition</vt:lpstr>
      <vt:lpstr>PowerPoint Presentation</vt:lpstr>
      <vt:lpstr>PowerPoint Presentation</vt:lpstr>
      <vt:lpstr>PowerPoint Presentation</vt:lpstr>
      <vt:lpstr>Future Scenario 1 GATEWAY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Scenario 2   KINDER MORGAN</vt:lpstr>
      <vt:lpstr>PowerPoint Presentation</vt:lpstr>
      <vt:lpstr>PowerPoint Presentation</vt:lpstr>
      <vt:lpstr>Future Scenario 3 DELTA/WESTSHORE/NEPTUNE</vt:lpstr>
      <vt:lpstr>PowerPoint Presentation</vt:lpstr>
      <vt:lpstr>PowerPoint Presentation</vt:lpstr>
      <vt:lpstr>Future Scenario 4  OTHER TRENDS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Institute for Crisis, Disaster and Risk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Route Maps BP Cherry Point Project</dc:title>
  <dc:creator>J.Rene van Dorp &amp; Jason R. W. Merrick</dc:creator>
  <cp:lastModifiedBy>Administrator</cp:lastModifiedBy>
  <cp:revision>728</cp:revision>
  <cp:lastPrinted>1999-03-18T04:00:07Z</cp:lastPrinted>
  <dcterms:created xsi:type="dcterms:W3CDTF">1999-01-20T21:38:00Z</dcterms:created>
  <dcterms:modified xsi:type="dcterms:W3CDTF">2013-04-04T20:40:16Z</dcterms:modified>
</cp:coreProperties>
</file>