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7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D3A6BC-3E80-426B-AE57-C7AE642979EB}" v="3" dt="2023-10-25T18:23:18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25-10-2023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seas.gwu.edu/~cs4all/1012/practice-problems/f23/problems0.html#problem-8" TargetMode="External"/><Relationship Id="rId2" Type="http://schemas.openxmlformats.org/officeDocument/2006/relationships/hyperlink" Target="https://www2.seas.gwu.edu/~cs4all/1012/unit1/module1.2.html#problem-1.2.2-6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.seas.gwu.edu/~cs4all/1012/practice-problems/f23/problems0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2120"/>
          </a:xfrm>
        </p:spPr>
        <p:txBody>
          <a:bodyPr>
            <a:normAutofit/>
          </a:bodyPr>
          <a:lstStyle/>
          <a:p>
            <a:r>
              <a:rPr lang="en-IN" sz="3600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9923"/>
            <a:ext cx="10712570" cy="60251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Problems 2-3 reference the function definition below.</a:t>
            </a:r>
          </a:p>
          <a:p>
            <a:pPr marL="0" indent="0">
              <a:buNone/>
            </a:pPr>
            <a:r>
              <a:rPr lang="en-US" sz="2800" dirty="0"/>
              <a:t>def remaining(x):</a:t>
            </a:r>
          </a:p>
          <a:p>
            <a:pPr marL="0" indent="0">
              <a:buNone/>
            </a:pPr>
            <a:r>
              <a:rPr lang="en-US" sz="2800" dirty="0"/>
              <a:t>      x = x – 900</a:t>
            </a:r>
          </a:p>
          <a:p>
            <a:pPr marL="0" indent="0">
              <a:buNone/>
            </a:pPr>
            <a:r>
              <a:rPr lang="en-US" sz="2800" dirty="0"/>
              <a:t>      return x</a:t>
            </a:r>
          </a:p>
          <a:p>
            <a:pPr marL="0" indent="0">
              <a:buNone/>
            </a:pPr>
            <a:r>
              <a:rPr lang="en-US" sz="2800" dirty="0"/>
              <a:t>remaining(1000)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800" dirty="0"/>
              <a:t>Modify Line 5 of the program so that the printed output is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now there's 600 still to go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- Your answer must be one line</a:t>
            </a:r>
          </a:p>
          <a:p>
            <a:pPr marL="0" indent="0">
              <a:buNone/>
            </a:pPr>
            <a:r>
              <a:rPr lang="en-US" sz="2800" dirty="0"/>
              <a:t>- Your answer must call the `remaining` function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print("now there's", remaining(1500), "still to go")</a:t>
            </a:r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8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Functions Recap: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Functions: Reusable blocks of code</a:t>
            </a:r>
          </a:p>
          <a:p>
            <a:pPr lvl="1" fontAlgn="base"/>
            <a:r>
              <a:rPr lang="en-US" dirty="0">
                <a:latin typeface="inherit"/>
              </a:rPr>
              <a:t>Difference between function definition and function invocation/call</a:t>
            </a:r>
          </a:p>
          <a:p>
            <a:pPr lvl="2" fontAlgn="base"/>
            <a:r>
              <a:rPr lang="en-US" dirty="0">
                <a:solidFill>
                  <a:srgbClr val="0070C0"/>
                </a:solidFill>
                <a:latin typeface="inherit"/>
              </a:rPr>
              <a:t>Function definition </a:t>
            </a:r>
            <a:r>
              <a:rPr lang="en-US" dirty="0">
                <a:latin typeface="inherit"/>
              </a:rPr>
              <a:t>– you create the function (easy way to remember, def stands for definition)</a:t>
            </a:r>
          </a:p>
          <a:p>
            <a:pPr lvl="2" fontAlgn="base"/>
            <a:r>
              <a:rPr lang="en-US" dirty="0">
                <a:solidFill>
                  <a:srgbClr val="0070C0"/>
                </a:solidFill>
                <a:latin typeface="inherit"/>
              </a:rPr>
              <a:t>Function invocation/call </a:t>
            </a:r>
            <a:r>
              <a:rPr lang="en-US" dirty="0">
                <a:latin typeface="inherit"/>
              </a:rPr>
              <a:t>– you call the function</a:t>
            </a:r>
          </a:p>
          <a:p>
            <a:pPr lvl="1" fontAlgn="base"/>
            <a:r>
              <a:rPr lang="en-US" dirty="0">
                <a:latin typeface="inherit"/>
              </a:rPr>
              <a:t>Variables defined inside functions are temporary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def sum(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c = </a:t>
            </a:r>
            <a:r>
              <a:rPr lang="en-US" dirty="0" err="1">
                <a:latin typeface="inherit"/>
              </a:rPr>
              <a:t>a+b</a:t>
            </a:r>
            <a:r>
              <a:rPr lang="en-US" dirty="0">
                <a:latin typeface="inherit"/>
              </a:rPr>
              <a:t>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return c    # </a:t>
            </a:r>
            <a:r>
              <a:rPr lang="en-US" dirty="0" err="1">
                <a:latin typeface="inherit"/>
              </a:rPr>
              <a:t>a,b,c</a:t>
            </a:r>
            <a:r>
              <a:rPr lang="en-US" dirty="0">
                <a:latin typeface="inherit"/>
              </a:rPr>
              <a:t> are temporary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x = 1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y = 2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z = sum(</a:t>
            </a:r>
            <a:r>
              <a:rPr lang="en-US" dirty="0" err="1">
                <a:latin typeface="inherit"/>
              </a:rPr>
              <a:t>x,y</a:t>
            </a:r>
            <a:r>
              <a:rPr lang="en-US" dirty="0">
                <a:latin typeface="inherit"/>
              </a:rPr>
              <a:t>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print(z) # will print – 3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print(a) # error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Arguments in function</a:t>
            </a:r>
          </a:p>
          <a:p>
            <a:pPr lvl="1" fontAlgn="base"/>
            <a:r>
              <a:rPr lang="en-US" dirty="0">
                <a:latin typeface="inherit"/>
              </a:rPr>
              <a:t>Function can have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0 or more </a:t>
            </a:r>
            <a:r>
              <a:rPr lang="en-US" dirty="0">
                <a:latin typeface="inherit"/>
              </a:rPr>
              <a:t>number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 </a:t>
            </a:r>
            <a:r>
              <a:rPr lang="en-US" dirty="0">
                <a:latin typeface="inherit"/>
              </a:rPr>
              <a:t>of arguments</a:t>
            </a:r>
          </a:p>
          <a:p>
            <a:pPr lvl="1" fontAlgn="base"/>
            <a:r>
              <a:rPr lang="en-US" dirty="0">
                <a:latin typeface="inherit"/>
              </a:rPr>
              <a:t>Function call should have same number of arguments as function definition</a:t>
            </a:r>
          </a:p>
          <a:p>
            <a:pPr lvl="1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</a:t>
            </a:r>
          </a:p>
          <a:p>
            <a:pPr lvl="2" fontAlgn="base"/>
            <a:r>
              <a:rPr lang="en-US" dirty="0">
                <a:latin typeface="inherit"/>
              </a:rPr>
              <a:t>def Halloween():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print(“Happy Halloween!”)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Halloween() #(will print)Happy Halloween!</a:t>
            </a:r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0C8643-A527-DE7A-A9D4-8F681DB5F15C}"/>
              </a:ext>
            </a:extLst>
          </p:cNvPr>
          <p:cNvSpPr txBox="1"/>
          <p:nvPr/>
        </p:nvSpPr>
        <p:spPr>
          <a:xfrm>
            <a:off x="5503652" y="5702061"/>
            <a:ext cx="63835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1500" dirty="0">
                <a:latin typeface="inherit"/>
              </a:rPr>
              <a:t>def </a:t>
            </a:r>
            <a:r>
              <a:rPr lang="en-US" sz="1500" dirty="0" err="1">
                <a:latin typeface="inherit"/>
              </a:rPr>
              <a:t>Halloween_monster</a:t>
            </a:r>
            <a:r>
              <a:rPr lang="en-US" sz="1500" dirty="0">
                <a:latin typeface="inherit"/>
              </a:rPr>
              <a:t>(m):</a:t>
            </a:r>
          </a:p>
          <a:p>
            <a:pPr marL="1371600" lvl="3" indent="0" fontAlgn="base">
              <a:buNone/>
            </a:pPr>
            <a:r>
              <a:rPr lang="en-US" sz="1500" dirty="0">
                <a:latin typeface="inherit"/>
              </a:rPr>
              <a:t>print(“There are ”+ str(m) + “ monsters.”)</a:t>
            </a:r>
          </a:p>
          <a:p>
            <a:pPr marL="914400" lvl="2" indent="0" fontAlgn="base">
              <a:buNone/>
            </a:pPr>
            <a:r>
              <a:rPr lang="en-US" sz="1500" dirty="0">
                <a:latin typeface="inherit"/>
              </a:rPr>
              <a:t>       </a:t>
            </a:r>
            <a:r>
              <a:rPr lang="en-US" sz="1500" dirty="0" err="1">
                <a:latin typeface="inherit"/>
              </a:rPr>
              <a:t>Halloween_monster</a:t>
            </a:r>
            <a:r>
              <a:rPr lang="en-US" sz="1500" dirty="0">
                <a:latin typeface="inherit"/>
              </a:rPr>
              <a:t>(10) #(will print)There are 10 monsters.</a:t>
            </a:r>
          </a:p>
          <a:p>
            <a:pPr marL="914400" lvl="2" indent="0" fontAlgn="base">
              <a:buNone/>
            </a:pPr>
            <a:r>
              <a:rPr lang="en-US" sz="1500" dirty="0">
                <a:latin typeface="inherit"/>
              </a:rPr>
              <a:t>       </a:t>
            </a:r>
            <a:r>
              <a:rPr lang="en-US" sz="1500" dirty="0" err="1">
                <a:latin typeface="inherit"/>
              </a:rPr>
              <a:t>Halloween_monster</a:t>
            </a:r>
            <a:r>
              <a:rPr lang="en-US" sz="1500" dirty="0">
                <a:latin typeface="inherit"/>
              </a:rPr>
              <a:t>() #error – argument mismatch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64" y="0"/>
            <a:ext cx="10515600" cy="1325563"/>
          </a:xfrm>
        </p:spPr>
        <p:txBody>
          <a:bodyPr/>
          <a:lstStyle/>
          <a:p>
            <a:r>
              <a:rPr lang="en-IN" dirty="0"/>
              <a:t>Module 1.2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695"/>
            <a:ext cx="10515600" cy="5769605"/>
          </a:xfrm>
        </p:spPr>
        <p:txBody>
          <a:bodyPr>
            <a:normAutofit fontScale="70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030A0"/>
                </a:solidFill>
                <a:latin typeface="inherit"/>
              </a:rPr>
              <a:t>return: 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Used to send back some value (or sometimes nothing) to caller</a:t>
            </a:r>
          </a:p>
          <a:p>
            <a:pPr lvl="1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</a:t>
            </a:r>
          </a:p>
          <a:p>
            <a:pPr lvl="2" fontAlgn="base"/>
            <a:r>
              <a:rPr lang="en-US" dirty="0">
                <a:latin typeface="inherit"/>
              </a:rPr>
              <a:t>def add(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Sum = </a:t>
            </a:r>
            <a:r>
              <a:rPr lang="en-US" dirty="0" err="1">
                <a:latin typeface="inherit"/>
              </a:rPr>
              <a:t>a+b</a:t>
            </a:r>
            <a:endParaRPr lang="en-US" dirty="0">
              <a:latin typeface="inherit"/>
            </a:endParaRP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return Sum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add(2,3) # no print function so won’t print anything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sum = add(5,6) # sum has value 11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print(add(1,2)) # will print –&gt; 3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print(add(2,3,4)) # error –&gt; incorrect number of arguments</a:t>
            </a:r>
          </a:p>
          <a:p>
            <a:pPr lvl="1" fontAlgn="base"/>
            <a:r>
              <a:rPr lang="en-US" dirty="0">
                <a:latin typeface="inherit"/>
              </a:rPr>
              <a:t>If function doesn’t have return, or doesn’t have a value after return, function will return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None</a:t>
            </a:r>
          </a:p>
          <a:p>
            <a:pPr lvl="2" fontAlgn="base"/>
            <a:r>
              <a:rPr lang="en-US" dirty="0">
                <a:latin typeface="inherit"/>
              </a:rPr>
              <a:t>def add(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Sum = </a:t>
            </a:r>
            <a:r>
              <a:rPr lang="en-US" dirty="0" err="1">
                <a:latin typeface="inherit"/>
              </a:rPr>
              <a:t>a+b</a:t>
            </a:r>
            <a:endParaRPr lang="en-US" dirty="0">
              <a:latin typeface="inherit"/>
            </a:endParaRP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print(add(2,3)) # will print –&gt; None</a:t>
            </a:r>
          </a:p>
          <a:p>
            <a:pPr lvl="2" fontAlgn="base"/>
            <a:r>
              <a:rPr lang="en-US" dirty="0">
                <a:latin typeface="inherit"/>
              </a:rPr>
              <a:t>def add(</a:t>
            </a:r>
            <a:r>
              <a:rPr lang="en-US" dirty="0" err="1">
                <a:latin typeface="inherit"/>
              </a:rPr>
              <a:t>a,b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Sum = </a:t>
            </a:r>
            <a:r>
              <a:rPr lang="en-US" dirty="0" err="1">
                <a:latin typeface="inherit"/>
              </a:rPr>
              <a:t>a+b</a:t>
            </a:r>
            <a:endParaRPr lang="en-US" dirty="0">
              <a:latin typeface="inherit"/>
            </a:endParaRP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return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print(add(2,3)) # will </a:t>
            </a:r>
            <a:r>
              <a:rPr lang="en-US">
                <a:latin typeface="inherit"/>
              </a:rPr>
              <a:t>print –&gt; </a:t>
            </a:r>
            <a:r>
              <a:rPr lang="en-US" dirty="0">
                <a:latin typeface="inherit"/>
              </a:rPr>
              <a:t>None</a:t>
            </a:r>
          </a:p>
          <a:p>
            <a:pPr lvl="1" fontAlgn="base"/>
            <a:r>
              <a:rPr lang="en-US" dirty="0">
                <a:latin typeface="inherit"/>
              </a:rPr>
              <a:t>Function can have multiple return statements</a:t>
            </a:r>
          </a:p>
          <a:p>
            <a:pPr lvl="2" fontAlgn="base"/>
            <a:r>
              <a:rPr lang="en-US" dirty="0">
                <a:latin typeface="inherit"/>
              </a:rPr>
              <a:t>def equation(</a:t>
            </a:r>
            <a:r>
              <a:rPr lang="en-US" dirty="0" err="1">
                <a:latin typeface="inherit"/>
              </a:rPr>
              <a:t>x,y</a:t>
            </a:r>
            <a:r>
              <a:rPr lang="en-US" dirty="0">
                <a:latin typeface="inherit"/>
              </a:rPr>
              <a:t>):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If x&gt;y: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           return 2*</a:t>
            </a:r>
            <a:r>
              <a:rPr lang="en-US" dirty="0" err="1">
                <a:latin typeface="inherit"/>
              </a:rPr>
              <a:t>x+y</a:t>
            </a:r>
            <a:endParaRPr lang="en-US" dirty="0">
              <a:latin typeface="inherit"/>
            </a:endParaRP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else:</a:t>
            </a:r>
          </a:p>
          <a:p>
            <a:pPr marL="1371600" lvl="3" indent="0" fontAlgn="base">
              <a:buNone/>
            </a:pPr>
            <a:r>
              <a:rPr lang="en-US" dirty="0">
                <a:latin typeface="inherit"/>
              </a:rPr>
              <a:t>           return </a:t>
            </a:r>
            <a:r>
              <a:rPr lang="en-US" dirty="0" err="1">
                <a:latin typeface="inherit"/>
              </a:rPr>
              <a:t>x+y</a:t>
            </a:r>
            <a:endParaRPr lang="en-US" dirty="0">
              <a:latin typeface="inherit"/>
            </a:endParaRP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print(equation(2,3)) # will print -&gt; 5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       print(equation(3,2)) # will print -&gt; 8</a:t>
            </a: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>
                <a:hlinkClick r:id="rId2"/>
              </a:rPr>
              <a:t>1.2.2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Practice Problems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hlinkClick r:id="rId3"/>
              </a:rPr>
              <a:t>Practice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72D05657-94EE-4B2D-BC1B-A1D065063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Arc 1039">
            <a:extLst>
              <a:ext uri="{FF2B5EF4-FFF2-40B4-BE49-F238E27FC236}">
                <a16:creationId xmlns:a16="http://schemas.microsoft.com/office/drawing/2014/main" id="{7586665A-47B3-4AEE-BC94-15D89FF70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5099" y="486184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542" y="4861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AFA0B3-D878-8A13-7759-4A1AF99A23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1380" y="3739282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A7369AC-6F0E-7347-F8B3-6394A436D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8592" y="486184"/>
            <a:ext cx="3118718" cy="3118718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4542" y="1946684"/>
            <a:ext cx="7363990" cy="4351338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1.2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29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2 </a:t>
            </a:r>
            <a:r>
              <a:rPr lang="en-US" dirty="0">
                <a:latin typeface="inherit"/>
              </a:rPr>
              <a:t>due </a:t>
            </a:r>
            <a:r>
              <a:rPr lang="en-US" b="0" i="0" dirty="0">
                <a:effectLst/>
                <a:latin typeface="inherit"/>
              </a:rPr>
              <a:t>–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9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effectLst/>
                <a:latin typeface="inherit"/>
              </a:rPr>
              <a:t>More </a:t>
            </a:r>
            <a:r>
              <a:rPr lang="en-US" b="0" i="0" u="sng" dirty="0">
                <a:solidFill>
                  <a:srgbClr val="0070C0"/>
                </a:solidFill>
                <a:effectLst/>
                <a:latin typeface="inherit"/>
                <a:hlinkClick r:id="rId4" tooltip="Practice Problems&#10;&#10;(https://www2.seas.gwu.edu/~cs4all/1012/practice-problems/f23/problems0.htm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b="0" i="0" dirty="0">
                <a:effectLst/>
                <a:latin typeface="inherit"/>
              </a:rPr>
              <a:t>are available and are </a:t>
            </a:r>
            <a:r>
              <a:rPr lang="en-US" b="0" i="1" dirty="0">
                <a:effectLst/>
                <a:latin typeface="inherit"/>
              </a:rPr>
              <a:t>excellent</a:t>
            </a:r>
            <a:r>
              <a:rPr lang="en-US" b="0" i="0" dirty="0">
                <a:effectLst/>
                <a:latin typeface="inherit"/>
              </a:rPr>
              <a:t> review for the Final Exam.</a:t>
            </a:r>
          </a:p>
          <a:p>
            <a:pPr fontAlgn="base"/>
            <a:r>
              <a:rPr lang="en-US" dirty="0">
                <a:latin typeface="inherit"/>
              </a:rPr>
              <a:t>Mid-course survey - entire class gets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1% extra credit</a:t>
            </a:r>
            <a:r>
              <a:rPr lang="en-US" dirty="0">
                <a:latin typeface="inherit"/>
              </a:rPr>
              <a:t> applied to final grade if </a:t>
            </a:r>
            <a:r>
              <a:rPr lang="en-US" u="sng" dirty="0">
                <a:latin typeface="inherit"/>
              </a:rPr>
              <a:t>90% of the class responds </a:t>
            </a:r>
            <a:r>
              <a:rPr lang="en-US" dirty="0"/>
              <a:t>(QR Code 1)</a:t>
            </a:r>
            <a:endParaRPr lang="en-US" b="0" i="0" u="sng" dirty="0">
              <a:effectLst/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TA/LA feedback </a:t>
            </a:r>
            <a:r>
              <a:rPr lang="en-US" dirty="0"/>
              <a:t>is also available (QR Code 2)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F0D7D-BF1B-EF63-0DD0-BA34528FBD6B}"/>
              </a:ext>
            </a:extLst>
          </p:cNvPr>
          <p:cNvSpPr txBox="1"/>
          <p:nvPr/>
        </p:nvSpPr>
        <p:spPr>
          <a:xfrm>
            <a:off x="1188229" y="384431"/>
            <a:ext cx="194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Mid-course survey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9B2DB-B24C-9365-EDF0-F4EE42B3CD00}"/>
              </a:ext>
            </a:extLst>
          </p:cNvPr>
          <p:cNvSpPr txBox="1"/>
          <p:nvPr/>
        </p:nvSpPr>
        <p:spPr>
          <a:xfrm>
            <a:off x="1254830" y="3604902"/>
            <a:ext cx="1710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7030A0"/>
                </a:solidFill>
              </a:rPr>
              <a:t>TA/LA Feedback</a:t>
            </a: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58" y="1467852"/>
            <a:ext cx="11309684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L = [4, 1, 8, 2]</a:t>
            </a:r>
          </a:p>
          <a:p>
            <a:pPr marL="0" indent="0">
              <a:buNone/>
            </a:pPr>
            <a:r>
              <a:rPr lang="en-US" dirty="0"/>
              <a:t>for j in range(</a:t>
            </a:r>
            <a:r>
              <a:rPr lang="en-US" dirty="0" err="1"/>
              <a:t>len</a:t>
            </a:r>
            <a:r>
              <a:rPr lang="en-US" dirty="0"/>
              <a:t>(L)):</a:t>
            </a:r>
          </a:p>
          <a:p>
            <a:pPr marL="0" indent="0">
              <a:buNone/>
            </a:pPr>
            <a:r>
              <a:rPr lang="en-US" dirty="0"/>
              <a:t>       if (L[j] &gt; L[j + 1]) and (L[j - 1] &gt; 1): </a:t>
            </a:r>
          </a:p>
          <a:p>
            <a:pPr marL="0" indent="0">
              <a:buNone/>
            </a:pPr>
            <a:r>
              <a:rPr lang="en-US" dirty="0"/>
              <a:t>             print(L[j])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error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M = ['</a:t>
            </a:r>
            <a:r>
              <a:rPr lang="en-US" dirty="0" err="1"/>
              <a:t>inveitably</a:t>
            </a:r>
            <a:r>
              <a:rPr lang="en-US" dirty="0"/>
              <a:t>', 'no', 'answer’]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(M[1])):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% 2 == 0:</a:t>
            </a:r>
          </a:p>
          <a:p>
            <a:pPr marL="0" indent="0">
              <a:buNone/>
            </a:pPr>
            <a:r>
              <a:rPr lang="en-US" dirty="0"/>
              <a:t>               print(M[</a:t>
            </a:r>
            <a:r>
              <a:rPr lang="en-US" dirty="0" err="1"/>
              <a:t>i</a:t>
            </a:r>
            <a:r>
              <a:rPr lang="en-US" dirty="0"/>
              <a:t>], end=" ")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inveitably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Problems 2-3 reference the function definition below.</a:t>
            </a:r>
          </a:p>
          <a:p>
            <a:pPr marL="0" indent="0">
              <a:buNone/>
            </a:pPr>
            <a:r>
              <a:rPr lang="en-US" dirty="0"/>
              <a:t>def remaining(x):</a:t>
            </a:r>
          </a:p>
          <a:p>
            <a:pPr marL="0" indent="0">
              <a:buNone/>
            </a:pPr>
            <a:r>
              <a:rPr lang="en-US" dirty="0"/>
              <a:t>      x = x – 900</a:t>
            </a:r>
          </a:p>
          <a:p>
            <a:pPr marL="0" indent="0">
              <a:buNone/>
            </a:pPr>
            <a:r>
              <a:rPr lang="en-US" dirty="0"/>
              <a:t>      return x</a:t>
            </a:r>
          </a:p>
          <a:p>
            <a:pPr marL="0" indent="0">
              <a:buNone/>
            </a:pPr>
            <a:r>
              <a:rPr lang="en-US" dirty="0"/>
              <a:t>remaining(1000)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No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695317" cy="55821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Problems 2-3 reference the function definition below.</a:t>
            </a:r>
          </a:p>
          <a:p>
            <a:pPr marL="0" indent="0">
              <a:buNone/>
            </a:pPr>
            <a:r>
              <a:rPr lang="en-US" sz="2400" dirty="0"/>
              <a:t>def remaining(x):</a:t>
            </a:r>
          </a:p>
          <a:p>
            <a:pPr marL="0" indent="0">
              <a:buNone/>
            </a:pPr>
            <a:r>
              <a:rPr lang="en-US" sz="2400" dirty="0"/>
              <a:t>      x = x – 900</a:t>
            </a:r>
          </a:p>
          <a:p>
            <a:pPr marL="0" indent="0">
              <a:buNone/>
            </a:pPr>
            <a:r>
              <a:rPr lang="en-US" sz="2400" dirty="0"/>
              <a:t>      return x</a:t>
            </a:r>
          </a:p>
          <a:p>
            <a:pPr marL="0" indent="0">
              <a:buNone/>
            </a:pPr>
            <a:r>
              <a:rPr lang="en-US" sz="2400" dirty="0"/>
              <a:t>remaining(1000)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Line 5 of the program so that the printed output is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now there's 600 still to go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- Your answer must be one line</a:t>
            </a:r>
          </a:p>
          <a:p>
            <a:pPr marL="0" indent="0">
              <a:buNone/>
            </a:pPr>
            <a:r>
              <a:rPr lang="en-US" sz="2400" dirty="0"/>
              <a:t>- Your answer must call the `remaining` function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print("now there's", remaining(1500), "still to go")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L = [5, 4, 5, 6]</a:t>
            </a:r>
          </a:p>
          <a:p>
            <a:pPr marL="0" indent="0">
              <a:buNone/>
            </a:pPr>
            <a:r>
              <a:rPr lang="en-US" dirty="0"/>
              <a:t>for j in range(</a:t>
            </a:r>
            <a:r>
              <a:rPr lang="en-US" dirty="0" err="1"/>
              <a:t>len</a:t>
            </a:r>
            <a:r>
              <a:rPr lang="en-US" dirty="0"/>
              <a:t>(L)):</a:t>
            </a:r>
          </a:p>
          <a:p>
            <a:pPr marL="0" indent="0">
              <a:buNone/>
            </a:pPr>
            <a:r>
              <a:rPr lang="en-US" dirty="0"/>
              <a:t>        if (L[j] &gt; L[j + 1]) and (L[j - 1] &gt; 3):</a:t>
            </a:r>
          </a:p>
          <a:p>
            <a:pPr marL="0" indent="0">
              <a:buNone/>
            </a:pPr>
            <a:r>
              <a:rPr lang="en-US" dirty="0"/>
              <a:t>             print(L[j])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M = ['anything', 'to', 'escape', 'yourself’]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(M[1])):</a:t>
            </a:r>
          </a:p>
          <a:p>
            <a:pPr marL="0" indent="0">
              <a:buNone/>
            </a:pPr>
            <a:r>
              <a:rPr lang="en-US" dirty="0"/>
              <a:t>        if </a:t>
            </a:r>
            <a:r>
              <a:rPr lang="en-US" dirty="0" err="1"/>
              <a:t>i</a:t>
            </a:r>
            <a:r>
              <a:rPr lang="en-US" dirty="0"/>
              <a:t> % 2 == 0:</a:t>
            </a:r>
          </a:p>
          <a:p>
            <a:pPr marL="0" indent="0">
              <a:buNone/>
            </a:pPr>
            <a:r>
              <a:rPr lang="en-US" dirty="0"/>
              <a:t>             print(M[</a:t>
            </a:r>
            <a:r>
              <a:rPr lang="en-US" dirty="0" err="1"/>
              <a:t>i</a:t>
            </a:r>
            <a:r>
              <a:rPr lang="en-US" dirty="0"/>
              <a:t>], end=" ")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anything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Problems 2-3 reference the function definition below.</a:t>
            </a:r>
          </a:p>
          <a:p>
            <a:pPr marL="0" indent="0">
              <a:buNone/>
            </a:pPr>
            <a:r>
              <a:rPr lang="en-US" sz="2800" dirty="0"/>
              <a:t>def remaining(x):</a:t>
            </a:r>
          </a:p>
          <a:p>
            <a:pPr marL="0" indent="0">
              <a:buNone/>
            </a:pPr>
            <a:r>
              <a:rPr lang="en-US" sz="2800" dirty="0"/>
              <a:t>      x = x – 900</a:t>
            </a:r>
          </a:p>
          <a:p>
            <a:pPr marL="0" indent="0">
              <a:buNone/>
            </a:pPr>
            <a:r>
              <a:rPr lang="en-US" sz="2800" dirty="0"/>
              <a:t>      return x</a:t>
            </a:r>
          </a:p>
          <a:p>
            <a:pPr marL="0" indent="0">
              <a:buNone/>
            </a:pPr>
            <a:r>
              <a:rPr lang="en-US" sz="2800" dirty="0"/>
              <a:t>remaining(1000)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No output</a:t>
            </a:r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1006</Words>
  <Application>Microsoft Office PowerPoint</Application>
  <PresentationFormat>Widescreen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Office Theme</vt:lpstr>
      <vt:lpstr>Lab 8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1.2 Review</vt:lpstr>
      <vt:lpstr>Module 1.2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12</cp:revision>
  <dcterms:created xsi:type="dcterms:W3CDTF">2023-09-06T19:08:53Z</dcterms:created>
  <dcterms:modified xsi:type="dcterms:W3CDTF">2023-10-26T00:07:12Z</dcterms:modified>
</cp:coreProperties>
</file>