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5" r:id="rId8"/>
    <p:sldId id="270" r:id="rId9"/>
    <p:sldId id="272" r:id="rId10"/>
    <p:sldId id="27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AC298-1EFD-47C9-BECD-2842EFD53507}" v="5" dt="2023-11-03T18:42:54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DCAAC298-1EFD-47C9-BECD-2842EFD53507}"/>
    <pc:docChg chg="undo custSel addSld modSld">
      <pc:chgData name="Boomika Karuppaiah" userId="3f12a0000b74fade" providerId="LiveId" clId="{DCAAC298-1EFD-47C9-BECD-2842EFD53507}" dt="2023-11-03T18:59:10.358" v="1241" actId="20577"/>
      <pc:docMkLst>
        <pc:docMk/>
      </pc:docMkLst>
      <pc:sldChg chg="modSp mod">
        <pc:chgData name="Boomika Karuppaiah" userId="3f12a0000b74fade" providerId="LiveId" clId="{DCAAC298-1EFD-47C9-BECD-2842EFD53507}" dt="2023-11-03T16:34:02.721" v="12" actId="20577"/>
        <pc:sldMkLst>
          <pc:docMk/>
          <pc:sldMk cId="1490069061" sldId="256"/>
        </pc:sldMkLst>
        <pc:spChg chg="mod">
          <ac:chgData name="Boomika Karuppaiah" userId="3f12a0000b74fade" providerId="LiveId" clId="{DCAAC298-1EFD-47C9-BECD-2842EFD53507}" dt="2023-11-03T16:34:02.721" v="12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DCAAC298-1EFD-47C9-BECD-2842EFD53507}" dt="2023-11-03T17:48:43.642" v="372" actId="20577"/>
        <pc:sldMkLst>
          <pc:docMk/>
          <pc:sldMk cId="1137892060" sldId="257"/>
        </pc:sldMkLst>
        <pc:spChg chg="mod">
          <ac:chgData name="Boomika Karuppaiah" userId="3f12a0000b74fade" providerId="LiveId" clId="{DCAAC298-1EFD-47C9-BECD-2842EFD53507}" dt="2023-11-03T17:48:43.642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DCAAC298-1EFD-47C9-BECD-2842EFD53507}" dt="2023-11-03T18:40:15.224" v="940" actId="27636"/>
        <pc:sldMkLst>
          <pc:docMk/>
          <pc:sldMk cId="969919095" sldId="258"/>
        </pc:sldMkLst>
        <pc:spChg chg="mod">
          <ac:chgData name="Boomika Karuppaiah" userId="3f12a0000b74fade" providerId="LiveId" clId="{DCAAC298-1EFD-47C9-BECD-2842EFD53507}" dt="2023-11-03T18:40:15.224" v="940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DCAAC298-1EFD-47C9-BECD-2842EFD53507}" dt="2023-11-03T17:50:38.359" v="381" actId="207"/>
        <pc:sldMkLst>
          <pc:docMk/>
          <pc:sldMk cId="4163963548" sldId="259"/>
        </pc:sldMkLst>
        <pc:spChg chg="mod">
          <ac:chgData name="Boomika Karuppaiah" userId="3f12a0000b74fade" providerId="LiveId" clId="{DCAAC298-1EFD-47C9-BECD-2842EFD53507}" dt="2023-11-03T17:50:38.359" v="381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DCAAC298-1EFD-47C9-BECD-2842EFD53507}" dt="2023-11-03T18:59:10.358" v="1241" actId="20577"/>
        <pc:sldMkLst>
          <pc:docMk/>
          <pc:sldMk cId="3716912165" sldId="265"/>
        </pc:sldMkLst>
        <pc:spChg chg="mod">
          <ac:chgData name="Boomika Karuppaiah" userId="3f12a0000b74fade" providerId="LiveId" clId="{DCAAC298-1EFD-47C9-BECD-2842EFD53507}" dt="2023-11-03T18:59:10.358" v="1241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DCAAC298-1EFD-47C9-BECD-2842EFD53507}" dt="2023-11-03T17:52:14.174" v="389" actId="20577"/>
        <pc:sldMkLst>
          <pc:docMk/>
          <pc:sldMk cId="3421360743" sldId="268"/>
        </pc:sldMkLst>
        <pc:spChg chg="mod">
          <ac:chgData name="Boomika Karuppaiah" userId="3f12a0000b74fade" providerId="LiveId" clId="{DCAAC298-1EFD-47C9-BECD-2842EFD53507}" dt="2023-11-03T17:52:14.174" v="389" actId="20577"/>
          <ac:spMkLst>
            <pc:docMk/>
            <pc:sldMk cId="3421360743" sldId="268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DCAAC298-1EFD-47C9-BECD-2842EFD53507}" dt="2023-11-03T18:40:07.186" v="938" actId="207"/>
        <pc:sldMkLst>
          <pc:docMk/>
          <pc:sldMk cId="2460227842" sldId="271"/>
        </pc:sldMkLst>
        <pc:spChg chg="mod">
          <ac:chgData name="Boomika Karuppaiah" userId="3f12a0000b74fade" providerId="LiveId" clId="{DCAAC298-1EFD-47C9-BECD-2842EFD53507}" dt="2023-11-03T18:40:07.186" v="938" actId="207"/>
          <ac:spMkLst>
            <pc:docMk/>
            <pc:sldMk cId="2460227842" sldId="271"/>
            <ac:spMk id="3" creationId="{50CFAFEA-FCCC-D54A-011E-59FF28458D19}"/>
          </ac:spMkLst>
        </pc:spChg>
      </pc:sldChg>
      <pc:sldChg chg="modSp add mod">
        <pc:chgData name="Boomika Karuppaiah" userId="3f12a0000b74fade" providerId="LiveId" clId="{DCAAC298-1EFD-47C9-BECD-2842EFD53507}" dt="2023-11-03T18:42:47.773" v="958" actId="207"/>
        <pc:sldMkLst>
          <pc:docMk/>
          <pc:sldMk cId="2175737237" sldId="272"/>
        </pc:sldMkLst>
        <pc:spChg chg="mod">
          <ac:chgData name="Boomika Karuppaiah" userId="3f12a0000b74fade" providerId="LiveId" clId="{DCAAC298-1EFD-47C9-BECD-2842EFD53507}" dt="2023-11-03T18:42:47.773" v="958" actId="207"/>
          <ac:spMkLst>
            <pc:docMk/>
            <pc:sldMk cId="2175737237" sldId="272"/>
            <ac:spMk id="3" creationId="{50CFAFEA-FCCC-D54A-011E-59FF28458D19}"/>
          </ac:spMkLst>
        </pc:spChg>
      </pc:sldChg>
      <pc:sldChg chg="modSp add mod">
        <pc:chgData name="Boomika Karuppaiah" userId="3f12a0000b74fade" providerId="LiveId" clId="{DCAAC298-1EFD-47C9-BECD-2842EFD53507}" dt="2023-11-03T18:46:31.937" v="1238" actId="20577"/>
        <pc:sldMkLst>
          <pc:docMk/>
          <pc:sldMk cId="1303763095" sldId="273"/>
        </pc:sldMkLst>
        <pc:spChg chg="mod">
          <ac:chgData name="Boomika Karuppaiah" userId="3f12a0000b74fade" providerId="LiveId" clId="{DCAAC298-1EFD-47C9-BECD-2842EFD53507}" dt="2023-11-03T18:46:31.937" v="1238" actId="20577"/>
          <ac:spMkLst>
            <pc:docMk/>
            <pc:sldMk cId="1303763095" sldId="273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3.html#problem-1.3.3-6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eas.gwu.edu/~cs4all/1012/practice-problems/f23/problems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Abdulrahman</a:t>
            </a:r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break: </a:t>
            </a:r>
            <a:r>
              <a:rPr lang="en-US" dirty="0">
                <a:latin typeface="inherit"/>
              </a:rPr>
              <a:t>used to break out of loop</a:t>
            </a:r>
            <a:endParaRPr lang="en-US" sz="2000" dirty="0">
              <a:latin typeface="inherit"/>
            </a:endParaRPr>
          </a:p>
          <a:p>
            <a:pPr marL="0" indent="0" algn="l" fontAlgn="base">
              <a:buNone/>
            </a:pPr>
            <a:r>
              <a:rPr lang="en-US" sz="1600" b="0" i="0" dirty="0">
                <a:effectLst/>
                <a:latin typeface="inherit"/>
              </a:rPr>
              <a:t>	</a:t>
            </a:r>
            <a:r>
              <a:rPr lang="en-US" sz="2400" b="0" i="0" dirty="0" err="1">
                <a:effectLst/>
                <a:latin typeface="inherit"/>
              </a:rPr>
              <a:t>Eg</a:t>
            </a:r>
            <a:r>
              <a:rPr lang="en-US" sz="2400" b="0" i="0" dirty="0">
                <a:effectLst/>
                <a:latin typeface="inherit"/>
              </a:rPr>
              <a:t>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for 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dirty="0">
                <a:latin typeface="inherit"/>
              </a:rPr>
              <a:t> in range(10):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	if 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b="0" i="0" dirty="0">
                <a:effectLst/>
                <a:latin typeface="inherit"/>
              </a:rPr>
              <a:t> &lt; 4: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		print(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dirty="0">
                <a:latin typeface="inherit"/>
              </a:rPr>
              <a:t>, end=“ ”)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	else: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		break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# This only prints 0 1 2 3 , loop breaks when else condition is 			# encountered here due to break statement </a:t>
            </a: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63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1.3.3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Arc 1039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AFA0B3-D878-8A13-7759-4A1AF99A2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380" y="373928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A7369AC-6F0E-7347-F8B3-6394A436D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592" y="486184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1.3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5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dirty="0">
                <a:latin typeface="inherit"/>
              </a:rPr>
              <a:t>due date extended </a:t>
            </a:r>
            <a:r>
              <a:rPr lang="en-US" b="0" i="0" dirty="0">
                <a:effectLst/>
                <a:latin typeface="inherit"/>
              </a:rPr>
              <a:t>–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12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4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available.</a:t>
            </a:r>
          </a:p>
          <a:p>
            <a:pPr fontAlgn="base"/>
            <a:r>
              <a:rPr lang="en-US" dirty="0">
                <a:latin typeface="inherit"/>
              </a:rPr>
              <a:t>Mid-course survey - entire class gets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1% extra credit</a:t>
            </a:r>
            <a:r>
              <a:rPr lang="en-US" dirty="0">
                <a:latin typeface="inherit"/>
              </a:rPr>
              <a:t> applied to final grade if </a:t>
            </a:r>
            <a:r>
              <a:rPr lang="en-US" u="sng" dirty="0">
                <a:latin typeface="inherit"/>
              </a:rPr>
              <a:t>90% of the class responds </a:t>
            </a:r>
            <a:r>
              <a:rPr lang="en-US" dirty="0"/>
              <a:t>(QR Code 1). Survey closes 5 Nov. 136 responses. 174 needed for extra credit.</a:t>
            </a:r>
          </a:p>
          <a:p>
            <a:pPr fontAlgn="base"/>
            <a:r>
              <a:rPr lang="en-US" b="0" i="0" dirty="0">
                <a:effectLst/>
                <a:latin typeface="inherit"/>
              </a:rPr>
              <a:t>More Office hours added!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TA/LA feedback </a:t>
            </a:r>
            <a:r>
              <a:rPr lang="en-US" dirty="0"/>
              <a:t>is also available (QR Code 2)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F0D7D-BF1B-EF63-0DD0-BA34528FBD6B}"/>
              </a:ext>
            </a:extLst>
          </p:cNvPr>
          <p:cNvSpPr txBox="1"/>
          <p:nvPr/>
        </p:nvSpPr>
        <p:spPr>
          <a:xfrm>
            <a:off x="1188229" y="384431"/>
            <a:ext cx="194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Mid-course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9B2DB-B24C-9365-EDF0-F4EE42B3CD00}"/>
              </a:ext>
            </a:extLst>
          </p:cNvPr>
          <p:cNvSpPr txBox="1"/>
          <p:nvPr/>
        </p:nvSpPr>
        <p:spPr>
          <a:xfrm>
            <a:off x="1254830" y="3604902"/>
            <a:ext cx="171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TA/LA Feedback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u_line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(x)):</a:t>
            </a:r>
          </a:p>
          <a:p>
            <a:pPr marL="0" indent="0">
              <a:buNone/>
            </a:pPr>
            <a:r>
              <a:rPr lang="en-US" dirty="0"/>
              <a:t>        print(y, end = "")</a:t>
            </a:r>
          </a:p>
          <a:p>
            <a:pPr marL="0" indent="0">
              <a:buNone/>
            </a:pPr>
            <a:r>
              <a:rPr lang="en-US" dirty="0"/>
              <a:t>    print(x)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u_line</a:t>
            </a:r>
            <a:r>
              <a:rPr lang="en-US" dirty="0"/>
              <a:t>("coffee", "*")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******coffee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which_index</a:t>
            </a:r>
            <a:r>
              <a:rPr lang="en-US" dirty="0"/>
              <a:t>(F, S):</a:t>
            </a:r>
          </a:p>
          <a:p>
            <a:pPr marL="0" indent="0">
              <a:buNone/>
            </a:pPr>
            <a:r>
              <a:rPr lang="en-US" dirty="0"/>
              <a:t>    for L in range(</a:t>
            </a:r>
            <a:r>
              <a:rPr lang="en-US" dirty="0" err="1"/>
              <a:t>len</a:t>
            </a:r>
            <a:r>
              <a:rPr lang="en-US" dirty="0"/>
              <a:t>(F)):</a:t>
            </a:r>
          </a:p>
          <a:p>
            <a:pPr marL="0" indent="0">
              <a:buNone/>
            </a:pPr>
            <a:r>
              <a:rPr lang="en-US" dirty="0"/>
              <a:t>        if F[L] == S:</a:t>
            </a:r>
          </a:p>
          <a:p>
            <a:pPr marL="0" indent="0">
              <a:buNone/>
            </a:pPr>
            <a:r>
              <a:rPr lang="en-US" dirty="0"/>
              <a:t>            return r</a:t>
            </a:r>
          </a:p>
          <a:p>
            <a:pPr marL="0" indent="0">
              <a:buNone/>
            </a:pPr>
            <a:r>
              <a:rPr lang="en-US" dirty="0"/>
              <a:t>    return -1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which_index</a:t>
            </a:r>
            <a:r>
              <a:rPr lang="en-US" dirty="0"/>
              <a:t>([3, 8, 6], 6))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*Problems 2-3 reference the program definition below.*</a:t>
            </a:r>
          </a:p>
          <a:p>
            <a:pPr marL="0" indent="0">
              <a:buNone/>
            </a:pPr>
            <a:r>
              <a:rPr lang="en-US" dirty="0"/>
              <a:t># arguments L and M should both be lists of </a:t>
            </a:r>
            <a:r>
              <a:rPr lang="en-US" dirty="0" err="1"/>
              <a:t>ints</a:t>
            </a:r>
            <a:r>
              <a:rPr lang="en-US" dirty="0"/>
              <a:t> or floats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listman</a:t>
            </a:r>
            <a:r>
              <a:rPr lang="en-US" dirty="0"/>
              <a:t>(L, M):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= L[0]</a:t>
            </a:r>
          </a:p>
          <a:p>
            <a:pPr marL="0" indent="0">
              <a:buNone/>
            </a:pPr>
            <a:r>
              <a:rPr lang="en-US" dirty="0"/>
              <a:t>    for a in L:</a:t>
            </a:r>
          </a:p>
          <a:p>
            <a:pPr marL="0" indent="0">
              <a:buNone/>
            </a:pPr>
            <a:r>
              <a:rPr lang="en-US" dirty="0"/>
              <a:t>        if a &gt; </a:t>
            </a:r>
            <a:r>
              <a:rPr lang="en-US" dirty="0" err="1"/>
              <a:t>val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max_val</a:t>
            </a:r>
            <a:r>
              <a:rPr lang="en-US" dirty="0"/>
              <a:t> = a</a:t>
            </a:r>
          </a:p>
          <a:p>
            <a:pPr marL="0" indent="0">
              <a:buNone/>
            </a:pPr>
            <a:r>
              <a:rPr lang="en-US" dirty="0"/>
              <a:t>    for b in M:</a:t>
            </a:r>
          </a:p>
          <a:p>
            <a:pPr marL="0" indent="0">
              <a:buNone/>
            </a:pPr>
            <a:r>
              <a:rPr lang="en-US" dirty="0"/>
              <a:t>        if b &lt; </a:t>
            </a:r>
            <a:r>
              <a:rPr lang="en-US" dirty="0" err="1"/>
              <a:t>val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val</a:t>
            </a:r>
            <a:r>
              <a:rPr lang="en-US" dirty="0"/>
              <a:t> = b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val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q = </a:t>
            </a:r>
            <a:r>
              <a:rPr lang="en-US" dirty="0" err="1"/>
              <a:t>listman</a:t>
            </a:r>
            <a:r>
              <a:rPr lang="en-US" dirty="0"/>
              <a:t>([3, 4], [5, 1, 2])</a:t>
            </a:r>
          </a:p>
          <a:p>
            <a:pPr marL="0" indent="0">
              <a:buNone/>
            </a:pPr>
            <a:r>
              <a:rPr lang="en-US" dirty="0"/>
              <a:t>print(q)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2-3 reference the program definition below.*</a:t>
            </a:r>
          </a:p>
          <a:p>
            <a:pPr marL="0" indent="0">
              <a:buNone/>
            </a:pPr>
            <a:r>
              <a:rPr lang="en-US" sz="2400" dirty="0"/>
              <a:t># arguments L and M should both be lists of </a:t>
            </a:r>
            <a:r>
              <a:rPr lang="en-US" sz="2400" dirty="0" err="1"/>
              <a:t>ints</a:t>
            </a:r>
            <a:r>
              <a:rPr lang="en-US" sz="2400" dirty="0"/>
              <a:t> or floats</a:t>
            </a:r>
          </a:p>
          <a:p>
            <a:pPr marL="0" indent="0">
              <a:buNone/>
            </a:pPr>
            <a:r>
              <a:rPr lang="en-US" sz="2400" dirty="0"/>
              <a:t>def </a:t>
            </a:r>
            <a:r>
              <a:rPr lang="en-US" sz="2400" dirty="0" err="1"/>
              <a:t>listman</a:t>
            </a:r>
            <a:r>
              <a:rPr lang="en-US" sz="2400" dirty="0"/>
              <a:t>(L, M):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val</a:t>
            </a:r>
            <a:r>
              <a:rPr lang="en-US" sz="2400" dirty="0"/>
              <a:t> = L[0]</a:t>
            </a:r>
          </a:p>
          <a:p>
            <a:pPr marL="0" indent="0">
              <a:buNone/>
            </a:pPr>
            <a:r>
              <a:rPr lang="en-US" sz="2400" dirty="0"/>
              <a:t>    for a in L:</a:t>
            </a:r>
          </a:p>
          <a:p>
            <a:pPr marL="0" indent="0">
              <a:buNone/>
            </a:pPr>
            <a:r>
              <a:rPr lang="en-US" sz="2400" dirty="0"/>
              <a:t>        if a &gt; </a:t>
            </a:r>
            <a:r>
              <a:rPr lang="en-US" sz="2400" dirty="0" err="1"/>
              <a:t>val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max_val</a:t>
            </a:r>
            <a:r>
              <a:rPr lang="en-US" sz="2400" dirty="0"/>
              <a:t> = a</a:t>
            </a:r>
          </a:p>
          <a:p>
            <a:pPr marL="0" indent="0">
              <a:buNone/>
            </a:pPr>
            <a:r>
              <a:rPr lang="en-US" sz="2400" dirty="0"/>
              <a:t>    for b in M:</a:t>
            </a:r>
          </a:p>
          <a:p>
            <a:pPr marL="0" indent="0">
              <a:buNone/>
            </a:pPr>
            <a:r>
              <a:rPr lang="en-US" sz="2400" dirty="0"/>
              <a:t>        if b &lt; </a:t>
            </a:r>
            <a:r>
              <a:rPr lang="en-US" sz="2400" dirty="0" err="1"/>
              <a:t>val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val</a:t>
            </a:r>
            <a:r>
              <a:rPr lang="en-US" sz="2400" dirty="0"/>
              <a:t> = b</a:t>
            </a:r>
          </a:p>
          <a:p>
            <a:pPr marL="0" indent="0">
              <a:buNone/>
            </a:pPr>
            <a:r>
              <a:rPr lang="en-US" sz="2400" dirty="0"/>
              <a:t>    return </a:t>
            </a:r>
            <a:r>
              <a:rPr lang="en-US" sz="2400" dirty="0" err="1"/>
              <a:t>val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400" dirty="0"/>
              <a:t>q = </a:t>
            </a:r>
            <a:r>
              <a:rPr lang="en-US" sz="2400" dirty="0" err="1"/>
              <a:t>listman</a:t>
            </a:r>
            <a:r>
              <a:rPr lang="en-US" sz="2400" dirty="0"/>
              <a:t>([3, 4], [5, 1, 2])</a:t>
            </a:r>
          </a:p>
          <a:p>
            <a:pPr marL="0" indent="0">
              <a:buNone/>
            </a:pPr>
            <a:r>
              <a:rPr lang="en-US" sz="2400" dirty="0"/>
              <a:t>print(q)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Write a function call for the `</a:t>
            </a:r>
            <a:r>
              <a:rPr lang="en-US" sz="2400" dirty="0" err="1"/>
              <a:t>listman</a:t>
            </a:r>
            <a:r>
              <a:rPr lang="en-US" sz="2400" dirty="0"/>
              <a:t>` function defined above that results in the following *return* value:</a:t>
            </a:r>
          </a:p>
          <a:p>
            <a:pPr marL="0" indent="0">
              <a:buNone/>
            </a:pPr>
            <a:r>
              <a:rPr lang="en-US" sz="2400" dirty="0"/>
              <a:t>8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70C0"/>
                </a:solidFill>
              </a:rPr>
              <a:t>listman</a:t>
            </a:r>
            <a:r>
              <a:rPr lang="en-US" sz="2400" dirty="0">
                <a:solidFill>
                  <a:srgbClr val="0070C0"/>
                </a:solidFill>
              </a:rPr>
              <a:t>([8],[9]) </a:t>
            </a:r>
            <a:r>
              <a:rPr lang="en-US" sz="2400" dirty="0">
                <a:solidFill>
                  <a:srgbClr val="002060"/>
                </a:solidFill>
              </a:rPr>
              <a:t>(myriad correct answers)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Boolean variable: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Can have values: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or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False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Boolean operator: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and</a:t>
            </a:r>
            <a:r>
              <a:rPr lang="en-US" dirty="0">
                <a:latin typeface="inherit"/>
              </a:rPr>
              <a:t> – True if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both</a:t>
            </a:r>
            <a:r>
              <a:rPr lang="en-US" dirty="0">
                <a:latin typeface="inherit"/>
              </a:rPr>
              <a:t> conditions/Boolean values is True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or</a:t>
            </a:r>
            <a:r>
              <a:rPr lang="en-US" dirty="0">
                <a:latin typeface="inherit"/>
              </a:rPr>
              <a:t> – True if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at least one </a:t>
            </a:r>
            <a:r>
              <a:rPr lang="en-US" dirty="0">
                <a:latin typeface="inherit"/>
              </a:rPr>
              <a:t>conditions/Boolean value is True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not</a:t>
            </a:r>
            <a:r>
              <a:rPr lang="en-US" dirty="0">
                <a:latin typeface="inherit"/>
              </a:rPr>
              <a:t> – True if condition/Boolean value is False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 (basically </a:t>
            </a:r>
            <a:r>
              <a:rPr lang="en-US" sz="2400" dirty="0">
                <a:highlight>
                  <a:srgbClr val="FFFF00"/>
                </a:highlight>
                <a:latin typeface="inherit"/>
              </a:rPr>
              <a:t>inverts</a:t>
            </a:r>
            <a:r>
              <a:rPr lang="en-US" sz="2400" dirty="0">
                <a:latin typeface="inherit"/>
              </a:rPr>
              <a:t> the value)</a:t>
            </a:r>
            <a:endParaRPr lang="en-US" sz="3000" dirty="0">
              <a:latin typeface="inherit"/>
            </a:endParaRPr>
          </a:p>
          <a:p>
            <a:pPr lvl="1" fontAlgn="base"/>
            <a:endParaRPr lang="en-US" dirty="0">
              <a:solidFill>
                <a:srgbClr val="0070C0"/>
              </a:solidFill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Returning bool from a function</a:t>
            </a:r>
          </a:p>
          <a:p>
            <a:pPr lvl="1" fontAlgn="base"/>
            <a:r>
              <a:rPr lang="en-US" dirty="0">
                <a:latin typeface="inherit"/>
              </a:rPr>
              <a:t>Most common use of Boolean is in function that returns True or False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Slicing: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Indexing chars of a string: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print(Text[2]) #prints l</a:t>
            </a:r>
          </a:p>
          <a:p>
            <a:pPr lvl="1" fontAlgn="base"/>
            <a:r>
              <a:rPr lang="en-US" dirty="0">
                <a:latin typeface="inherit"/>
              </a:rPr>
              <a:t>Indexing substring : 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&lt;string&gt;[&lt;starting index&gt;:&lt;ending index+1&gt;]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print(Text[0:5]) #prints Hello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print(Text[6:]) #prints world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print(Text[:9]) #prints Hello </a:t>
            </a:r>
            <a:r>
              <a:rPr lang="en-US" dirty="0" err="1">
                <a:latin typeface="inherit"/>
              </a:rPr>
              <a:t>wor</a:t>
            </a:r>
            <a:endParaRPr lang="en-US" dirty="0">
              <a:latin typeface="inherit"/>
            </a:endParaRPr>
          </a:p>
          <a:p>
            <a:pPr lvl="1" fontAlgn="base"/>
            <a:r>
              <a:rPr lang="en-US" b="0" i="0" dirty="0">
                <a:effectLst/>
                <a:latin typeface="inherit"/>
              </a:rPr>
              <a:t>List slicing works the same way</a:t>
            </a:r>
          </a:p>
          <a:p>
            <a:pPr lvl="2" fontAlgn="base"/>
            <a:r>
              <a:rPr lang="en-US" dirty="0" err="1">
                <a:latin typeface="inherit"/>
              </a:rPr>
              <a:t>Num_list</a:t>
            </a:r>
            <a:r>
              <a:rPr lang="en-US" dirty="0">
                <a:latin typeface="inherit"/>
              </a:rPr>
              <a:t> = [2,4,6,9]</a:t>
            </a:r>
          </a:p>
          <a:p>
            <a:pPr marL="914400" lvl="2" indent="0" fontAlgn="base">
              <a:buNone/>
            </a:pPr>
            <a:r>
              <a:rPr lang="en-US" b="0" i="0" dirty="0">
                <a:effectLst/>
                <a:latin typeface="inherit"/>
              </a:rPr>
              <a:t>    print(</a:t>
            </a:r>
            <a:r>
              <a:rPr lang="en-US" b="0" i="0" dirty="0" err="1">
                <a:effectLst/>
                <a:latin typeface="inherit"/>
              </a:rPr>
              <a:t>Num_list</a:t>
            </a:r>
            <a:r>
              <a:rPr lang="en-US" b="0" i="0" dirty="0">
                <a:effectLst/>
                <a:latin typeface="inherit"/>
              </a:rPr>
              <a:t>[1:3]) #prints [4, 6]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More String </a:t>
            </a:r>
            <a:r>
              <a:rPr lang="en-US" dirty="0" err="1">
                <a:solidFill>
                  <a:srgbClr val="7030A0"/>
                </a:solidFill>
                <a:latin typeface="inherit"/>
              </a:rPr>
              <a:t>builtin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 functions: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&lt;string&gt;.upper()</a:t>
            </a:r>
            <a:r>
              <a:rPr lang="en-US" dirty="0">
                <a:latin typeface="inherit"/>
              </a:rPr>
              <a:t>: converts all characters in the string to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uppercase</a:t>
            </a:r>
          </a:p>
          <a:p>
            <a:pPr lvl="2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 print(“</a:t>
            </a:r>
            <a:r>
              <a:rPr lang="en-US" dirty="0" err="1">
                <a:latin typeface="inherit"/>
              </a:rPr>
              <a:t>hello”.upper</a:t>
            </a:r>
            <a:r>
              <a:rPr lang="en-US" dirty="0">
                <a:latin typeface="inherit"/>
              </a:rPr>
              <a:t>()) # prints HELLO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    text = “world”</a:t>
            </a:r>
            <a:br>
              <a:rPr lang="en-US" dirty="0">
                <a:latin typeface="inherit"/>
              </a:rPr>
            </a:br>
            <a:r>
              <a:rPr lang="en-US" dirty="0">
                <a:latin typeface="inherit"/>
              </a:rPr>
              <a:t>           print(</a:t>
            </a:r>
            <a:r>
              <a:rPr lang="en-US" dirty="0" err="1">
                <a:latin typeface="inherit"/>
              </a:rPr>
              <a:t>text.upper</a:t>
            </a:r>
            <a:r>
              <a:rPr lang="en-US" dirty="0">
                <a:latin typeface="inherit"/>
              </a:rPr>
              <a:t>()) # prints WORLD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&lt;string&gt;.find(&lt;substring&gt;):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index</a:t>
            </a:r>
            <a:r>
              <a:rPr lang="en-US" dirty="0">
                <a:latin typeface="inherit"/>
              </a:rPr>
              <a:t> of first occurrence of substring in the string, returns -1 if no occurrence found 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</a:t>
            </a:r>
            <a:r>
              <a:rPr lang="en-US" dirty="0" err="1">
                <a:latin typeface="inherit"/>
              </a:rPr>
              <a:t>Text.find</a:t>
            </a:r>
            <a:r>
              <a:rPr lang="en-US" dirty="0">
                <a:latin typeface="inherit"/>
              </a:rPr>
              <a:t>(“world”)) # prints 6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startswith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(&lt;substring&gt;):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if string starts with the substring, returns</a:t>
            </a:r>
            <a:r>
              <a:rPr lang="en-US" dirty="0">
                <a:solidFill>
                  <a:srgbClr val="00B050"/>
                </a:solidFill>
                <a:latin typeface="inherit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False</a:t>
            </a:r>
            <a:r>
              <a:rPr lang="en-US" dirty="0">
                <a:latin typeface="inherit"/>
              </a:rPr>
              <a:t> if it doesn’t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</a:t>
            </a:r>
            <a:r>
              <a:rPr lang="en-US" dirty="0" err="1">
                <a:latin typeface="inherit"/>
              </a:rPr>
              <a:t>Text.startswith</a:t>
            </a:r>
            <a:r>
              <a:rPr lang="en-US" dirty="0">
                <a:latin typeface="inherit"/>
              </a:rPr>
              <a:t>(“Hello”)) # prints True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isnumeric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if all characters in the string are numeric, 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False</a:t>
            </a:r>
            <a:r>
              <a:rPr lang="en-US" dirty="0">
                <a:latin typeface="inherit"/>
              </a:rPr>
              <a:t> otherwise </a:t>
            </a:r>
          </a:p>
          <a:p>
            <a:pPr lvl="2" fontAlgn="base"/>
            <a:r>
              <a:rPr lang="en-US" dirty="0">
                <a:latin typeface="inherit"/>
              </a:rPr>
              <a:t>Text1 = “Hi2345”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Text2 = “2345”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print(Text1.isnumeric()) # prints False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print(Text2.isnumeric()) # prints True</a:t>
            </a:r>
          </a:p>
          <a:p>
            <a:pPr marL="914400" lvl="2" indent="0" fontAlgn="base">
              <a:buNone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3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922</Words>
  <Application>Microsoft Office PowerPoint</Application>
  <PresentationFormat>Widescreen</PresentationFormat>
  <Paragraphs>143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Office Theme</vt:lpstr>
      <vt:lpstr>Lab 9</vt:lpstr>
      <vt:lpstr>Announcement</vt:lpstr>
      <vt:lpstr>Quiz 8 Review</vt:lpstr>
      <vt:lpstr>Quiz 8 Review</vt:lpstr>
      <vt:lpstr>Quiz 8 Review</vt:lpstr>
      <vt:lpstr>Quiz 8 Review</vt:lpstr>
      <vt:lpstr>Module 1.3 Review</vt:lpstr>
      <vt:lpstr>Module 1.3 Review</vt:lpstr>
      <vt:lpstr>Module 1.3 Review</vt:lpstr>
      <vt:lpstr>Module 1.3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16</cp:revision>
  <dcterms:created xsi:type="dcterms:W3CDTF">2023-09-06T19:08:53Z</dcterms:created>
  <dcterms:modified xsi:type="dcterms:W3CDTF">2023-11-11T01:47:26Z</dcterms:modified>
</cp:coreProperties>
</file>