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75" r:id="rId15"/>
    <p:sldId id="276" r:id="rId16"/>
    <p:sldId id="262" r:id="rId17"/>
    <p:sldId id="272" r:id="rId18"/>
    <p:sldId id="273" r:id="rId19"/>
    <p:sldId id="274" r:id="rId20"/>
    <p:sldId id="277" r:id="rId21"/>
    <p:sldId id="278" r:id="rId22"/>
    <p:sldId id="281" r:id="rId23"/>
    <p:sldId id="279" r:id="rId24"/>
    <p:sldId id="282" r:id="rId25"/>
    <p:sldId id="280" r:id="rId26"/>
    <p:sldId id="283" r:id="rId27"/>
    <p:sldId id="284" r:id="rId28"/>
    <p:sldId id="285" r:id="rId29"/>
    <p:sldId id="287" r:id="rId30"/>
    <p:sldId id="289" r:id="rId31"/>
    <p:sldId id="288" r:id="rId32"/>
    <p:sldId id="290" r:id="rId33"/>
    <p:sldId id="25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F75F-F36F-4182-82A0-9C887FC1A21E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D772-68CA-4BDE-A298-EC0C20F08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ile:Nelder_Mead2.gi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netdace.blogspot.com/" TargetMode="External"/><Relationship Id="rId3" Type="http://schemas.openxmlformats.org/officeDocument/2006/relationships/hyperlink" Target="http://www.grandprizeteam.com/" TargetMode="External"/><Relationship Id="rId7" Type="http://schemas.openxmlformats.org/officeDocument/2006/relationships/hyperlink" Target="http://www.commendo.at/prize08/team.html" TargetMode="External"/><Relationship Id="rId12" Type="http://schemas.openxmlformats.org/officeDocument/2006/relationships/hyperlink" Target="http://www.research.att.com/~volinsky/netflix/" TargetMode="External"/><Relationship Id="rId2" Type="http://schemas.openxmlformats.org/officeDocument/2006/relationships/hyperlink" Target="http://www.the-ensemb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agmatictheory.googlepages.com/" TargetMode="External"/><Relationship Id="rId11" Type="http://schemas.openxmlformats.org/officeDocument/2006/relationships/hyperlink" Target="http://www.operasolutions.com/" TargetMode="External"/><Relationship Id="rId5" Type="http://schemas.openxmlformats.org/officeDocument/2006/relationships/hyperlink" Target="http://forther.estof.us/" TargetMode="External"/><Relationship Id="rId10" Type="http://schemas.openxmlformats.org/officeDocument/2006/relationships/hyperlink" Target="http://www.commendo.at/" TargetMode="External"/><Relationship Id="rId4" Type="http://schemas.openxmlformats.org/officeDocument/2006/relationships/hyperlink" Target="http://www.netflixprizeatoperasolutions.com/id5.html" TargetMode="External"/><Relationship Id="rId9" Type="http://schemas.openxmlformats.org/officeDocument/2006/relationships/hyperlink" Target="http://www.feeds2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ensemble.com/" TargetMode="External"/><Relationship Id="rId2" Type="http://schemas.openxmlformats.org/officeDocument/2006/relationships/hyperlink" Target="http://forther.estof.us/file_exchange/lis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flix_Prize" TargetMode="External"/><Relationship Id="rId7" Type="http://schemas.openxmlformats.org/officeDocument/2006/relationships/hyperlink" Target="http://blog.lokad.com/journal/2009/4/22/overfitting-when-accuracy-measure-goes-wrong.html" TargetMode="External"/><Relationship Id="rId2" Type="http://schemas.openxmlformats.org/officeDocument/2006/relationships/hyperlink" Target="http://sites.google.com/site/pragmatictheo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flixprize.com/community/viewtopic.php?id=897" TargetMode="External"/><Relationship Id="rId5" Type="http://schemas.openxmlformats.org/officeDocument/2006/relationships/hyperlink" Target="http://en.wikipedia.org/wiki/Nelder%E2%80%93Mead_method" TargetMode="External"/><Relationship Id="rId4" Type="http://schemas.openxmlformats.org/officeDocument/2006/relationships/hyperlink" Target="http://en.wikipedia.org/wiki/Linear_least_squar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flixprize.com/community/viewtopic.php?id=82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Pragmatic Theory solution to the Netflix Grand Prize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Rizwan</a:t>
            </a:r>
            <a:r>
              <a:rPr lang="en-US" dirty="0" smtClean="0"/>
              <a:t> </a:t>
            </a:r>
            <a:r>
              <a:rPr lang="en-US" dirty="0" err="1" smtClean="0"/>
              <a:t>Habib</a:t>
            </a:r>
            <a:endParaRPr lang="en-US" dirty="0" smtClean="0"/>
          </a:p>
          <a:p>
            <a:pPr algn="r"/>
            <a:r>
              <a:rPr lang="en-US" dirty="0" smtClean="0"/>
              <a:t>CSCI 297</a:t>
            </a:r>
          </a:p>
          <a:p>
            <a:pPr algn="r"/>
            <a:r>
              <a:rPr lang="en-US" dirty="0" smtClean="0"/>
              <a:t>April 15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Define S(x, y) = A^2+B^2+C^2+D^2; calculate </a:t>
            </a:r>
          </a:p>
          <a:p>
            <a:pPr lvl="1"/>
            <a:r>
              <a:rPr lang="en-US" dirty="0" smtClean="0"/>
              <a:t>S(x, u) =&gt; a = 3.5; (y = u is minimum, i.e. solve d/</a:t>
            </a:r>
            <a:r>
              <a:rPr lang="en-US" dirty="0" err="1" smtClean="0"/>
              <a:t>dx</a:t>
            </a:r>
            <a:r>
              <a:rPr lang="en-US" dirty="0" smtClean="0"/>
              <a:t> (S) = 0 )</a:t>
            </a:r>
          </a:p>
          <a:p>
            <a:pPr lvl="1"/>
            <a:r>
              <a:rPr lang="en-US" dirty="0" smtClean="0"/>
              <a:t>S(v, y) =&gt; b = 1.4; (x = v is minimum, i.e. solve d/</a:t>
            </a:r>
            <a:r>
              <a:rPr lang="en-US" dirty="0" err="1" smtClean="0"/>
              <a:t>dy</a:t>
            </a:r>
            <a:r>
              <a:rPr lang="en-US" dirty="0" smtClean="0"/>
              <a:t> (S) = 0 )</a:t>
            </a:r>
          </a:p>
          <a:p>
            <a:r>
              <a:rPr lang="en-US" dirty="0" smtClean="0"/>
              <a:t>“best fit” line is now </a:t>
            </a:r>
          </a:p>
          <a:p>
            <a:pPr lvl="2" algn="ctr">
              <a:buNone/>
            </a:pPr>
            <a:r>
              <a:rPr lang="en-US" dirty="0" smtClean="0"/>
              <a:t>	y = 3.5 + 1.4x	(1)</a:t>
            </a:r>
          </a:p>
          <a:p>
            <a:r>
              <a:rPr lang="en-US" dirty="0" smtClean="0"/>
              <a:t>Calculate the residuals’ error of (1) with given points</a:t>
            </a:r>
          </a:p>
          <a:p>
            <a:pPr lvl="1"/>
            <a:r>
              <a:rPr lang="en-US" dirty="0" smtClean="0"/>
              <a:t>1.1</a:t>
            </a:r>
            <a:r>
              <a:rPr lang="en-US" dirty="0"/>
              <a:t>, − 1.3, − 0.7, and </a:t>
            </a:r>
            <a:r>
              <a:rPr lang="en-US" dirty="0" smtClean="0"/>
              <a:t>0.9 </a:t>
            </a:r>
          </a:p>
          <a:p>
            <a:pPr lvl="1"/>
            <a:r>
              <a:rPr lang="en-US" dirty="0" smtClean="0"/>
              <a:t>And RMSE is </a:t>
            </a:r>
          </a:p>
          <a:p>
            <a:pPr lvl="2"/>
            <a:r>
              <a:rPr lang="en-US" dirty="0" smtClean="0"/>
              <a:t>S(3.5, 1.4) = 4.5</a:t>
            </a:r>
          </a:p>
          <a:p>
            <a:r>
              <a:rPr lang="en-US" dirty="0" smtClean="0"/>
              <a:t>(z-4.5) &lt;= z’ &lt;= (z+4.5)</a:t>
            </a:r>
          </a:p>
          <a:p>
            <a:pPr lvl="1"/>
            <a:r>
              <a:rPr lang="en-US" dirty="0" smtClean="0"/>
              <a:t>z lies somewhere on red line</a:t>
            </a:r>
          </a:p>
          <a:p>
            <a:pPr lvl="1"/>
            <a:endParaRPr lang="en-US" dirty="0"/>
          </a:p>
        </p:txBody>
      </p:sp>
      <p:pic>
        <p:nvPicPr>
          <p:cNvPr id="1028" name="Picture 4" descr="C:\Users\rizz\Desktop\appro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191000"/>
            <a:ext cx="3200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and Meta-Parameters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M1: the line y = 3.5 + 1.4x is a prediction model</a:t>
            </a:r>
          </a:p>
          <a:p>
            <a:pPr lvl="1"/>
            <a:r>
              <a:rPr lang="en-US" dirty="0" smtClean="0"/>
              <a:t>a = 3.5 and b = 1.4 are meta-parameters or predictors of this model</a:t>
            </a:r>
          </a:p>
          <a:p>
            <a:pPr lvl="1"/>
            <a:r>
              <a:rPr lang="en-US" dirty="0" smtClean="0"/>
              <a:t>The model has a precision of 4.5</a:t>
            </a:r>
          </a:p>
          <a:p>
            <a:r>
              <a:rPr lang="en-US" dirty="0" smtClean="0"/>
              <a:t>M2: a second model can be generated by “best fitting”, say, y = ax^2+bx+c</a:t>
            </a:r>
          </a:p>
          <a:p>
            <a:pPr lvl="1"/>
            <a:r>
              <a:rPr lang="en-US" dirty="0" smtClean="0"/>
              <a:t>a = a’, b = b’ and c=c’ with a precision of RMSE</a:t>
            </a:r>
          </a:p>
          <a:p>
            <a:pPr lvl="1"/>
            <a:r>
              <a:rPr lang="en-US" dirty="0" smtClean="0"/>
              <a:t>M2 would be better then M1 if RMSE &lt; 4.5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 or “Meta-Equations”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Now, what  about be the RMSE of </a:t>
            </a:r>
          </a:p>
          <a:p>
            <a:pPr lvl="1"/>
            <a:r>
              <a:rPr lang="en-US" dirty="0" smtClean="0"/>
              <a:t>Y = </a:t>
            </a:r>
            <a:r>
              <a:rPr lang="en-US" dirty="0" err="1" smtClean="0"/>
              <a:t>foo</a:t>
            </a:r>
            <a:r>
              <a:rPr lang="en-US" dirty="0" smtClean="0"/>
              <a:t>*M1 + bar *M2, where (</a:t>
            </a:r>
            <a:r>
              <a:rPr lang="en-US" dirty="0" err="1" smtClean="0"/>
              <a:t>foo</a:t>
            </a:r>
            <a:r>
              <a:rPr lang="en-US" dirty="0" smtClean="0"/>
              <a:t> + bar) = 1</a:t>
            </a:r>
          </a:p>
          <a:p>
            <a:pPr lvl="1"/>
            <a:r>
              <a:rPr lang="en-US" dirty="0" smtClean="0"/>
              <a:t>A linear combination of predictors </a:t>
            </a:r>
          </a:p>
          <a:p>
            <a:r>
              <a:rPr lang="en-US" dirty="0" smtClean="0"/>
              <a:t>Blending is the process of “approximating the </a:t>
            </a:r>
            <a:r>
              <a:rPr lang="en-US" dirty="0" err="1" smtClean="0"/>
              <a:t>approximators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It is “best fitting” of approximation curves to represent original data</a:t>
            </a:r>
          </a:p>
          <a:p>
            <a:pPr lvl="1"/>
            <a:r>
              <a:rPr lang="en-US" dirty="0" smtClean="0"/>
              <a:t>Its works on predictors, not on original data</a:t>
            </a:r>
          </a:p>
          <a:p>
            <a:r>
              <a:rPr lang="en-US" dirty="0" smtClean="0"/>
              <a:t>Recursive prediction</a:t>
            </a:r>
          </a:p>
          <a:p>
            <a:pPr lvl="1"/>
            <a:r>
              <a:rPr lang="en-US" dirty="0" smtClean="0"/>
              <a:t>Level 0:  given, the original data set </a:t>
            </a:r>
          </a:p>
          <a:p>
            <a:pPr lvl="1"/>
            <a:r>
              <a:rPr lang="en-US" dirty="0" smtClean="0"/>
              <a:t>Level 1: a predictor, best fit of data set (RMSE-1)</a:t>
            </a:r>
          </a:p>
          <a:p>
            <a:pPr lvl="1"/>
            <a:r>
              <a:rPr lang="en-US" dirty="0" smtClean="0"/>
              <a:t>Level 2: a blend, best fit of two or more predictors (RMSE-2 &lt;= RMSE-1)</a:t>
            </a:r>
          </a:p>
          <a:p>
            <a:pPr lvl="1"/>
            <a:r>
              <a:rPr lang="en-US" dirty="0" smtClean="0"/>
              <a:t>Level N: a blend, best fit of two or more predictors or blends or a combination</a:t>
            </a:r>
          </a:p>
          <a:p>
            <a:pPr lvl="2"/>
            <a:r>
              <a:rPr lang="en-US" dirty="0" smtClean="0"/>
              <a:t>(RMSE-N &lt;= RMSE)</a:t>
            </a:r>
          </a:p>
          <a:p>
            <a:pPr lvl="3"/>
            <a:r>
              <a:rPr lang="en-US" dirty="0" smtClean="0"/>
              <a:t>Winner</a:t>
            </a:r>
            <a:endParaRPr lang="en-US" i="1" dirty="0" smtClean="0"/>
          </a:p>
          <a:p>
            <a:r>
              <a:rPr lang="en-US" dirty="0" smtClean="0"/>
              <a:t>A blend of two or more predictor is in itself a valid predictor</a:t>
            </a:r>
          </a:p>
          <a:p>
            <a:r>
              <a:rPr lang="en-US" dirty="0" smtClean="0"/>
              <a:t>More on blending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Pragmatic Theory </a:t>
            </a:r>
            <a:br>
              <a:rPr lang="en-US" dirty="0" smtClean="0"/>
            </a:br>
            <a:r>
              <a:rPr lang="en-US" dirty="0" smtClean="0"/>
              <a:t>contribution to </a:t>
            </a:r>
            <a:br>
              <a:rPr lang="en-US" dirty="0" smtClean="0"/>
            </a:br>
            <a:r>
              <a:rPr lang="en-US" dirty="0" smtClean="0"/>
              <a:t>BPC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Nearly 500 predictors</a:t>
            </a:r>
          </a:p>
          <a:p>
            <a:r>
              <a:rPr lang="en-US" dirty="0" smtClean="0"/>
              <a:t>44 different models with 577 unique variants</a:t>
            </a:r>
          </a:p>
          <a:p>
            <a:pPr lvl="1"/>
            <a:r>
              <a:rPr lang="en-US" dirty="0" smtClean="0"/>
              <a:t>BK4 with 128 variants</a:t>
            </a:r>
          </a:p>
          <a:p>
            <a:pPr lvl="1"/>
            <a:r>
              <a:rPr lang="en-US" dirty="0" smtClean="0"/>
              <a:t>Matrix Factorizations 1 with 57 variants</a:t>
            </a:r>
          </a:p>
          <a:p>
            <a:pPr lvl="1"/>
            <a:r>
              <a:rPr lang="en-US" dirty="0" smtClean="0"/>
              <a:t>5 different models each contributing 2 variants only</a:t>
            </a:r>
          </a:p>
          <a:p>
            <a:pPr lvl="1"/>
            <a:r>
              <a:rPr lang="en-US" dirty="0" smtClean="0"/>
              <a:t>5 different models each contributing 1 variant only</a:t>
            </a:r>
          </a:p>
          <a:p>
            <a:r>
              <a:rPr lang="en-US" dirty="0" smtClean="0"/>
              <a:t>906 Blends</a:t>
            </a:r>
          </a:p>
          <a:p>
            <a:pPr lvl="1"/>
            <a:r>
              <a:rPr lang="en-US" dirty="0" smtClean="0"/>
              <a:t>457 blends with Neural Nets</a:t>
            </a:r>
          </a:p>
          <a:p>
            <a:pPr lvl="1"/>
            <a:r>
              <a:rPr lang="en-US" dirty="0" smtClean="0"/>
              <a:t>444 blends without Neural Nets</a:t>
            </a:r>
          </a:p>
          <a:p>
            <a:pPr lvl="1"/>
            <a:r>
              <a:rPr lang="en-US" dirty="0" smtClean="0"/>
              <a:t>5 Quiz Set Variable Multiplication blends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Predictors: </a:t>
            </a:r>
            <a:br>
              <a:rPr lang="en-US" dirty="0" smtClean="0"/>
            </a:br>
            <a:r>
              <a:rPr lang="en-US" dirty="0" smtClean="0"/>
              <a:t>the Good, the Bad, and the Ugly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Presume that P is a predictor with an RMSE of X on Probe Set only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Calculate RMSE of P on training set, say its Y</a:t>
            </a:r>
          </a:p>
          <a:p>
            <a:pPr lvl="1"/>
            <a:r>
              <a:rPr lang="en-US" dirty="0" smtClean="0"/>
              <a:t>Training set = Probe set + a fixed subset</a:t>
            </a:r>
          </a:p>
          <a:p>
            <a:r>
              <a:rPr lang="en-US" dirty="0" smtClean="0"/>
              <a:t>If X == Y then </a:t>
            </a:r>
          </a:p>
          <a:p>
            <a:pPr lvl="1"/>
            <a:r>
              <a:rPr lang="en-US" dirty="0" smtClean="0"/>
              <a:t>P is a good predictor </a:t>
            </a:r>
          </a:p>
          <a:p>
            <a:pPr lvl="1"/>
            <a:r>
              <a:rPr lang="en-US" dirty="0" smtClean="0"/>
              <a:t>Else P is bad predictor</a:t>
            </a:r>
          </a:p>
          <a:p>
            <a:r>
              <a:rPr lang="en-US" dirty="0" smtClean="0"/>
              <a:t>Submit good P to Netflix, they will calculate an RMSE for Qualifying set, but will notify only RMSE Z on Quiz set</a:t>
            </a:r>
          </a:p>
          <a:p>
            <a:pPr lvl="1"/>
            <a:r>
              <a:rPr lang="en-US" dirty="0" smtClean="0"/>
              <a:t>If Z == X then </a:t>
            </a:r>
          </a:p>
          <a:p>
            <a:pPr lvl="2"/>
            <a:r>
              <a:rPr lang="en-US" dirty="0" smtClean="0"/>
              <a:t>X is a reasonably good predictor</a:t>
            </a:r>
          </a:p>
          <a:p>
            <a:pPr lvl="2"/>
            <a:r>
              <a:rPr lang="en-US" dirty="0" smtClean="0"/>
              <a:t>Else …</a:t>
            </a:r>
          </a:p>
          <a:p>
            <a:r>
              <a:rPr lang="en-US" dirty="0" smtClean="0"/>
              <a:t>The probability that X would do good on Test Set is now reasonable.</a:t>
            </a:r>
          </a:p>
          <a:p>
            <a:pPr lvl="1"/>
            <a:r>
              <a:rPr lang="en-US" dirty="0" smtClean="0"/>
              <a:t>Test Set = Qualifying Set – Quiz Set </a:t>
            </a:r>
          </a:p>
          <a:p>
            <a:pPr lvl="1"/>
            <a:r>
              <a:rPr lang="en-US" dirty="0" smtClean="0"/>
              <a:t>Netflix has a winner RMSE limit on Quiz set as well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Nelder</a:t>
            </a:r>
            <a:r>
              <a:rPr lang="en-US" dirty="0" smtClean="0"/>
              <a:t>-Mead Simplex method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hueristic</a:t>
            </a:r>
            <a:r>
              <a:rPr lang="en-US" dirty="0" smtClean="0"/>
              <a:t>, ideal for nonlinear optimization-in PT case, for minimization of RMSE</a:t>
            </a:r>
          </a:p>
          <a:p>
            <a:r>
              <a:rPr lang="en-US" dirty="0" smtClean="0"/>
              <a:t>PT uses it for “simultaneous minimization” of two or more parameters, instead of using “freeze and minimize”</a:t>
            </a:r>
          </a:p>
          <a:p>
            <a:r>
              <a:rPr lang="en-US" dirty="0" smtClean="0"/>
              <a:t>Method starts with a simple shape of (m+1) points, m being number of parameters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For two parameter, the shape is a triangle</a:t>
            </a:r>
            <a:endParaRPr lang="en-US" dirty="0"/>
          </a:p>
          <a:p>
            <a:r>
              <a:rPr lang="en-US" dirty="0" smtClean="0"/>
              <a:t>At each successive step, another point is calculated, and the triangle shape is redrawn to minimize some criterion</a:t>
            </a:r>
          </a:p>
          <a:p>
            <a:r>
              <a:rPr lang="en-US" dirty="0" smtClean="0"/>
              <a:t>Generally used to yield a starting point for other methods to work on</a:t>
            </a:r>
          </a:p>
          <a:p>
            <a:r>
              <a:rPr lang="en-US" dirty="0" smtClean="0">
                <a:hlinkClick r:id="rId2"/>
              </a:rPr>
              <a:t>Working animation (wiki)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Baselines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is a “simple approximation of the rating as an element of the model”</a:t>
            </a:r>
          </a:p>
          <a:p>
            <a:r>
              <a:rPr lang="en-US" dirty="0" smtClean="0"/>
              <a:t>Allows to evolve level 0 into level 1</a:t>
            </a:r>
          </a:p>
          <a:p>
            <a:r>
              <a:rPr lang="en-US" dirty="0" smtClean="0"/>
              <a:t>PT developed two such </a:t>
            </a:r>
            <a:r>
              <a:rPr lang="en-US" dirty="0" err="1" smtClean="0"/>
              <a:t>baseslines</a:t>
            </a:r>
            <a:endParaRPr lang="en-US" dirty="0" smtClean="0"/>
          </a:p>
          <a:p>
            <a:pPr lvl="1"/>
            <a:r>
              <a:rPr lang="en-US" dirty="0" smtClean="0"/>
              <a:t>Baseline1(u, m)</a:t>
            </a:r>
          </a:p>
          <a:p>
            <a:pPr lvl="1"/>
            <a:r>
              <a:rPr lang="en-US" dirty="0" smtClean="0"/>
              <a:t>Baseline2(u, m)</a:t>
            </a:r>
          </a:p>
          <a:p>
            <a:r>
              <a:rPr lang="en-US" dirty="0" smtClean="0"/>
              <a:t>Baseline(u, m) = µ + a*f(u) + b*g(m)</a:t>
            </a:r>
          </a:p>
          <a:p>
            <a:pPr lvl="1"/>
            <a:r>
              <a:rPr lang="en-US" dirty="0" smtClean="0"/>
              <a:t>µ is global mean grade</a:t>
            </a:r>
          </a:p>
          <a:p>
            <a:pPr lvl="1"/>
            <a:r>
              <a:rPr lang="en-US" dirty="0" smtClean="0"/>
              <a:t>f(u) is regularization function for user u</a:t>
            </a:r>
          </a:p>
          <a:p>
            <a:pPr lvl="1"/>
            <a:r>
              <a:rPr lang="en-US" dirty="0" smtClean="0"/>
              <a:t>g(m) is regularization function for movie m	</a:t>
            </a:r>
          </a:p>
          <a:p>
            <a:pPr lvl="1"/>
            <a:r>
              <a:rPr lang="en-US" dirty="0" smtClean="0"/>
              <a:t>a and b are “some” regularization parameters</a:t>
            </a:r>
          </a:p>
          <a:p>
            <a:r>
              <a:rPr lang="en-US" dirty="0" smtClean="0"/>
              <a:t>Baseline training</a:t>
            </a:r>
          </a:p>
          <a:p>
            <a:pPr lvl="1"/>
            <a:r>
              <a:rPr lang="en-US" dirty="0" smtClean="0"/>
              <a:t>Baseline is trained using “least square regression” for u and m</a:t>
            </a:r>
          </a:p>
          <a:p>
            <a:pPr lvl="1"/>
            <a:r>
              <a:rPr lang="en-US" dirty="0" smtClean="0"/>
              <a:t>a and b are optimized using </a:t>
            </a:r>
            <a:r>
              <a:rPr lang="en-US" dirty="0" err="1" smtClean="0"/>
              <a:t>Nelder</a:t>
            </a:r>
            <a:r>
              <a:rPr lang="en-US" dirty="0" smtClean="0"/>
              <a:t>-Mead Simplex Method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Baseline2(u, 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= µ + (1+s</a:t>
            </a:r>
            <a:r>
              <a:rPr lang="en-US" baseline="-25000" dirty="0" smtClean="0"/>
              <a:t>baseline2(u)</a:t>
            </a:r>
            <a:r>
              <a:rPr lang="en-US" dirty="0" smtClean="0"/>
              <a:t>)*b</a:t>
            </a:r>
            <a:r>
              <a:rPr lang="en-US" baseline="-25000" dirty="0" smtClean="0"/>
              <a:t>baseline2,m</a:t>
            </a:r>
            <a:r>
              <a:rPr lang="en-US" dirty="0" smtClean="0"/>
              <a:t>(m)+b</a:t>
            </a:r>
            <a:r>
              <a:rPr lang="en-US" baseline="-25000" dirty="0" smtClean="0"/>
              <a:t>baseline2,u</a:t>
            </a:r>
            <a:r>
              <a:rPr lang="en-US" dirty="0" smtClean="0"/>
              <a:t>(u)</a:t>
            </a:r>
          </a:p>
          <a:p>
            <a:r>
              <a:rPr lang="en-US" dirty="0" smtClean="0"/>
              <a:t>= µ + (1+x</a:t>
            </a:r>
            <a:r>
              <a:rPr lang="en-US" baseline="-25000" dirty="0" smtClean="0"/>
              <a:t>1</a:t>
            </a:r>
            <a:r>
              <a:rPr lang="en-US" dirty="0" smtClean="0"/>
              <a:t>)*x</a:t>
            </a:r>
            <a:r>
              <a:rPr lang="en-US" baseline="-25000" dirty="0" smtClean="0"/>
              <a:t>2</a:t>
            </a:r>
            <a:r>
              <a:rPr lang="en-US" dirty="0" smtClean="0"/>
              <a:t>+x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baseline2,m</a:t>
            </a:r>
            <a:r>
              <a:rPr lang="en-US" dirty="0" smtClean="0"/>
              <a:t>(m) is movie bias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baseline2,u</a:t>
            </a:r>
            <a:r>
              <a:rPr lang="en-US" dirty="0" smtClean="0"/>
              <a:t>(u) is user bias</a:t>
            </a:r>
          </a:p>
          <a:p>
            <a:pPr lvl="1"/>
            <a:r>
              <a:rPr lang="en-US" dirty="0" smtClean="0"/>
              <a:t>(1+s</a:t>
            </a:r>
            <a:r>
              <a:rPr lang="en-US" baseline="-25000" dirty="0" smtClean="0"/>
              <a:t>baseline2(u)</a:t>
            </a:r>
            <a:r>
              <a:rPr lang="en-US" dirty="0" smtClean="0"/>
              <a:t>) is movie bias scale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Half of user u rating of all movies is 5</a:t>
            </a:r>
          </a:p>
          <a:p>
            <a:pPr lvl="1"/>
            <a:r>
              <a:rPr lang="en-US" dirty="0" smtClean="0"/>
              <a:t>user u is bias towards rating movie as 5</a:t>
            </a:r>
          </a:p>
          <a:p>
            <a:pPr lvl="1"/>
            <a:r>
              <a:rPr lang="en-US" dirty="0" smtClean="0"/>
              <a:t>Or, probability of user u rating a movie m as 5 is 0.5</a:t>
            </a:r>
          </a:p>
          <a:p>
            <a:pPr lvl="1"/>
            <a:r>
              <a:rPr lang="en-US" dirty="0" smtClean="0"/>
              <a:t>User bias tires to simulate this behavior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Half of movie m rating by all users is 5…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(1+s</a:t>
            </a:r>
            <a:r>
              <a:rPr lang="en-US" baseline="-25000" dirty="0" smtClean="0"/>
              <a:t>baseline2(u)</a:t>
            </a:r>
            <a:r>
              <a:rPr lang="en-US" dirty="0" smtClean="0"/>
              <a:t>) is close to 1 for users with very few rating</a:t>
            </a:r>
          </a:p>
          <a:p>
            <a:pPr lvl="1"/>
            <a:r>
              <a:rPr lang="en-US" dirty="0" smtClean="0"/>
              <a:t>grade(u, m) = missing then grade(u, m) = 1-ish</a:t>
            </a:r>
          </a:p>
          <a:p>
            <a:r>
              <a:rPr lang="en-US" dirty="0" smtClean="0"/>
              <a:t>No such normalization for movie m</a:t>
            </a:r>
          </a:p>
          <a:p>
            <a:pPr lvl="1"/>
            <a:r>
              <a:rPr lang="en-US" dirty="0" smtClean="0"/>
              <a:t>Probable assumption that movie m has reasonable amount of rating</a:t>
            </a:r>
          </a:p>
          <a:p>
            <a:pPr lvl="1"/>
            <a:r>
              <a:rPr lang="en-US" dirty="0" smtClean="0"/>
              <a:t>Generally true, as only 18K movies with over 100M ratings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Baseline2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(1+s</a:t>
            </a:r>
            <a:r>
              <a:rPr lang="en-US" baseline="-25000" dirty="0" smtClean="0"/>
              <a:t>baseline2(u)</a:t>
            </a:r>
            <a:r>
              <a:rPr lang="en-US" dirty="0" smtClean="0"/>
              <a:t>), b</a:t>
            </a:r>
            <a:r>
              <a:rPr lang="en-US" baseline="-25000" dirty="0" smtClean="0"/>
              <a:t>baseline2,m</a:t>
            </a:r>
            <a:r>
              <a:rPr lang="en-US" dirty="0" smtClean="0"/>
              <a:t>(m) and b</a:t>
            </a:r>
            <a:r>
              <a:rPr lang="en-US" baseline="-25000" dirty="0" smtClean="0"/>
              <a:t>baseline2,u</a:t>
            </a:r>
            <a:r>
              <a:rPr lang="en-US" dirty="0" smtClean="0"/>
              <a:t>(u) are chosen by minimizing (using LSR)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04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7239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657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(r-B(u,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m))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3200" dirty="0"/>
              <a:t> </a:t>
            </a:r>
            <a:r>
              <a:rPr lang="en-US" sz="3200" dirty="0" smtClean="0"/>
              <a:t>+ 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*f(m)B(m)</a:t>
            </a:r>
            <a:r>
              <a:rPr lang="en-US" sz="3200" baseline="30000" dirty="0"/>
              <a:t> 2 </a:t>
            </a:r>
            <a:r>
              <a:rPr lang="en-US" sz="3200" dirty="0" smtClean="0"/>
              <a:t>+c</a:t>
            </a:r>
            <a:r>
              <a:rPr lang="en-US" sz="3200" baseline="-25000" dirty="0" smtClean="0"/>
              <a:t>2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g(u)B(u)</a:t>
            </a:r>
            <a:r>
              <a:rPr lang="en-US" sz="3200" baseline="30000" dirty="0"/>
              <a:t> 2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en-US" sz="3200" dirty="0" smtClean="0"/>
              <a:t> c</a:t>
            </a:r>
            <a:r>
              <a:rPr lang="en-US" sz="3200" baseline="-25000" dirty="0" smtClean="0"/>
              <a:t>3 </a:t>
            </a:r>
            <a:r>
              <a:rPr lang="en-US" sz="3200" dirty="0" smtClean="0"/>
              <a:t>h(u)s(u</a:t>
            </a:r>
            <a:r>
              <a:rPr lang="en-US" sz="3200" dirty="0"/>
              <a:t>)</a:t>
            </a:r>
            <a:r>
              <a:rPr lang="en-US" sz="3200" baseline="30000" dirty="0" smtClean="0"/>
              <a:t> 2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91000"/>
            <a:ext cx="4781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800600"/>
            <a:ext cx="1952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5486400"/>
            <a:ext cx="5638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Regularization parameters are optimized by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/>
              <a:t>	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minimizing error on Probe set using Simplex</a:t>
            </a:r>
            <a:endParaRPr lang="en-US" sz="3200" baseline="30000" dirty="0" smtClean="0"/>
          </a:p>
          <a:p>
            <a:pPr marL="800100" lvl="1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BK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BK for </a:t>
            </a:r>
            <a:r>
              <a:rPr lang="en-US" dirty="0" err="1" smtClean="0"/>
              <a:t>BellKor</a:t>
            </a:r>
            <a:endParaRPr lang="en-US" dirty="0" smtClean="0"/>
          </a:p>
          <a:p>
            <a:r>
              <a:rPr lang="en-US" dirty="0" smtClean="0"/>
              <a:t>184 variants of 5 flavors of BK</a:t>
            </a:r>
          </a:p>
          <a:p>
            <a:r>
              <a:rPr lang="en-US" dirty="0" smtClean="0"/>
              <a:t>Models are linear but with a non-linear envelope</a:t>
            </a:r>
          </a:p>
          <a:p>
            <a:pPr lvl="1"/>
            <a:r>
              <a:rPr lang="en-US" dirty="0" smtClean="0"/>
              <a:t>Linear model * nonlinear factor</a:t>
            </a:r>
          </a:p>
          <a:p>
            <a:r>
              <a:rPr lang="en-US" dirty="0" smtClean="0"/>
              <a:t>It can even model behavior of two users who are sharing an account (family Netflix account)</a:t>
            </a:r>
          </a:p>
          <a:p>
            <a:r>
              <a:rPr lang="en-US" dirty="0" smtClean="0"/>
              <a:t>Latent features: rating has a “time components”</a:t>
            </a:r>
          </a:p>
          <a:p>
            <a:pPr lvl="1"/>
            <a:r>
              <a:rPr lang="en-US" dirty="0" smtClean="0"/>
              <a:t>Frequency of  “5” rating</a:t>
            </a:r>
          </a:p>
          <a:p>
            <a:pPr lvl="1"/>
            <a:r>
              <a:rPr lang="en-US" dirty="0" smtClean="0"/>
              <a:t>Number of rating by user u in a day</a:t>
            </a:r>
          </a:p>
          <a:p>
            <a:pPr lvl="1"/>
            <a:r>
              <a:rPr lang="en-US" dirty="0" smtClean="0"/>
              <a:t>Number of rating of movie m in a day </a:t>
            </a:r>
          </a:p>
          <a:p>
            <a:pPr lvl="1"/>
            <a:r>
              <a:rPr lang="en-US" dirty="0" smtClean="0"/>
              <a:t>Avg. date of rating, relative to prediction</a:t>
            </a:r>
          </a:p>
          <a:p>
            <a:pPr lvl="1"/>
            <a:r>
              <a:rPr lang="en-US" dirty="0" smtClean="0"/>
              <a:t>Rating based movie “grouping” </a:t>
            </a:r>
          </a:p>
          <a:p>
            <a:pPr lvl="1"/>
            <a:r>
              <a:rPr lang="en-US" dirty="0" smtClean="0"/>
              <a:t>Movie Neighborhood prediction</a:t>
            </a:r>
          </a:p>
          <a:p>
            <a:pPr lvl="1"/>
            <a:r>
              <a:rPr lang="en-US" dirty="0" smtClean="0"/>
              <a:t>Movie Appreciating vs. Movie rating</a:t>
            </a:r>
          </a:p>
          <a:p>
            <a:pPr lvl="2"/>
            <a:r>
              <a:rPr lang="en-US" dirty="0" smtClean="0"/>
              <a:t>User u “5” might not be the same as user v “5”</a:t>
            </a:r>
          </a:p>
          <a:p>
            <a:r>
              <a:rPr lang="en-US" dirty="0" smtClean="0"/>
              <a:t>Frequency based models are most used</a:t>
            </a:r>
          </a:p>
          <a:p>
            <a:pPr lvl="1"/>
            <a:r>
              <a:rPr lang="en-US" dirty="0" smtClean="0"/>
              <a:t>128 models out of total 184 BK models</a:t>
            </a:r>
          </a:p>
          <a:p>
            <a:pPr lvl="1"/>
            <a:r>
              <a:rPr lang="en-US" dirty="0" smtClean="0"/>
              <a:t>Around 500 total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theory behind team Pragmatic Theory is that we don't have a </a:t>
            </a:r>
            <a:r>
              <a:rPr lang="en-US" dirty="0" smtClean="0"/>
              <a:t>theory.” </a:t>
            </a:r>
          </a:p>
          <a:p>
            <a:pPr lvl="1"/>
            <a:r>
              <a:rPr lang="en-US" dirty="0" smtClean="0"/>
              <a:t>“We </a:t>
            </a:r>
            <a:r>
              <a:rPr lang="en-US" dirty="0"/>
              <a:t>will literally try anything and everything... and this approach has not let us down so far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Team consists of </a:t>
            </a:r>
          </a:p>
          <a:p>
            <a:pPr lvl="1"/>
            <a:r>
              <a:rPr lang="en-US" dirty="0" smtClean="0"/>
              <a:t>Martin </a:t>
            </a:r>
            <a:r>
              <a:rPr lang="en-US" dirty="0" err="1"/>
              <a:t>Piotte</a:t>
            </a:r>
            <a:r>
              <a:rPr lang="en-US" dirty="0"/>
              <a:t>, 43, electrical engineer, and </a:t>
            </a:r>
            <a:endParaRPr lang="en-US" dirty="0" smtClean="0"/>
          </a:p>
          <a:p>
            <a:pPr lvl="1"/>
            <a:r>
              <a:rPr lang="en-US" dirty="0" smtClean="0"/>
              <a:t>Martin </a:t>
            </a:r>
            <a:r>
              <a:rPr lang="en-US" dirty="0" err="1"/>
              <a:t>Chabbert</a:t>
            </a:r>
            <a:r>
              <a:rPr lang="en-US" dirty="0"/>
              <a:t>, 32, software engineer, 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/>
              <a:t>located in Montreal, </a:t>
            </a:r>
            <a:r>
              <a:rPr lang="en-US" dirty="0" smtClean="0"/>
              <a:t>working in field of telecommunications as computer engineers</a:t>
            </a:r>
          </a:p>
          <a:p>
            <a:pPr lvl="1"/>
            <a:r>
              <a:rPr lang="en-US" dirty="0" smtClean="0"/>
              <a:t>No formal academic </a:t>
            </a:r>
            <a:r>
              <a:rPr lang="en-US" dirty="0"/>
              <a:t>background in either machine learning or mathematics. </a:t>
            </a:r>
            <a:endParaRPr lang="en-US" dirty="0" smtClean="0"/>
          </a:p>
          <a:p>
            <a:r>
              <a:rPr lang="en-US" dirty="0" smtClean="0"/>
              <a:t>Joined the competition in March 2008</a:t>
            </a:r>
          </a:p>
          <a:p>
            <a:r>
              <a:rPr lang="en-US" dirty="0" smtClean="0"/>
              <a:t>Managed to hit the “number one rank” on March 13th 2009</a:t>
            </a:r>
          </a:p>
          <a:p>
            <a:r>
              <a:rPr lang="en-US" dirty="0" smtClean="0"/>
              <a:t>Team with the longest period of “number one rank”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BK3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“Frequency based time dependant rating with time independent bias”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590800"/>
            <a:ext cx="82296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438400"/>
            <a:ext cx="3505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2971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Date deviation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t</a:t>
            </a:r>
            <a:r>
              <a:rPr lang="en-US" sz="3200" baseline="-25000" dirty="0" smtClean="0"/>
              <a:t>u</a:t>
            </a:r>
            <a:r>
              <a:rPr lang="en-US" sz="3200" dirty="0" smtClean="0"/>
              <a:t> is mean date of all rating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t is date of the rating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and 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are regularization parameters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dev</a:t>
            </a:r>
            <a:r>
              <a:rPr lang="en-US" sz="3200" baseline="-25000" dirty="0" smtClean="0"/>
              <a:t>u</a:t>
            </a:r>
            <a:r>
              <a:rPr lang="en-US" sz="3200" dirty="0" smtClean="0"/>
              <a:t> is an offset to force mean dev(u, t) equal to zero</a:t>
            </a:r>
          </a:p>
          <a:p>
            <a:pPr marL="800100" lvl="1" indent="-342900">
              <a:spcBef>
                <a:spcPct val="20000"/>
              </a:spcBef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800100" lvl="1" indent="-342900">
              <a:spcBef>
                <a:spcPct val="20000"/>
              </a:spcBef>
            </a:pPr>
            <a:endParaRPr lang="en-US" sz="3200" baseline="-25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572000"/>
            <a:ext cx="4591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09600" y="5257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Time dependant rating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m rated by u at time t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z is the function which depends on Eq. 18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Rho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a non-linear envelope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(z on next slide)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800100" lvl="1" indent="-342900">
              <a:spcBef>
                <a:spcPct val="20000"/>
              </a:spcBef>
            </a:pPr>
            <a:endParaRPr lang="en-US" sz="3200" baseline="-25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z(u, m, 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25908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3058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28956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z = biases + “</a:t>
            </a:r>
            <a:r>
              <a:rPr lang="en-US" sz="3200" dirty="0"/>
              <a:t>sum over all normalized latent features</a:t>
            </a:r>
            <a:r>
              <a:rPr lang="en-US" sz="3200" dirty="0" smtClean="0"/>
              <a:t>” + offset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z(u, m, t) = rating mean + biases (user, date, ) + </a:t>
            </a:r>
            <a:r>
              <a:rPr lang="en-US" sz="3200" i="1" dirty="0" smtClean="0"/>
              <a:t>sum of all movies frequency and date related latent features (time components) </a:t>
            </a:r>
            <a:r>
              <a:rPr lang="en-US" sz="3200" dirty="0" smtClean="0"/>
              <a:t>+ time independent user features + </a:t>
            </a:r>
            <a:r>
              <a:rPr lang="en-US" sz="3200" i="1" dirty="0" smtClean="0"/>
              <a:t>per day correction to user latent features </a:t>
            </a:r>
            <a:r>
              <a:rPr lang="en-US" sz="3200" dirty="0" smtClean="0"/>
              <a:t>+ sum of feedback of movie m rated by user u normalized (used to guess missing ratings) + </a:t>
            </a:r>
            <a:r>
              <a:rPr lang="en-US" sz="3200" i="1" dirty="0" smtClean="0"/>
              <a:t>sum of rating of u to j normalized over k rated neighbors</a:t>
            </a:r>
            <a:r>
              <a:rPr lang="en-US" sz="3200" dirty="0" smtClean="0"/>
              <a:t> + sum of offsets, normalized over k neighbors (rated or not rated) to make the combined mean constant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Find </a:t>
            </a:r>
            <a:r>
              <a:rPr lang="en-US" dirty="0"/>
              <a:t>the least costly mix of </a:t>
            </a:r>
            <a:r>
              <a:rPr lang="en-US" dirty="0" smtClean="0"/>
              <a:t>2 ores </a:t>
            </a:r>
            <a:r>
              <a:rPr lang="en-US" dirty="0"/>
              <a:t>that will produce an alloy with specified </a:t>
            </a:r>
            <a:r>
              <a:rPr lang="en-US" dirty="0" smtClean="0"/>
              <a:t>characteristics</a:t>
            </a:r>
          </a:p>
          <a:p>
            <a:r>
              <a:rPr lang="en-US" dirty="0" smtClean="0"/>
              <a:t>If “specified characteristics” of an ore is probabilistic, then blending is non-linear; else it is linear</a:t>
            </a:r>
          </a:p>
          <a:p>
            <a:r>
              <a:rPr lang="en-US" dirty="0" smtClean="0"/>
              <a:t>Find a mix of 2 predictors that will produce a predictor of RMSE &lt; a</a:t>
            </a:r>
          </a:p>
          <a:p>
            <a:r>
              <a:rPr lang="en-US" dirty="0" smtClean="0"/>
              <a:t>If we have 3 predictors x, y and z then blending is finding 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 and k</a:t>
            </a:r>
            <a:r>
              <a:rPr lang="en-US" baseline="-25000" dirty="0" smtClean="0"/>
              <a:t>3</a:t>
            </a:r>
            <a:r>
              <a:rPr lang="en-US" dirty="0" smtClean="0"/>
              <a:t> such that 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*x + k</a:t>
            </a:r>
            <a:r>
              <a:rPr lang="en-US" baseline="-25000" dirty="0" smtClean="0"/>
              <a:t>2</a:t>
            </a:r>
            <a:r>
              <a:rPr lang="en-US" dirty="0" smtClean="0"/>
              <a:t>*y + k</a:t>
            </a:r>
            <a:r>
              <a:rPr lang="en-US" baseline="-25000" dirty="0" smtClean="0"/>
              <a:t>3</a:t>
            </a:r>
            <a:r>
              <a:rPr lang="en-US" dirty="0" smtClean="0"/>
              <a:t>*z has an RMSE &lt; a and 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1 </a:t>
            </a:r>
            <a:r>
              <a:rPr lang="en-US" dirty="0" smtClean="0"/>
              <a:t>+ k</a:t>
            </a:r>
            <a:r>
              <a:rPr lang="en-US" baseline="-25000" dirty="0" smtClean="0"/>
              <a:t>2 </a:t>
            </a:r>
            <a:r>
              <a:rPr lang="en-US" dirty="0" smtClean="0"/>
              <a:t>+ k</a:t>
            </a:r>
            <a:r>
              <a:rPr lang="en-US" baseline="-25000" dirty="0" smtClean="0"/>
              <a:t>3</a:t>
            </a:r>
            <a:r>
              <a:rPr lang="en-US" dirty="0" smtClean="0"/>
              <a:t> = 1 		(A)</a:t>
            </a:r>
          </a:p>
          <a:p>
            <a:r>
              <a:rPr lang="en-US" dirty="0" smtClean="0"/>
              <a:t>Linear Least Square Regression of predictors</a:t>
            </a:r>
          </a:p>
          <a:p>
            <a:pPr lvl="1"/>
            <a:r>
              <a:rPr lang="en-US" dirty="0" smtClean="0"/>
              <a:t>“predicting the predictors” </a:t>
            </a:r>
          </a:p>
          <a:p>
            <a:r>
              <a:rPr lang="en-US" dirty="0" smtClean="0"/>
              <a:t>BPC uses linear as well as non-linear blending</a:t>
            </a:r>
          </a:p>
          <a:p>
            <a:pPr lvl="1"/>
            <a:r>
              <a:rPr lang="en-US" dirty="0" err="1" smtClean="0"/>
              <a:t>BellKor</a:t>
            </a:r>
            <a:r>
              <a:rPr lang="en-US" dirty="0" smtClean="0"/>
              <a:t> blending doesn’t even follow equation (A)</a:t>
            </a:r>
          </a:p>
          <a:p>
            <a:r>
              <a:rPr lang="en-US" dirty="0" smtClean="0"/>
              <a:t>BPC blending was done by </a:t>
            </a:r>
            <a:r>
              <a:rPr lang="en-US" dirty="0" err="1" smtClean="0"/>
              <a:t>BigChoas</a:t>
            </a:r>
            <a:endParaRPr lang="en-US" dirty="0" smtClean="0"/>
          </a:p>
          <a:p>
            <a:pPr lvl="1"/>
            <a:r>
              <a:rPr lang="en-US" dirty="0" smtClean="0"/>
              <a:t>PT treatment of blending is rudimentary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Blend or Not to Blend</a:t>
            </a:r>
            <a:br>
              <a:rPr lang="en-US" dirty="0" smtClean="0"/>
            </a:br>
            <a:r>
              <a:rPr lang="en-US" sz="2200" dirty="0"/>
              <a:t>(</a:t>
            </a:r>
            <a:r>
              <a:rPr lang="en-US" sz="2200" dirty="0" smtClean="0"/>
              <a:t> Final Netflix </a:t>
            </a:r>
            <a:r>
              <a:rPr lang="en-US" sz="2200" dirty="0" err="1" smtClean="0"/>
              <a:t>Leaderboard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82000" cy="5137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505200"/>
                <a:gridCol w="1676400"/>
                <a:gridCol w="1676400"/>
              </a:tblGrid>
              <a:tr h="6178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Blend of Rank </a:t>
                      </a:r>
                      <a:endParaRPr lang="en-US" dirty="0"/>
                    </a:p>
                  </a:txBody>
                  <a:tcPr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 u="sng" dirty="0" err="1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BellKor's</a:t>
                      </a:r>
                      <a:r>
                        <a:rPr lang="en-US" sz="1400" u="sng" dirty="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Pragmatic Chaos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6, 10, 12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 dirty="0">
                          <a:solidFill>
                            <a:srgbClr val="00458B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The Ensemble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3, 4, 5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458B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Grand Prize Team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9.90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8, 9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69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 dirty="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Opera Solutions and Vandelay United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9.84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5, 11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 dirty="0">
                          <a:solidFill>
                            <a:srgbClr val="00458B"/>
                          </a:solidFill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Vandelay Industries !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9.81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Not in top 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458B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PragmaticTheory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9.77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standalone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BellKor in BigChaos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9.70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10, 12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8"/>
                        </a:rPr>
                        <a:t>Dace_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9.59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9"/>
                        </a:rPr>
                        <a:t>Feeds2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10"/>
                        </a:rPr>
                        <a:t>BigChaos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11"/>
                        </a:rPr>
                        <a:t>Opera Solutions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968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4770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   </a:t>
                      </a:r>
                      <a:r>
                        <a:rPr lang="en-US" sz="1400" dirty="0" err="1">
                          <a:solidFill>
                            <a:srgbClr val="0066CC"/>
                          </a:solidFill>
                          <a:latin typeface="Arial"/>
                          <a:ea typeface="Times New Roman"/>
                          <a:cs typeface="Times New Roman"/>
                          <a:hlinkClick r:id="rId12"/>
                        </a:rPr>
                        <a:t>BellKor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4770" algn="ctr">
                        <a:lnSpc>
                          <a:spcPct val="115000"/>
                        </a:lnSpc>
                        <a:spcBef>
                          <a:spcPts val="510"/>
                        </a:spcBef>
                        <a:spcAft>
                          <a:spcPts val="51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“What” to Blend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BPC generated nearly 500 predictors</a:t>
            </a:r>
          </a:p>
          <a:p>
            <a:pPr lvl="1"/>
            <a:r>
              <a:rPr lang="en-US" dirty="0" smtClean="0"/>
              <a:t>It is impossible to calculate all possible blends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a “blend set selection algorithm”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Computer a linear regression all prediction sets over the probe 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 each set, computer a linear regression of the collection without the current 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Remove the set with the smallest contribution and repeat from step 1</a:t>
            </a:r>
          </a:p>
          <a:p>
            <a:pPr marL="571500" indent="-514350"/>
            <a:r>
              <a:rPr lang="en-US" dirty="0" smtClean="0"/>
              <a:t>Greedy ranking of predictors from worse to best in terms of contribution to linear regression</a:t>
            </a:r>
          </a:p>
          <a:p>
            <a:pPr marL="971550" lvl="1" indent="-514350"/>
            <a:r>
              <a:rPr lang="en-US" dirty="0" smtClean="0"/>
              <a:t>Exclude a set from the blend if it contribution is less then 3E-6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Neural Net Blending and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Half of total blends (444 out of 906) used by BPC are non neural net blends. </a:t>
            </a:r>
          </a:p>
          <a:p>
            <a:r>
              <a:rPr lang="en-US" dirty="0" smtClean="0"/>
              <a:t>Classifiers were used to provide a starting point for neural net blends</a:t>
            </a:r>
          </a:p>
          <a:p>
            <a:r>
              <a:rPr lang="en-US" dirty="0" smtClean="0"/>
              <a:t>A classifier is one single property of (1/N)</a:t>
            </a:r>
            <a:r>
              <a:rPr lang="en-US" dirty="0" err="1" smtClean="0"/>
              <a:t>th</a:t>
            </a:r>
            <a:r>
              <a:rPr lang="en-US" dirty="0" smtClean="0"/>
              <a:t> of Probe set</a:t>
            </a:r>
          </a:p>
          <a:p>
            <a:pPr lvl="1"/>
            <a:r>
              <a:rPr lang="en-US" dirty="0" smtClean="0"/>
              <a:t>Get a classifier from (1/N)</a:t>
            </a:r>
            <a:r>
              <a:rPr lang="en-US" dirty="0" err="1" smtClean="0"/>
              <a:t>th</a:t>
            </a:r>
            <a:r>
              <a:rPr lang="en-US" dirty="0" smtClean="0"/>
              <a:t> of Probe set</a:t>
            </a:r>
          </a:p>
          <a:p>
            <a:pPr lvl="1"/>
            <a:r>
              <a:rPr lang="en-US" dirty="0" smtClean="0"/>
              <a:t>Confirm it over the rest of Probe set</a:t>
            </a:r>
          </a:p>
          <a:p>
            <a:pPr lvl="1"/>
            <a:r>
              <a:rPr lang="en-US" dirty="0" smtClean="0"/>
              <a:t>Calculate the RMSE1</a:t>
            </a:r>
          </a:p>
          <a:p>
            <a:r>
              <a:rPr lang="en-US" dirty="0" smtClean="0"/>
              <a:t>For the next level of classifier, use RMSE1 as a base RMSE, instead of using the actual RMSE</a:t>
            </a:r>
          </a:p>
          <a:p>
            <a:pPr lvl="1"/>
            <a:r>
              <a:rPr lang="en-US" dirty="0" smtClean="0"/>
              <a:t>Results in “stacks” of qualifiers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 Movie Linear Classifier: </a:t>
            </a:r>
            <a:br>
              <a:rPr lang="en-US" dirty="0" smtClean="0"/>
            </a:b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classifier for each movie</a:t>
            </a:r>
          </a:p>
          <a:p>
            <a:r>
              <a:rPr lang="en-US" dirty="0" smtClean="0"/>
              <a:t>Computer the regularized mean of each movie over Probe set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048000"/>
            <a:ext cx="82296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4290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 smtClean="0"/>
              <a:t>G is global mean and </a:t>
            </a:r>
            <a:r>
              <a:rPr lang="el-GR" sz="3200" dirty="0" smtClean="0"/>
              <a:t>α</a:t>
            </a:r>
            <a:r>
              <a:rPr lang="en-US" sz="3200" dirty="0" smtClean="0"/>
              <a:t> is regulation parameter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/>
              <a:t>P(m) is movie m rating in probe </a:t>
            </a:r>
            <a:r>
              <a:rPr lang="en-US" sz="3200" dirty="0" smtClean="0"/>
              <a:t>set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3200" dirty="0"/>
              <a:t>r(</a:t>
            </a:r>
            <a:r>
              <a:rPr lang="en-US" sz="3200" dirty="0" err="1"/>
              <a:t>i</a:t>
            </a:r>
            <a:r>
              <a:rPr lang="en-US" sz="3200" dirty="0"/>
              <a:t>) is rating for item </a:t>
            </a:r>
            <a:r>
              <a:rPr lang="en-US" sz="3200" dirty="0" smtClean="0"/>
              <a:t>I</a:t>
            </a:r>
          </a:p>
          <a:p>
            <a:pPr marL="800100" lvl="1" indent="-342900">
              <a:spcBef>
                <a:spcPct val="20000"/>
              </a:spcBef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Solved through regression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Each sample is predicted output of pervious state and µ</a:t>
            </a:r>
            <a:r>
              <a:rPr lang="en-US" sz="3200" baseline="-25000" dirty="0" smtClean="0"/>
              <a:t>m</a:t>
            </a:r>
            <a:r>
              <a:rPr lang="en-US" sz="3200" dirty="0" smtClean="0"/>
              <a:t> 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Optimization is done to minimize the RMSE of actual probe set versus this calculated </a:t>
            </a:r>
            <a:r>
              <a:rPr lang="en-US" sz="3200" dirty="0" smtClean="0"/>
              <a:t>µ</a:t>
            </a:r>
            <a:r>
              <a:rPr lang="en-US" sz="3200" baseline="-25000" dirty="0" smtClean="0"/>
              <a:t>m</a:t>
            </a: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590800"/>
            <a:ext cx="2524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Multiplication Blend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Final step of BPC is a linear regression blend done directly on Quiz set</a:t>
            </a:r>
          </a:p>
          <a:p>
            <a:endParaRPr lang="en-US" dirty="0" smtClean="0"/>
          </a:p>
          <a:p>
            <a:r>
              <a:rPr lang="en-US" dirty="0" smtClean="0"/>
              <a:t>In its simplest, multiple predictors are developed solely on quiz set and then they are multiplied together</a:t>
            </a:r>
          </a:p>
          <a:p>
            <a:pPr lvl="1"/>
            <a:r>
              <a:rPr lang="en-US" dirty="0" smtClean="0"/>
              <a:t>Linear predictor * non-linear predictor = non-linear predictor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Forward Selection</a:t>
            </a:r>
          </a:p>
          <a:p>
            <a:pPr lvl="1"/>
            <a:r>
              <a:rPr lang="en-US" dirty="0" smtClean="0"/>
              <a:t>Construct a baseline on 233 sets of </a:t>
            </a:r>
            <a:r>
              <a:rPr lang="en-US" dirty="0" err="1" smtClean="0"/>
              <a:t>pragmatictheory</a:t>
            </a:r>
            <a:r>
              <a:rPr lang="en-US" dirty="0" smtClean="0"/>
              <a:t> blend using linear regression</a:t>
            </a:r>
          </a:p>
          <a:p>
            <a:pPr lvl="1"/>
            <a:r>
              <a:rPr lang="en-US" dirty="0" smtClean="0"/>
              <a:t>Add, multiple of each possible pair of predictor, and then blend again </a:t>
            </a:r>
          </a:p>
          <a:p>
            <a:pPr lvl="1"/>
            <a:r>
              <a:rPr lang="en-US" dirty="0" smtClean="0"/>
              <a:t>Select the pair which improves the blend most</a:t>
            </a:r>
          </a:p>
          <a:p>
            <a:pPr lvl="1"/>
            <a:r>
              <a:rPr lang="en-US" dirty="0" smtClean="0"/>
              <a:t>Add selected pair to baseline, and run the </a:t>
            </a:r>
            <a:r>
              <a:rPr lang="en-US" dirty="0" err="1" smtClean="0"/>
              <a:t>algo</a:t>
            </a:r>
            <a:r>
              <a:rPr lang="en-US" dirty="0" smtClean="0"/>
              <a:t> again</a:t>
            </a:r>
          </a:p>
          <a:p>
            <a:pPr lvl="1"/>
            <a:r>
              <a:rPr lang="en-US" dirty="0" smtClean="0"/>
              <a:t>Repeat this N times</a:t>
            </a:r>
          </a:p>
          <a:p>
            <a:r>
              <a:rPr lang="en-US" dirty="0" smtClean="0"/>
              <a:t>15 such predictors were chosen and included in the final blend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Blending doesn’t always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Vandelay Industries! Probe File Exchange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Ensemble and BPC working together</a:t>
            </a:r>
            <a:r>
              <a:rPr lang="en-US" baseline="30000" dirty="0" smtClean="0">
                <a:hlinkClick r:id="rId3"/>
              </a:rPr>
              <a:t>here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Ensemble: 0.856714 (10.06</a:t>
            </a:r>
            <a:r>
              <a:rPr lang="en-US" dirty="0" smtClean="0"/>
              <a:t>%)</a:t>
            </a:r>
          </a:p>
          <a:p>
            <a:pPr lvl="1"/>
            <a:r>
              <a:rPr lang="en-US" dirty="0" err="1" smtClean="0"/>
              <a:t>Bellkor's</a:t>
            </a:r>
            <a:r>
              <a:rPr lang="en-US" dirty="0" smtClean="0"/>
              <a:t> Pragmatic Chaos: 0.856704 (10.06%) </a:t>
            </a:r>
          </a:p>
          <a:p>
            <a:pPr lvl="1"/>
            <a:r>
              <a:rPr lang="en-US" dirty="0" smtClean="0"/>
              <a:t>50/50 blend: 0.855476 (10.19%)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model “</a:t>
            </a:r>
            <a:r>
              <a:rPr lang="en-US" dirty="0" err="1" smtClean="0"/>
              <a:t>overfit”s</a:t>
            </a:r>
            <a:r>
              <a:rPr lang="en-US" dirty="0" smtClean="0"/>
              <a:t> if it describes random error or noise instead of the underlying relationship </a:t>
            </a:r>
          </a:p>
          <a:p>
            <a:r>
              <a:rPr lang="en-US" dirty="0" err="1" smtClean="0"/>
              <a:t>Overfit</a:t>
            </a:r>
            <a:r>
              <a:rPr lang="en-US" dirty="0" smtClean="0"/>
              <a:t> model generally have poor predictive performance, as it can exaggerate minor fluctuations in the data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191000"/>
            <a:ext cx="8229600" cy="2209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" descr="C:\Users\rizz\Desktop\800px-Overfitting_svg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657600"/>
            <a:ext cx="4211638" cy="297815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3810000"/>
            <a:ext cx="35814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Training error 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error 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v decreases as t decreases but up till certain point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stop point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BellKor’s</a:t>
            </a:r>
            <a:r>
              <a:rPr lang="en-US" dirty="0" smtClean="0"/>
              <a:t> Pragmatic Chaos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Reached 10% improvement as part of team </a:t>
            </a:r>
            <a:r>
              <a:rPr lang="en-US" dirty="0" err="1" smtClean="0"/>
              <a:t>BellKor’s</a:t>
            </a:r>
            <a:r>
              <a:rPr lang="en-US" dirty="0" smtClean="0"/>
              <a:t> Pragmatic Chaos on June 26</a:t>
            </a:r>
            <a:r>
              <a:rPr lang="en-US" baseline="30000" dirty="0" smtClean="0"/>
              <a:t>th</a:t>
            </a:r>
            <a:r>
              <a:rPr lang="en-US" dirty="0" smtClean="0"/>
              <a:t>, 2009</a:t>
            </a:r>
          </a:p>
          <a:p>
            <a:r>
              <a:rPr lang="en-US" dirty="0" smtClean="0"/>
              <a:t>Officially declared as Netflix Grand Prize winners on September 21</a:t>
            </a:r>
            <a:r>
              <a:rPr lang="en-US" baseline="30000" dirty="0" smtClean="0"/>
              <a:t>st</a:t>
            </a:r>
            <a:r>
              <a:rPr lang="en-US" dirty="0" smtClean="0"/>
              <a:t> 2009</a:t>
            </a:r>
          </a:p>
          <a:p>
            <a:r>
              <a:rPr lang="en-US" dirty="0" smtClean="0"/>
              <a:t>Individual % improvements</a:t>
            </a:r>
          </a:p>
          <a:p>
            <a:pPr lvl="1"/>
            <a:r>
              <a:rPr lang="en-US" dirty="0" smtClean="0"/>
              <a:t>Pragmatic Theory: 		9.77</a:t>
            </a:r>
          </a:p>
          <a:p>
            <a:pPr lvl="1"/>
            <a:r>
              <a:rPr lang="en-US" dirty="0" err="1" smtClean="0"/>
              <a:t>BellKor</a:t>
            </a:r>
            <a:r>
              <a:rPr lang="en-US" dirty="0" smtClean="0"/>
              <a:t> in </a:t>
            </a:r>
            <a:r>
              <a:rPr lang="en-US" dirty="0" err="1" smtClean="0"/>
              <a:t>BigChaos</a:t>
            </a:r>
            <a:r>
              <a:rPr lang="en-US" dirty="0" smtClean="0"/>
              <a:t>: 		9.70</a:t>
            </a:r>
          </a:p>
          <a:p>
            <a:pPr lvl="1"/>
            <a:r>
              <a:rPr lang="en-US" dirty="0" err="1" smtClean="0"/>
              <a:t>BigChaos</a:t>
            </a:r>
            <a:r>
              <a:rPr lang="en-US" dirty="0" smtClean="0"/>
              <a:t>:			9.47</a:t>
            </a:r>
          </a:p>
          <a:p>
            <a:pPr lvl="1"/>
            <a:r>
              <a:rPr lang="en-US" dirty="0" err="1" smtClean="0"/>
              <a:t>BellKor</a:t>
            </a:r>
            <a:r>
              <a:rPr lang="en-US" dirty="0" smtClean="0"/>
              <a:t>: 				9.46	</a:t>
            </a:r>
          </a:p>
          <a:p>
            <a:r>
              <a:rPr lang="en-US" dirty="0" smtClean="0"/>
              <a:t>Team Contributions</a:t>
            </a:r>
          </a:p>
          <a:p>
            <a:pPr lvl="1"/>
            <a:r>
              <a:rPr lang="en-US" dirty="0" smtClean="0"/>
              <a:t>Each team contributed their basic models and meta models (model achieved through blend of basic models)</a:t>
            </a:r>
          </a:p>
          <a:p>
            <a:pPr lvl="1"/>
            <a:r>
              <a:rPr lang="en-US" dirty="0" smtClean="0"/>
              <a:t>Final Blending from </a:t>
            </a:r>
            <a:r>
              <a:rPr lang="en-US" dirty="0" err="1" smtClean="0"/>
              <a:t>BigChaos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Hindsight vs. Foresight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399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733800"/>
            <a:ext cx="2743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Err = 50%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Real Err &lt; 60%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Stuct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Risk = 10%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9" name="Picture 3" descr="C:\Users\rizz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488238" cy="1819275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943600" y="3733800"/>
            <a:ext cx="2819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Emp. Err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Real Err</a:t>
            </a:r>
            <a:r>
              <a:rPr lang="en-US" sz="3200" dirty="0" smtClean="0"/>
              <a:t> &lt; 100%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3200" dirty="0"/>
              <a:t>Risk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99%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76600" y="3733800"/>
            <a:ext cx="2743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Err = 10%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/>
              <a:t>Real Err</a:t>
            </a:r>
            <a:r>
              <a:rPr lang="en-US" sz="3200" dirty="0" smtClean="0"/>
              <a:t> &lt; 30%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Stuct</a:t>
            </a:r>
            <a:r>
              <a:rPr lang="en-US" sz="3200" dirty="0" smtClean="0"/>
              <a:t>. </a:t>
            </a:r>
            <a:r>
              <a:rPr lang="en-US" sz="3200" dirty="0"/>
              <a:t>Risk</a:t>
            </a:r>
            <a:r>
              <a:rPr lang="en-US" sz="3200" dirty="0" smtClean="0"/>
              <a:t> = 20%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5181600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32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Real </a:t>
            </a:r>
            <a:r>
              <a:rPr lang="en-US" sz="3200" dirty="0"/>
              <a:t>Error &lt; Empirical Error + Structural Risk 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/>
              <a:t>The Nature of Statistical Learning Theory, 1995 by </a:t>
            </a:r>
            <a:endParaRPr lang="en-US" sz="32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/>
              <a:t>Vladimir </a:t>
            </a:r>
            <a:r>
              <a:rPr lang="en-US" sz="3200" dirty="0" err="1"/>
              <a:t>vapnik</a:t>
            </a:r>
            <a:r>
              <a:rPr lang="en-US" sz="3200" dirty="0"/>
              <a:t> (AT&amp;T Bell Labs)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</a:t>
            </a:r>
            <a:r>
              <a:rPr lang="en-US" dirty="0" err="1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Additional techniques are used to avoid </a:t>
            </a:r>
            <a:r>
              <a:rPr lang="en-US" dirty="0" err="1" smtClean="0"/>
              <a:t>overfitting</a:t>
            </a:r>
            <a:r>
              <a:rPr lang="en-US" dirty="0" smtClean="0"/>
              <a:t>, e.g. </a:t>
            </a:r>
          </a:p>
          <a:p>
            <a:pPr lvl="1"/>
            <a:r>
              <a:rPr lang="en-US" dirty="0" smtClean="0"/>
              <a:t>cross-validation</a:t>
            </a:r>
          </a:p>
          <a:p>
            <a:pPr lvl="1"/>
            <a:r>
              <a:rPr lang="en-US" dirty="0" smtClean="0"/>
              <a:t> regularization </a:t>
            </a:r>
          </a:p>
          <a:p>
            <a:pPr lvl="1"/>
            <a:r>
              <a:rPr lang="en-US" dirty="0" smtClean="0"/>
              <a:t>early stopping</a:t>
            </a:r>
          </a:p>
          <a:p>
            <a:r>
              <a:rPr lang="en-US" dirty="0" smtClean="0"/>
              <a:t>BPC uses all three</a:t>
            </a:r>
          </a:p>
          <a:p>
            <a:pPr lvl="1"/>
            <a:r>
              <a:rPr lang="en-US" dirty="0" smtClean="0"/>
              <a:t>Calculate a predictor on Probe set and validate it on training set</a:t>
            </a:r>
          </a:p>
          <a:p>
            <a:pPr lvl="1"/>
            <a:r>
              <a:rPr lang="en-US" dirty="0" smtClean="0"/>
              <a:t>Almost every term in every equation is regularized</a:t>
            </a:r>
          </a:p>
          <a:p>
            <a:pPr lvl="1"/>
            <a:r>
              <a:rPr lang="en-US" dirty="0" smtClean="0"/>
              <a:t>Certain equations are evaluated a fixed number of times, e.g. variable multiplication blend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Questions, Comments….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Pragmatic Theory official page at </a:t>
            </a:r>
            <a:r>
              <a:rPr lang="en-US" dirty="0" smtClean="0">
                <a:hlinkClick r:id="rId2"/>
              </a:rPr>
              <a:t>this link</a:t>
            </a:r>
            <a:endParaRPr lang="en-US" dirty="0" smtClean="0"/>
          </a:p>
          <a:p>
            <a:r>
              <a:rPr lang="en-US" dirty="0" smtClean="0"/>
              <a:t>Wiki page on Netflix prize at </a:t>
            </a:r>
            <a:r>
              <a:rPr lang="en-US" dirty="0" smtClean="0">
                <a:hlinkClick r:id="rId3"/>
              </a:rPr>
              <a:t>this link</a:t>
            </a:r>
            <a:endParaRPr lang="en-US" dirty="0" smtClean="0"/>
          </a:p>
          <a:p>
            <a:r>
              <a:rPr lang="en-US" dirty="0" smtClean="0"/>
              <a:t>Wiki page on Linear Least Square at </a:t>
            </a:r>
            <a:r>
              <a:rPr lang="en-US" dirty="0" smtClean="0">
                <a:hlinkClick r:id="rId4"/>
              </a:rPr>
              <a:t>this link</a:t>
            </a:r>
            <a:endParaRPr lang="en-US" dirty="0" smtClean="0"/>
          </a:p>
          <a:p>
            <a:r>
              <a:rPr lang="en-US" dirty="0" smtClean="0"/>
              <a:t>Wiki page on Simplex at </a:t>
            </a:r>
            <a:r>
              <a:rPr lang="en-US" dirty="0" smtClean="0">
                <a:hlinkClick r:id="rId5"/>
              </a:rPr>
              <a:t>this link</a:t>
            </a:r>
            <a:endParaRPr lang="en-US" dirty="0" smtClean="0"/>
          </a:p>
          <a:p>
            <a:r>
              <a:rPr lang="en-US" dirty="0" smtClean="0"/>
              <a:t>Netflix Community entry on Blending, </a:t>
            </a:r>
            <a:r>
              <a:rPr lang="en-US" dirty="0" smtClean="0">
                <a:hlinkClick r:id="rId6"/>
              </a:rPr>
              <a:t>this link</a:t>
            </a:r>
            <a:endParaRPr lang="en-US" dirty="0" smtClean="0"/>
          </a:p>
          <a:p>
            <a:r>
              <a:rPr lang="en-US" dirty="0" err="1" smtClean="0"/>
              <a:t>Overfitting</a:t>
            </a:r>
            <a:r>
              <a:rPr lang="en-US" dirty="0" smtClean="0"/>
              <a:t>: when accuracy measures goes wrong at </a:t>
            </a:r>
            <a:r>
              <a:rPr lang="en-US" dirty="0" smtClean="0">
                <a:hlinkClick r:id="rId7"/>
              </a:rPr>
              <a:t>this 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</a:t>
            </a:r>
            <a:r>
              <a:rPr lang="en-US" dirty="0" smtClean="0"/>
              <a:t>Quadruplets</a:t>
            </a:r>
          </a:p>
          <a:p>
            <a:pPr lvl="1"/>
            <a:r>
              <a:rPr lang="en-US" dirty="0" smtClean="0"/>
              <a:t>&lt;user, movie, date of grade, grade&gt;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ID, </a:t>
            </a:r>
            <a:r>
              <a:rPr lang="en-US" dirty="0" err="1" smtClean="0"/>
              <a:t>int</a:t>
            </a:r>
            <a:r>
              <a:rPr lang="en-US" dirty="0" smtClean="0"/>
              <a:t> ID, Timestamp (day), {1,2,3,4,5}&gt;</a:t>
            </a:r>
          </a:p>
          <a:p>
            <a:pPr lvl="1"/>
            <a:r>
              <a:rPr lang="en-US" dirty="0" smtClean="0"/>
              <a:t>Separate dataset provides movie Title and Release year</a:t>
            </a:r>
          </a:p>
          <a:p>
            <a:pPr lvl="1"/>
            <a:r>
              <a:rPr lang="en-US" dirty="0" smtClean="0"/>
              <a:t>Dataset is perturbed to protect the privacy of viewers</a:t>
            </a:r>
          </a:p>
          <a:p>
            <a:r>
              <a:rPr lang="en-US" dirty="0" smtClean="0"/>
              <a:t>Triplets</a:t>
            </a:r>
          </a:p>
          <a:p>
            <a:pPr lvl="1"/>
            <a:r>
              <a:rPr lang="en-US" dirty="0" smtClean="0"/>
              <a:t>&lt;user, movie, date of grade&gt;</a:t>
            </a:r>
          </a:p>
          <a:p>
            <a:r>
              <a:rPr lang="en-US" dirty="0" smtClean="0"/>
              <a:t>Dataset is divided into two “statistically equivalent” subsets</a:t>
            </a:r>
          </a:p>
          <a:p>
            <a:pPr lvl="1"/>
            <a:r>
              <a:rPr lang="en-US" dirty="0" smtClean="0"/>
              <a:t>Training dataset (quadruplets)</a:t>
            </a:r>
          </a:p>
          <a:p>
            <a:pPr lvl="1"/>
            <a:r>
              <a:rPr lang="en-US" dirty="0" smtClean="0"/>
              <a:t>Qualifying dataset (triplets)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Dataset</a:t>
            </a:r>
            <a:br>
              <a:rPr lang="en-US" dirty="0" smtClean="0"/>
            </a:br>
            <a:r>
              <a:rPr lang="en-US" dirty="0" smtClean="0"/>
              <a:t>(quadruplets)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Training Dataset</a:t>
            </a:r>
          </a:p>
          <a:p>
            <a:pPr lvl="2"/>
            <a:r>
              <a:rPr lang="en-US" dirty="0" smtClean="0"/>
              <a:t>100,480,507 ratings  of </a:t>
            </a:r>
          </a:p>
          <a:p>
            <a:pPr lvl="2"/>
            <a:r>
              <a:rPr lang="en-US" dirty="0" smtClean="0"/>
              <a:t>17,770 movies  by </a:t>
            </a:r>
          </a:p>
          <a:p>
            <a:pPr lvl="2"/>
            <a:r>
              <a:rPr lang="en-US" dirty="0" smtClean="0"/>
              <a:t>480,189 users </a:t>
            </a:r>
          </a:p>
          <a:p>
            <a:pPr lvl="1"/>
            <a:r>
              <a:rPr lang="en-US" dirty="0" smtClean="0"/>
              <a:t>An average user rated over 200 movies</a:t>
            </a:r>
          </a:p>
          <a:p>
            <a:pPr lvl="1"/>
            <a:r>
              <a:rPr lang="en-US" dirty="0" smtClean="0"/>
              <a:t>An average movie was rated by over 5000 users</a:t>
            </a:r>
          </a:p>
          <a:p>
            <a:pPr lvl="1"/>
            <a:r>
              <a:rPr lang="en-US" dirty="0" smtClean="0"/>
              <a:t>Large variance</a:t>
            </a:r>
          </a:p>
          <a:p>
            <a:pPr lvl="2"/>
            <a:r>
              <a:rPr lang="en-US" dirty="0" smtClean="0"/>
              <a:t>some movies in the training set have as little as 3 ratings</a:t>
            </a:r>
          </a:p>
          <a:p>
            <a:pPr lvl="2"/>
            <a:r>
              <a:rPr lang="en-US" dirty="0" smtClean="0"/>
              <a:t>one user rated over 17,000 movies</a:t>
            </a:r>
          </a:p>
          <a:p>
            <a:r>
              <a:rPr lang="en-US" dirty="0" smtClean="0"/>
              <a:t>Probe dataset</a:t>
            </a:r>
          </a:p>
          <a:p>
            <a:pPr lvl="1"/>
            <a:r>
              <a:rPr lang="en-US" dirty="0"/>
              <a:t>1,408,395 </a:t>
            </a:r>
            <a:r>
              <a:rPr lang="en-US" dirty="0" smtClean="0"/>
              <a:t> ratings within the training dataset</a:t>
            </a:r>
          </a:p>
          <a:p>
            <a:pPr lvl="1"/>
            <a:r>
              <a:rPr lang="en-US" dirty="0" smtClean="0"/>
              <a:t>a subset which is representative of the whole set</a:t>
            </a:r>
          </a:p>
          <a:p>
            <a:pPr lvl="1"/>
            <a:r>
              <a:rPr lang="en-US" dirty="0" smtClean="0"/>
              <a:t>Probe set = Training set – a fix known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Qualifying Dataset</a:t>
            </a:r>
            <a:br>
              <a:rPr lang="en-US" dirty="0" smtClean="0"/>
            </a:br>
            <a:r>
              <a:rPr lang="en-US" dirty="0" smtClean="0"/>
              <a:t>(Triplets)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2,817,131 ratings divided into two halves</a:t>
            </a:r>
          </a:p>
          <a:p>
            <a:pPr lvl="1"/>
            <a:r>
              <a:rPr lang="en-US" dirty="0" smtClean="0"/>
              <a:t>Quiz set with 1,408,342 ratings</a:t>
            </a:r>
          </a:p>
          <a:p>
            <a:pPr lvl="1"/>
            <a:r>
              <a:rPr lang="en-US" dirty="0" smtClean="0"/>
              <a:t>Test set  with 1,408,789 ratings</a:t>
            </a:r>
          </a:p>
          <a:p>
            <a:r>
              <a:rPr lang="en-US" dirty="0" smtClean="0"/>
              <a:t>A </a:t>
            </a:r>
            <a:r>
              <a:rPr lang="en-US" dirty="0"/>
              <a:t>participating team's algorithm must predict grades on the entire qualifying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they are only informed of the score for </a:t>
            </a:r>
            <a:r>
              <a:rPr lang="en-US" dirty="0" smtClean="0"/>
              <a:t>Quiz set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on </a:t>
            </a:r>
            <a:r>
              <a:rPr lang="en-US" dirty="0" smtClean="0"/>
              <a:t>Test set is </a:t>
            </a:r>
            <a:r>
              <a:rPr lang="en-US" dirty="0"/>
              <a:t>used by the jury to determine potential prize </a:t>
            </a:r>
            <a:r>
              <a:rPr lang="en-US" dirty="0" smtClean="0"/>
              <a:t>winners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For each movie in the training set, predict its average grade in qualifying set</a:t>
            </a:r>
          </a:p>
          <a:p>
            <a:endParaRPr lang="en-US" dirty="0" smtClean="0"/>
          </a:p>
          <a:p>
            <a:r>
              <a:rPr lang="en-US" dirty="0" smtClean="0"/>
              <a:t>Trivial </a:t>
            </a:r>
            <a:r>
              <a:rPr lang="en-US" dirty="0"/>
              <a:t>algorithm </a:t>
            </a:r>
            <a:r>
              <a:rPr lang="en-US" dirty="0" smtClean="0"/>
              <a:t>has an </a:t>
            </a:r>
            <a:r>
              <a:rPr lang="en-US" dirty="0"/>
              <a:t>RMSE of </a:t>
            </a:r>
            <a:r>
              <a:rPr lang="en-US" dirty="0" smtClean="0"/>
              <a:t>1.0540 on training set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 smtClean="0"/>
              <a:t>CineMatch</a:t>
            </a:r>
            <a:r>
              <a:rPr lang="en-US" dirty="0" smtClean="0"/>
              <a:t> can predict</a:t>
            </a:r>
          </a:p>
          <a:p>
            <a:pPr lvl="1"/>
            <a:r>
              <a:rPr lang="en-US" dirty="0" smtClean="0"/>
              <a:t>Quiz set with an RMSE of 0.9514 on training set</a:t>
            </a:r>
          </a:p>
          <a:p>
            <a:pPr lvl="1"/>
            <a:r>
              <a:rPr lang="en-US" dirty="0" smtClean="0"/>
              <a:t>Test set with an RMSE of  0.9525 on quiz set</a:t>
            </a:r>
          </a:p>
          <a:p>
            <a:r>
              <a:rPr lang="en-US" dirty="0" err="1" smtClean="0"/>
              <a:t>CineMatch</a:t>
            </a:r>
            <a:r>
              <a:rPr lang="en-US" dirty="0" smtClean="0"/>
              <a:t> achieves a 10</a:t>
            </a:r>
            <a:r>
              <a:rPr lang="en-US" dirty="0"/>
              <a:t>% improvement over the trivial </a:t>
            </a:r>
            <a:r>
              <a:rPr lang="en-US" dirty="0" smtClean="0"/>
              <a:t>algorithm</a:t>
            </a:r>
          </a:p>
          <a:p>
            <a:endParaRPr lang="en-US" dirty="0" smtClean="0"/>
          </a:p>
          <a:p>
            <a:r>
              <a:rPr lang="en-US" dirty="0" smtClean="0"/>
              <a:t>Winner had to improve </a:t>
            </a:r>
            <a:r>
              <a:rPr lang="en-US" dirty="0" err="1" smtClean="0"/>
              <a:t>CineMatch</a:t>
            </a:r>
            <a:r>
              <a:rPr lang="en-US" dirty="0" smtClean="0"/>
              <a:t> by 10%; by predicting</a:t>
            </a:r>
          </a:p>
          <a:p>
            <a:pPr lvl="1"/>
            <a:r>
              <a:rPr lang="en-US" dirty="0" smtClean="0"/>
              <a:t>Quiz set with an RMSE of 0.8563 on training set</a:t>
            </a:r>
          </a:p>
          <a:p>
            <a:pPr lvl="1"/>
            <a:r>
              <a:rPr lang="en-US" dirty="0" smtClean="0"/>
              <a:t>Test set with an RMSE of 0.8572 on quiz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Winner is a 20% improvement over Trivial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by 10%?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Netflix claims that </a:t>
            </a:r>
            <a:r>
              <a:rPr lang="en-US" dirty="0"/>
              <a:t>a </a:t>
            </a:r>
            <a:r>
              <a:rPr lang="en-US" dirty="0" smtClean="0"/>
              <a:t>“1</a:t>
            </a:r>
            <a:r>
              <a:rPr lang="en-US" dirty="0"/>
              <a:t>% improvement of the RMSE can make a </a:t>
            </a:r>
            <a:r>
              <a:rPr lang="en-US" i="1" dirty="0"/>
              <a:t>big positive difference </a:t>
            </a:r>
            <a:r>
              <a:rPr lang="en-US" dirty="0"/>
              <a:t>in the identity of the "top-10" most recommended movies for a </a:t>
            </a:r>
            <a:r>
              <a:rPr lang="en-US" dirty="0" smtClean="0"/>
              <a:t>user.” </a:t>
            </a:r>
            <a:r>
              <a:rPr lang="en-US" dirty="0" smtClean="0">
                <a:hlinkClick r:id="rId2"/>
              </a:rPr>
              <a:t>Reference</a:t>
            </a:r>
            <a:endParaRPr lang="en-US" dirty="0" smtClean="0"/>
          </a:p>
          <a:p>
            <a:r>
              <a:rPr lang="en-US" i="1" dirty="0" smtClean="0"/>
              <a:t>What is the probability that a user will grade a movie as 5 out of “top-10” recommendation predicted for him</a:t>
            </a:r>
          </a:p>
          <a:p>
            <a:r>
              <a:rPr lang="en-US" b="1" dirty="0" smtClean="0"/>
              <a:t>There is no lower bound or any known relationship between RMSE and this probability</a:t>
            </a:r>
          </a:p>
          <a:p>
            <a:r>
              <a:rPr lang="en-US" dirty="0" smtClean="0"/>
              <a:t>Reference ?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of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(Linear Least Square Regression)</a:t>
            </a:r>
          </a:p>
          <a:p>
            <a:r>
              <a:rPr lang="en-US" dirty="0" smtClean="0"/>
              <a:t>Given four data points (x, y)</a:t>
            </a:r>
          </a:p>
          <a:p>
            <a:pPr lvl="1"/>
            <a:r>
              <a:rPr lang="en-US" dirty="0"/>
              <a:t> (1,6), (2,5), (3,7), and (</a:t>
            </a:r>
            <a:r>
              <a:rPr lang="en-US" dirty="0" smtClean="0"/>
              <a:t>4,9)</a:t>
            </a:r>
          </a:p>
          <a:p>
            <a:r>
              <a:rPr lang="en-US" dirty="0" smtClean="0"/>
              <a:t>Find a line </a:t>
            </a:r>
          </a:p>
          <a:p>
            <a:pPr lvl="1"/>
            <a:r>
              <a:rPr lang="en-US" i="1" dirty="0" smtClean="0"/>
              <a:t>y</a:t>
            </a:r>
            <a:r>
              <a:rPr lang="en-US" dirty="0"/>
              <a:t> = </a:t>
            </a: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dirty="0" smtClean="0"/>
              <a:t>+</a:t>
            </a:r>
            <a:r>
              <a:rPr lang="en-US" dirty="0" err="1" smtClean="0"/>
              <a:t>b</a:t>
            </a:r>
            <a:r>
              <a:rPr lang="en-US" i="1" dirty="0" err="1" smtClean="0"/>
              <a:t>x</a:t>
            </a:r>
            <a:r>
              <a:rPr lang="en-US" dirty="0"/>
              <a:t> that </a:t>
            </a:r>
            <a:endParaRPr lang="en-US" dirty="0" smtClean="0"/>
          </a:p>
          <a:p>
            <a:pPr lvl="1"/>
            <a:r>
              <a:rPr lang="en-US" dirty="0" smtClean="0"/>
              <a:t>best fits these </a:t>
            </a:r>
            <a:r>
              <a:rPr lang="en-US" dirty="0"/>
              <a:t>four points. </a:t>
            </a:r>
            <a:r>
              <a:rPr lang="en-US" dirty="0" smtClean="0"/>
              <a:t>I.e. </a:t>
            </a:r>
          </a:p>
          <a:p>
            <a:pPr lvl="1"/>
            <a:r>
              <a:rPr lang="en-US" dirty="0" smtClean="0"/>
              <a:t>find a and b such that the system of equations</a:t>
            </a:r>
          </a:p>
          <a:p>
            <a:pPr lvl="1" algn="ctr">
              <a:buNone/>
            </a:pPr>
            <a:r>
              <a:rPr lang="en-US" dirty="0" smtClean="0"/>
              <a:t>a + b*1 – 6 = 0 	(A)</a:t>
            </a:r>
          </a:p>
          <a:p>
            <a:pPr lvl="1" algn="ctr">
              <a:buNone/>
            </a:pPr>
            <a:r>
              <a:rPr lang="en-US" dirty="0" smtClean="0"/>
              <a:t>a + b*2 – 5 = 0		(B) </a:t>
            </a:r>
          </a:p>
          <a:p>
            <a:pPr lvl="1" algn="ctr">
              <a:buNone/>
            </a:pPr>
            <a:r>
              <a:rPr lang="en-US" dirty="0" smtClean="0"/>
              <a:t>a + b*3 – 7 = 0		(C)</a:t>
            </a:r>
          </a:p>
          <a:p>
            <a:pPr lvl="1" algn="ctr">
              <a:buNone/>
            </a:pPr>
            <a:r>
              <a:rPr lang="en-US" dirty="0" smtClean="0"/>
              <a:t>a + b*4 – 9 = 0		(D)</a:t>
            </a:r>
          </a:p>
          <a:p>
            <a:pPr lvl="1"/>
            <a:r>
              <a:rPr lang="en-US" dirty="0" smtClean="0"/>
              <a:t>is solved in some “best sense” for a = a’ and b = b’</a:t>
            </a:r>
          </a:p>
          <a:p>
            <a:r>
              <a:rPr lang="en-US" dirty="0" smtClean="0"/>
              <a:t>Now, the point (5, z) can be predicted with y’ = a’ + </a:t>
            </a:r>
            <a:r>
              <a:rPr lang="en-US" dirty="0" err="1" smtClean="0"/>
              <a:t>b’x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how accurate the value of z is </a:t>
            </a:r>
          </a:p>
          <a:p>
            <a:pPr lvl="1"/>
            <a:r>
              <a:rPr lang="en-US" dirty="0" smtClean="0"/>
              <a:t>This is where RMSE comes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8357</TotalTime>
  <Words>2200</Words>
  <Application>Microsoft Office PowerPoint</Application>
  <PresentationFormat>On-screen Show (4:3)</PresentationFormat>
  <Paragraphs>403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Pragmatic Theory solution to the Netflix Grand Prize</vt:lpstr>
      <vt:lpstr>Pragmatic Theory</vt:lpstr>
      <vt:lpstr>BellKor’s Pragmatic Chaos</vt:lpstr>
      <vt:lpstr>Dataset</vt:lpstr>
      <vt:lpstr>Training Dataset (quadruplets)</vt:lpstr>
      <vt:lpstr>Qualifying Dataset (Triplets)</vt:lpstr>
      <vt:lpstr>The Challenge</vt:lpstr>
      <vt:lpstr>Improvement by 10%?</vt:lpstr>
      <vt:lpstr>Process of Prediction</vt:lpstr>
      <vt:lpstr>RMSE</vt:lpstr>
      <vt:lpstr>Model and Meta-Parameters</vt:lpstr>
      <vt:lpstr>Blending or “Meta-Equations”</vt:lpstr>
      <vt:lpstr>Pragmatic Theory  contribution to  BPC</vt:lpstr>
      <vt:lpstr>Predictors:  the Good, the Bad, and the Ugly </vt:lpstr>
      <vt:lpstr>The Simplex</vt:lpstr>
      <vt:lpstr>Prediction Baselines</vt:lpstr>
      <vt:lpstr>Baseline2(u, m)</vt:lpstr>
      <vt:lpstr>Training Baseline2</vt:lpstr>
      <vt:lpstr>The BK Models</vt:lpstr>
      <vt:lpstr>BK3 Model</vt:lpstr>
      <vt:lpstr>z(u, m, t)</vt:lpstr>
      <vt:lpstr>Blending</vt:lpstr>
      <vt:lpstr>To Blend or Not to Blend ( Final Netflix Leaderboard)</vt:lpstr>
      <vt:lpstr>“What” to Blend</vt:lpstr>
      <vt:lpstr>Non Neural Net Blending and Classifiers</vt:lpstr>
      <vt:lpstr>Per Movie Linear Classifier:  An Example</vt:lpstr>
      <vt:lpstr>Variable Multiplication Blend</vt:lpstr>
      <vt:lpstr>Blending doesn’t always work</vt:lpstr>
      <vt:lpstr>Overfitting</vt:lpstr>
      <vt:lpstr>Hindsight vs. Foresight</vt:lpstr>
      <vt:lpstr>Avoiding Overfitting</vt:lpstr>
      <vt:lpstr>Slide 32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rizz</dc:creator>
  <cp:lastModifiedBy>rizz</cp:lastModifiedBy>
  <cp:revision>365</cp:revision>
  <dcterms:created xsi:type="dcterms:W3CDTF">2010-04-10T01:16:37Z</dcterms:created>
  <dcterms:modified xsi:type="dcterms:W3CDTF">2010-04-26T21:24:28Z</dcterms:modified>
</cp:coreProperties>
</file>