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5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81" r:id="rId25"/>
    <p:sldId id="280" r:id="rId26"/>
    <p:sldId id="282" r:id="rId27"/>
    <p:sldId id="283" r:id="rId28"/>
    <p:sldId id="285" r:id="rId29"/>
    <p:sldId id="286" r:id="rId30"/>
    <p:sldId id="287" r:id="rId31"/>
    <p:sldId id="288" r:id="rId32"/>
    <p:sldId id="292" r:id="rId33"/>
    <p:sldId id="289" r:id="rId34"/>
    <p:sldId id="290" r:id="rId35"/>
    <p:sldId id="291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6" r:id="rId49"/>
    <p:sldId id="307" r:id="rId50"/>
    <p:sldId id="309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8" autoAdjust="0"/>
    <p:restoredTop sz="94660"/>
  </p:normalViewPr>
  <p:slideViewPr>
    <p:cSldViewPr>
      <p:cViewPr varScale="1">
        <p:scale>
          <a:sx n="127" d="100"/>
          <a:sy n="127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21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7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9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6D98E-AB86-4E77-983C-CC49F6B2187E}" type="datetimeFigureOut">
              <a:rPr lang="en-US" smtClean="0"/>
              <a:t>4/1/2010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5D6D0-792D-426D-89E4-2A7650FE76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2379-21B0-4F3A-AC09-285576DEF438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4B0C-75E8-47ED-B90B-25654A2BA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2379-21B0-4F3A-AC09-285576DEF438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4B0C-75E8-47ED-B90B-25654A2BA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2379-21B0-4F3A-AC09-285576DEF438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4B0C-75E8-47ED-B90B-25654A2BA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2379-21B0-4F3A-AC09-285576DEF438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4B0C-75E8-47ED-B90B-25654A2BA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2379-21B0-4F3A-AC09-285576DEF438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4B0C-75E8-47ED-B90B-25654A2BA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2379-21B0-4F3A-AC09-285576DEF438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4B0C-75E8-47ED-B90B-25654A2BA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2379-21B0-4F3A-AC09-285576DEF438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4B0C-75E8-47ED-B90B-25654A2BA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2379-21B0-4F3A-AC09-285576DEF438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4B0C-75E8-47ED-B90B-25654A2BA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2379-21B0-4F3A-AC09-285576DEF438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4B0C-75E8-47ED-B90B-25654A2BA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2379-21B0-4F3A-AC09-285576DEF438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4B0C-75E8-47ED-B90B-25654A2BA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2379-21B0-4F3A-AC09-285576DEF438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4B0C-75E8-47ED-B90B-25654A2BA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92379-21B0-4F3A-AC09-285576DEF438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B4B0C-75E8-47ED-B90B-25654A2BAD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5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40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42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47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53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55.bin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BellKor</a:t>
            </a:r>
            <a:r>
              <a:rPr lang="en-US" dirty="0" smtClean="0"/>
              <a:t> 2008 Solution </a:t>
            </a:r>
            <a:br>
              <a:rPr lang="en-US" dirty="0" smtClean="0"/>
            </a:br>
            <a:r>
              <a:rPr lang="en-US" dirty="0" smtClean="0"/>
              <a:t>to the Netflix Prize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</a:t>
            </a:r>
            <a:endParaRPr lang="en-US" dirty="0"/>
          </a:p>
          <a:p>
            <a:r>
              <a:rPr lang="en-US" dirty="0" err="1" smtClean="0"/>
              <a:t>Leenarat</a:t>
            </a:r>
            <a:r>
              <a:rPr lang="en-US" dirty="0" smtClean="0"/>
              <a:t> </a:t>
            </a:r>
            <a:r>
              <a:rPr lang="en-US" dirty="0" err="1" smtClean="0"/>
              <a:t>Leelapanyalert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5257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Necessary index letters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Baseline predictors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with temporal effects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Latent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factor models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with temporal effects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Neighborhood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models</a:t>
            </a:r>
          </a:p>
          <a:p>
            <a:pPr lvl="1"/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ith temporal effects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Integrated models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/>
              <a:t>Extra: </a:t>
            </a:r>
            <a:r>
              <a:rPr lang="en-US" sz="3600" dirty="0" smtClean="0"/>
              <a:t>Shrinking </a:t>
            </a:r>
            <a:r>
              <a:rPr lang="en-US" sz="3600" dirty="0" smtClean="0"/>
              <a:t>towards recent </a:t>
            </a:r>
            <a:r>
              <a:rPr lang="en-US" sz="3600" dirty="0" smtClean="0"/>
              <a:t>actions </a:t>
            </a:r>
            <a:r>
              <a:rPr lang="en-US" sz="3600" dirty="0" smtClean="0">
                <a:latin typeface="Cambria Math"/>
                <a:ea typeface="Cambria Math"/>
              </a:rPr>
              <a:t>→</a:t>
            </a:r>
            <a:endParaRPr lang="en-US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47800" y="57150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New ideas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/>
          <a:lstStyle/>
          <a:p>
            <a:r>
              <a:rPr lang="en-US" dirty="0" smtClean="0"/>
              <a:t>Index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u,v</a:t>
            </a:r>
            <a:r>
              <a:rPr lang="en-US" dirty="0" smtClean="0"/>
              <a:t>	   </a:t>
            </a:r>
            <a:r>
              <a:rPr lang="en-US" dirty="0" smtClean="0">
                <a:ea typeface="Cambria Math"/>
              </a:rPr>
              <a:t>→ 	</a:t>
            </a:r>
            <a:r>
              <a:rPr lang="en-US" dirty="0" smtClean="0">
                <a:ea typeface="Cambria Math"/>
              </a:rPr>
              <a:t>users, raters, or customers</a:t>
            </a:r>
            <a:endParaRPr lang="en-US" dirty="0" smtClean="0"/>
          </a:p>
          <a:p>
            <a:r>
              <a:rPr lang="en-US" dirty="0" err="1" smtClean="0"/>
              <a:t>i,j</a:t>
            </a:r>
            <a:r>
              <a:rPr lang="en-US" dirty="0" smtClean="0"/>
              <a:t>	   </a:t>
            </a:r>
            <a:r>
              <a:rPr lang="en-US" dirty="0" smtClean="0">
                <a:ea typeface="Cambria Math"/>
              </a:rPr>
              <a:t>→ 	</a:t>
            </a:r>
            <a:r>
              <a:rPr lang="en-US" dirty="0" smtClean="0">
                <a:ea typeface="Cambria Math"/>
              </a:rPr>
              <a:t>movies, or items</a:t>
            </a:r>
            <a:endParaRPr lang="en-US" dirty="0" smtClean="0"/>
          </a:p>
          <a:p>
            <a:r>
              <a:rPr lang="en-US" dirty="0" err="1"/>
              <a:t>r</a:t>
            </a:r>
            <a:r>
              <a:rPr lang="en-US" baseline="-25000" dirty="0" err="1" smtClean="0"/>
              <a:t>ui</a:t>
            </a:r>
            <a:r>
              <a:rPr lang="en-US" dirty="0" smtClean="0"/>
              <a:t>	   </a:t>
            </a:r>
            <a:r>
              <a:rPr lang="en-US" dirty="0" smtClean="0">
                <a:ea typeface="Cambria Math"/>
              </a:rPr>
              <a:t>→ 	the score by user </a:t>
            </a:r>
            <a:r>
              <a:rPr lang="en-US" i="1" dirty="0" smtClean="0">
                <a:ea typeface="Cambria Math"/>
              </a:rPr>
              <a:t>u</a:t>
            </a:r>
            <a:r>
              <a:rPr lang="en-US" dirty="0" smtClean="0">
                <a:ea typeface="Cambria Math"/>
              </a:rPr>
              <a:t> of movie </a:t>
            </a:r>
            <a:r>
              <a:rPr lang="en-US" i="1" dirty="0" err="1" smtClean="0">
                <a:ea typeface="Cambria Math"/>
              </a:rPr>
              <a:t>i</a:t>
            </a:r>
            <a:endParaRPr lang="en-US" i="1" dirty="0">
              <a:ea typeface="Cambria Math"/>
            </a:endParaRPr>
          </a:p>
          <a:p>
            <a:r>
              <a:rPr lang="en-US" dirty="0" err="1"/>
              <a:t>r</a:t>
            </a:r>
            <a:r>
              <a:rPr lang="en-US" baseline="-25000" dirty="0" err="1" smtClean="0"/>
              <a:t>ui</a:t>
            </a:r>
            <a:r>
              <a:rPr lang="en-US" dirty="0" smtClean="0"/>
              <a:t>	   </a:t>
            </a:r>
            <a:r>
              <a:rPr lang="en-US" dirty="0" smtClean="0">
                <a:ea typeface="Cambria Math"/>
              </a:rPr>
              <a:t>→ 	predicted value of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ui</a:t>
            </a:r>
            <a:endParaRPr lang="en-US" dirty="0" smtClean="0">
              <a:ea typeface="Cambria Math"/>
            </a:endParaRP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ui</a:t>
            </a:r>
            <a:r>
              <a:rPr lang="en-US" dirty="0" smtClean="0"/>
              <a:t>	   </a:t>
            </a:r>
            <a:r>
              <a:rPr lang="en-US" dirty="0" smtClean="0">
                <a:ea typeface="Cambria Math"/>
              </a:rPr>
              <a:t>→ 	the time of rating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ui</a:t>
            </a:r>
            <a:r>
              <a:rPr lang="en-US" dirty="0" smtClean="0"/>
              <a:t>	</a:t>
            </a:r>
            <a:endParaRPr lang="en-US" dirty="0" smtClean="0">
              <a:ea typeface="Cambria Math"/>
            </a:endParaRPr>
          </a:p>
          <a:p>
            <a:r>
              <a:rPr lang="en-US" dirty="0" smtClean="0"/>
              <a:t>K	</a:t>
            </a:r>
            <a:r>
              <a:rPr lang="en-US" dirty="0" smtClean="0">
                <a:ea typeface="Cambria Math"/>
              </a:rPr>
              <a:t>   →	the training set which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ui</a:t>
            </a:r>
            <a:r>
              <a:rPr lang="en-US" dirty="0"/>
              <a:t> </a:t>
            </a:r>
            <a:r>
              <a:rPr lang="en-US" dirty="0" smtClean="0"/>
              <a:t>is known</a:t>
            </a:r>
          </a:p>
          <a:p>
            <a:r>
              <a:rPr lang="en-US" dirty="0" smtClean="0"/>
              <a:t>R(u)  </a:t>
            </a:r>
            <a:r>
              <a:rPr lang="en-US" dirty="0" smtClean="0">
                <a:ea typeface="Cambria Math"/>
              </a:rPr>
              <a:t>→	all the items for which rating by</a:t>
            </a:r>
            <a:r>
              <a:rPr lang="en-US" i="1" dirty="0" smtClean="0">
                <a:ea typeface="Cambria Math"/>
              </a:rPr>
              <a:t> u</a:t>
            </a:r>
            <a:endParaRPr lang="en-US" i="1" dirty="0" smtClean="0"/>
          </a:p>
          <a:p>
            <a:r>
              <a:rPr lang="en-US" dirty="0" smtClean="0"/>
              <a:t>R(</a:t>
            </a:r>
            <a:r>
              <a:rPr lang="en-US" dirty="0" err="1" smtClean="0"/>
              <a:t>i</a:t>
            </a:r>
            <a:r>
              <a:rPr lang="en-US" dirty="0" smtClean="0"/>
              <a:t>)	   </a:t>
            </a:r>
            <a:r>
              <a:rPr lang="en-US" dirty="0" smtClean="0">
                <a:ea typeface="Cambria Math"/>
              </a:rPr>
              <a:t>→	the set of users who rated item </a:t>
            </a:r>
            <a:r>
              <a:rPr lang="en-US" i="1" dirty="0" err="1" smtClean="0">
                <a:ea typeface="Cambria Math"/>
              </a:rPr>
              <a:t>i</a:t>
            </a:r>
            <a:endParaRPr lang="en-US" i="1" dirty="0" smtClean="0"/>
          </a:p>
          <a:p>
            <a:r>
              <a:rPr lang="en-US" dirty="0" smtClean="0"/>
              <a:t>N(u)</a:t>
            </a:r>
            <a:r>
              <a:rPr lang="en-US" dirty="0" smtClean="0">
                <a:ea typeface="Cambria Math"/>
              </a:rPr>
              <a:t> →	all items </a:t>
            </a:r>
            <a:r>
              <a:rPr lang="en-US" dirty="0" smtClean="0">
                <a:ea typeface="Cambria Math"/>
              </a:rPr>
              <a:t>that can estimated </a:t>
            </a:r>
            <a:r>
              <a:rPr lang="en-US" i="1" dirty="0" err="1" smtClean="0">
                <a:ea typeface="Cambria Math"/>
              </a:rPr>
              <a:t>u</a:t>
            </a:r>
            <a:r>
              <a:rPr lang="en-US" dirty="0" err="1" smtClean="0">
                <a:ea typeface="Cambria Math"/>
              </a:rPr>
              <a:t>’s</a:t>
            </a:r>
            <a:r>
              <a:rPr lang="en-US" dirty="0" smtClean="0">
                <a:ea typeface="Cambria Math"/>
              </a:rPr>
              <a:t> score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" y="3048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^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/>
          <a:lstStyle/>
          <a:p>
            <a:r>
              <a:rPr lang="en-US" dirty="0" smtClean="0"/>
              <a:t>Baseline Predictors (</a:t>
            </a:r>
            <a:r>
              <a:rPr lang="en-US" dirty="0" err="1" smtClean="0"/>
              <a:t>b</a:t>
            </a:r>
            <a:r>
              <a:rPr lang="en-US" baseline="-25000" dirty="0" err="1" smtClean="0"/>
              <a:t>ui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latin typeface="Cambria Math"/>
                <a:ea typeface="Cambria Math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	µ	→ the overall average rating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	</a:t>
            </a:r>
            <a:r>
              <a:rPr lang="en-US" dirty="0" err="1" smtClean="0"/>
              <a:t>b</a:t>
            </a:r>
            <a:r>
              <a:rPr lang="en-US" baseline="-25000" dirty="0" err="1" smtClean="0"/>
              <a:t>u</a:t>
            </a:r>
            <a:r>
              <a:rPr lang="en-US" dirty="0" smtClean="0">
                <a:latin typeface="Cambria Math"/>
                <a:ea typeface="Cambria Math"/>
              </a:rPr>
              <a:t> 	→ deviations of user u</a:t>
            </a:r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	b</a:t>
            </a:r>
            <a:r>
              <a:rPr lang="en-US" baseline="-25000" dirty="0" smtClean="0"/>
              <a:t>i</a:t>
            </a:r>
            <a:r>
              <a:rPr lang="en-US" dirty="0" smtClean="0">
                <a:latin typeface="Cambria Math"/>
                <a:ea typeface="Cambria Math"/>
              </a:rPr>
              <a:t> 	→ deviation of item </a:t>
            </a:r>
            <a:r>
              <a:rPr lang="en-US" dirty="0" err="1" smtClean="0">
                <a:latin typeface="Cambria Math"/>
                <a:ea typeface="Cambria Math"/>
              </a:rPr>
              <a:t>i</a:t>
            </a:r>
            <a:endParaRPr lang="en-US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en-US" dirty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u="sng" dirty="0" smtClean="0">
                <a:latin typeface="Cambria Math"/>
                <a:ea typeface="Cambria Math"/>
              </a:rPr>
              <a:t>Example</a:t>
            </a:r>
            <a:r>
              <a:rPr lang="en-US" dirty="0" smtClean="0">
                <a:latin typeface="Cambria Math"/>
                <a:ea typeface="Cambria Math"/>
              </a:rPr>
              <a:t>: 	µ = 3.7, </a:t>
            </a:r>
            <a:r>
              <a:rPr lang="en-US" dirty="0" err="1" smtClean="0">
                <a:latin typeface="Cambria Math"/>
                <a:ea typeface="Cambria Math"/>
              </a:rPr>
              <a:t>Simha</a:t>
            </a:r>
            <a:r>
              <a:rPr lang="en-US" dirty="0" smtClean="0">
                <a:latin typeface="Cambria Math"/>
                <a:ea typeface="Cambria Math"/>
              </a:rPr>
              <a:t>(</a:t>
            </a:r>
            <a:r>
              <a:rPr lang="en-US" dirty="0" err="1" smtClean="0"/>
              <a:t>b</a:t>
            </a:r>
            <a:r>
              <a:rPr lang="en-US" baseline="-25000" dirty="0" err="1" smtClean="0"/>
              <a:t>u</a:t>
            </a:r>
            <a:r>
              <a:rPr lang="en-US" dirty="0" smtClean="0">
                <a:latin typeface="Cambria Math"/>
                <a:ea typeface="Cambria Math"/>
              </a:rPr>
              <a:t>) = -0.3,</a:t>
            </a:r>
          </a:p>
          <a:p>
            <a:pPr>
              <a:buNone/>
            </a:pPr>
            <a:r>
              <a:rPr lang="en-US" dirty="0">
                <a:latin typeface="Cambria Math"/>
                <a:ea typeface="Cambria Math"/>
              </a:rPr>
              <a:t>	</a:t>
            </a:r>
            <a:r>
              <a:rPr lang="en-US" dirty="0" smtClean="0">
                <a:latin typeface="Cambria Math"/>
                <a:ea typeface="Cambria Math"/>
              </a:rPr>
              <a:t>		Titanic (</a:t>
            </a:r>
            <a:r>
              <a:rPr lang="en-US" dirty="0" smtClean="0"/>
              <a:t>b</a:t>
            </a:r>
            <a:r>
              <a:rPr lang="en-US" baseline="-25000" dirty="0" smtClean="0"/>
              <a:t>i</a:t>
            </a:r>
            <a:r>
              <a:rPr lang="en-US" dirty="0" smtClean="0">
                <a:latin typeface="Cambria Math"/>
                <a:ea typeface="Cambria Math"/>
              </a:rPr>
              <a:t>) = 0.5 </a:t>
            </a:r>
          </a:p>
          <a:p>
            <a:pPr>
              <a:buNone/>
            </a:pPr>
            <a:r>
              <a:rPr lang="en-US" dirty="0">
                <a:latin typeface="Cambria Math"/>
                <a:ea typeface="Cambria Math"/>
              </a:rPr>
              <a:t>	</a:t>
            </a:r>
            <a:r>
              <a:rPr lang="en-US" dirty="0" smtClean="0">
                <a:latin typeface="Cambria Math"/>
                <a:ea typeface="Cambria Math"/>
              </a:rPr>
              <a:t>		</a:t>
            </a:r>
          </a:p>
          <a:p>
            <a:pPr algn="ctr">
              <a:buNone/>
            </a:pPr>
            <a:r>
              <a:rPr lang="en-US" dirty="0">
                <a:latin typeface="Cambria Math"/>
                <a:ea typeface="Cambria Math"/>
              </a:rPr>
              <a:t>	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ui</a:t>
            </a:r>
            <a:r>
              <a:rPr lang="en-US" baseline="-25000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= 3.7 – 0.3 + 0.5 = 3.9 stars</a:t>
            </a:r>
          </a:p>
          <a:p>
            <a:pPr>
              <a:buNone/>
            </a:pPr>
            <a:endParaRPr lang="en-US" dirty="0" smtClean="0">
              <a:latin typeface="Cambria Math"/>
              <a:ea typeface="Cambria Math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95600" y="1447800"/>
          <a:ext cx="3175000" cy="762000"/>
        </p:xfrm>
        <a:graphic>
          <a:graphicData uri="http://schemas.openxmlformats.org/presentationml/2006/ole">
            <p:oleObj spid="_x0000_s1028" name="Equation" r:id="rId3" imgW="9522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Estimate Parameter (</a:t>
            </a:r>
            <a:r>
              <a:rPr lang="en-US" dirty="0" err="1" smtClean="0"/>
              <a:t>b</a:t>
            </a:r>
            <a:r>
              <a:rPr lang="en-US" baseline="-25000" dirty="0" err="1" smtClean="0"/>
              <a:t>u</a:t>
            </a:r>
            <a:r>
              <a:rPr lang="en-US" dirty="0" smtClean="0"/>
              <a:t>, b</a:t>
            </a:r>
            <a:r>
              <a:rPr lang="en-US" baseline="-25000" dirty="0" smtClean="0"/>
              <a:t>i</a:t>
            </a:r>
            <a:r>
              <a:rPr lang="en-US" dirty="0" smtClean="0"/>
              <a:t>) –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latin typeface="Cambria Math"/>
                <a:ea typeface="Cambria Math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	</a:t>
            </a:r>
          </a:p>
          <a:p>
            <a:pPr>
              <a:buNone/>
            </a:pPr>
            <a:endParaRPr lang="en-US" dirty="0">
              <a:latin typeface="Cambria Math"/>
              <a:ea typeface="Cambria Math"/>
            </a:endParaRPr>
          </a:p>
          <a:p>
            <a:pPr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en-US" dirty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dirty="0">
                <a:latin typeface="Cambria Math"/>
                <a:ea typeface="Cambria Math"/>
              </a:rPr>
              <a:t>	</a:t>
            </a:r>
            <a:endParaRPr lang="en-US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dirty="0">
                <a:latin typeface="Cambria Math"/>
                <a:ea typeface="Cambria Math"/>
              </a:rPr>
              <a:t>	</a:t>
            </a:r>
            <a:r>
              <a:rPr lang="en-US" dirty="0" smtClean="0">
                <a:latin typeface="Cambria Math"/>
                <a:ea typeface="Cambria Math"/>
              </a:rPr>
              <a:t>The regularization parameters (𝜆</a:t>
            </a:r>
            <a:r>
              <a:rPr lang="en-US" baseline="-25000" dirty="0" smtClean="0">
                <a:latin typeface="Cambria Math"/>
                <a:ea typeface="Cambria Math"/>
              </a:rPr>
              <a:t>1</a:t>
            </a:r>
            <a:r>
              <a:rPr lang="en-US" dirty="0" smtClean="0">
                <a:latin typeface="Cambria Math"/>
                <a:ea typeface="Cambria Math"/>
              </a:rPr>
              <a:t>,𝜆</a:t>
            </a:r>
            <a:r>
              <a:rPr lang="en-US" baseline="-25000" dirty="0" smtClean="0">
                <a:latin typeface="Cambria Math"/>
                <a:ea typeface="Cambria Math"/>
              </a:rPr>
              <a:t>2</a:t>
            </a:r>
            <a:r>
              <a:rPr lang="en-US" dirty="0" smtClean="0">
                <a:latin typeface="Cambria Math"/>
                <a:ea typeface="Cambria Math"/>
              </a:rPr>
              <a:t>) are determined by validation on the Probe set.</a:t>
            </a:r>
          </a:p>
          <a:p>
            <a:pPr algn="ctr">
              <a:buNone/>
            </a:pPr>
            <a:r>
              <a:rPr lang="en-US" dirty="0" smtClean="0">
                <a:latin typeface="Cambria Math"/>
                <a:ea typeface="Cambria Math"/>
              </a:rPr>
              <a:t>In this case: 𝜆</a:t>
            </a:r>
            <a:r>
              <a:rPr lang="en-US" baseline="-25000" dirty="0" smtClean="0">
                <a:latin typeface="Cambria Math"/>
                <a:ea typeface="Cambria Math"/>
              </a:rPr>
              <a:t>1</a:t>
            </a:r>
            <a:r>
              <a:rPr lang="en-US" dirty="0" smtClean="0">
                <a:latin typeface="Cambria Math"/>
                <a:ea typeface="Cambria Math"/>
              </a:rPr>
              <a:t> = 25, 𝜆</a:t>
            </a:r>
            <a:r>
              <a:rPr lang="en-US" baseline="-25000" dirty="0" smtClean="0">
                <a:latin typeface="Cambria Math"/>
                <a:ea typeface="Cambria Math"/>
              </a:rPr>
              <a:t>2</a:t>
            </a:r>
            <a:r>
              <a:rPr lang="en-US" dirty="0" smtClean="0">
                <a:latin typeface="Cambria Math"/>
                <a:ea typeface="Cambria Math"/>
              </a:rPr>
              <a:t> = 10</a:t>
            </a:r>
            <a:endParaRPr lang="en-US" baseline="-25000" dirty="0" smtClean="0">
              <a:latin typeface="Cambria Math"/>
              <a:ea typeface="Cambria Math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66800" y="1524000"/>
          <a:ext cx="3175000" cy="762000"/>
        </p:xfrm>
        <a:graphic>
          <a:graphicData uri="http://schemas.openxmlformats.org/presentationml/2006/ole">
            <p:oleObj spid="_x0000_s2050" name="Equation" r:id="rId3" imgW="95220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48200" y="2286000"/>
          <a:ext cx="2590801" cy="1089314"/>
        </p:xfrm>
        <a:graphic>
          <a:graphicData uri="http://schemas.openxmlformats.org/presentationml/2006/ole">
            <p:oleObj spid="_x0000_s2051" name="Equation" r:id="rId4" imgW="1117440" imgH="4698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619625" y="3581400"/>
          <a:ext cx="3141663" cy="1066800"/>
        </p:xfrm>
        <a:graphic>
          <a:graphicData uri="http://schemas.openxmlformats.org/presentationml/2006/ole">
            <p:oleObj spid="_x0000_s2052" name="Equation" r:id="rId5" imgW="1384200" imgH="469800" progId="Equation.3">
              <p:embed/>
            </p:oleObj>
          </a:graphicData>
        </a:graphic>
      </p:graphicFrame>
      <p:cxnSp>
        <p:nvCxnSpPr>
          <p:cNvPr id="9" name="Elbow Connector 8"/>
          <p:cNvCxnSpPr/>
          <p:nvPr/>
        </p:nvCxnSpPr>
        <p:spPr>
          <a:xfrm>
            <a:off x="3962400" y="2286000"/>
            <a:ext cx="685800" cy="533400"/>
          </a:xfrm>
          <a:prstGeom prst="bentConnector3">
            <a:avLst>
              <a:gd name="adj1" fmla="val -13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124200" y="41148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2209800" y="32004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Estimate Parameter (</a:t>
            </a:r>
            <a:r>
              <a:rPr lang="en-US" dirty="0" err="1" smtClean="0"/>
              <a:t>b</a:t>
            </a:r>
            <a:r>
              <a:rPr lang="en-US" baseline="-25000" dirty="0" err="1" smtClean="0"/>
              <a:t>u</a:t>
            </a:r>
            <a:r>
              <a:rPr lang="en-US" dirty="0" smtClean="0"/>
              <a:t>, b</a:t>
            </a:r>
            <a:r>
              <a:rPr lang="en-US" baseline="-25000" dirty="0" smtClean="0"/>
              <a:t>i</a:t>
            </a:r>
            <a:r>
              <a:rPr lang="en-US" dirty="0" smtClean="0"/>
              <a:t>) – </a:t>
            </a:r>
            <a:br>
              <a:rPr lang="en-US" dirty="0" smtClean="0"/>
            </a:br>
            <a:r>
              <a:rPr lang="en-US" dirty="0" smtClean="0"/>
              <a:t>The Least Squares Problem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95600" y="1828800"/>
          <a:ext cx="3175000" cy="762000"/>
        </p:xfrm>
        <a:graphic>
          <a:graphicData uri="http://schemas.openxmlformats.org/presentationml/2006/ole">
            <p:oleObj spid="_x0000_s3074" name="Equation" r:id="rId3" imgW="952200" imgH="2286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143000" y="3124200"/>
          <a:ext cx="7282543" cy="914400"/>
        </p:xfrm>
        <a:graphic>
          <a:graphicData uri="http://schemas.openxmlformats.org/presentationml/2006/ole">
            <p:oleObj spid="_x0000_s3077" name="Equation" r:id="rId4" imgW="283176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Estimate Parameter (</a:t>
            </a:r>
            <a:r>
              <a:rPr lang="en-US" dirty="0" err="1" smtClean="0"/>
              <a:t>b</a:t>
            </a:r>
            <a:r>
              <a:rPr lang="en-US" baseline="-25000" dirty="0" err="1" smtClean="0"/>
              <a:t>u</a:t>
            </a:r>
            <a:r>
              <a:rPr lang="en-US" dirty="0" smtClean="0"/>
              <a:t>, b</a:t>
            </a:r>
            <a:r>
              <a:rPr lang="en-US" baseline="-25000" dirty="0" smtClean="0"/>
              <a:t>i</a:t>
            </a:r>
            <a:r>
              <a:rPr lang="en-US" dirty="0" smtClean="0"/>
              <a:t>) – </a:t>
            </a:r>
            <a:br>
              <a:rPr lang="en-US" dirty="0" smtClean="0"/>
            </a:br>
            <a:r>
              <a:rPr lang="en-US" dirty="0" smtClean="0"/>
              <a:t>The Least Squares Problem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95600" y="1828800"/>
          <a:ext cx="3175000" cy="762000"/>
        </p:xfrm>
        <a:graphic>
          <a:graphicData uri="http://schemas.openxmlformats.org/presentationml/2006/ole">
            <p:oleObj spid="_x0000_s4098" name="Equation" r:id="rId3" imgW="952200" imgH="2286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143000" y="3124200"/>
          <a:ext cx="7282543" cy="914400"/>
        </p:xfrm>
        <a:graphic>
          <a:graphicData uri="http://schemas.openxmlformats.org/presentationml/2006/ole">
            <p:oleObj spid="_x0000_s4099" name="Equation" r:id="rId4" imgW="2831760" imgH="35532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81200" y="41148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to fit the given rating</a:t>
            </a:r>
            <a:endParaRPr lang="en-US" sz="2800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4114800"/>
            <a:ext cx="312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sz="28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o avoid </a:t>
            </a:r>
            <a:r>
              <a:rPr lang="en-US" sz="28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overfitting</a:t>
            </a:r>
            <a:r>
              <a:rPr lang="en-US" sz="28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by penalizing the magnitudes of the parameters</a:t>
            </a:r>
            <a:endParaRPr lang="en-US" sz="2800" dirty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828800" y="2971800"/>
            <a:ext cx="3581400" cy="1066800"/>
          </a:xfrm>
          <a:prstGeom prst="roundRect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715000" y="2971800"/>
            <a:ext cx="2667000" cy="1066800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Time Change VS Baseline Predictors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item’s popularity may change over time</a:t>
            </a:r>
          </a:p>
          <a:p>
            <a:r>
              <a:rPr lang="en-US" dirty="0" smtClean="0"/>
              <a:t>Users change their baseline rating over time</a:t>
            </a:r>
            <a:endParaRPr lang="en-US" dirty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133600" y="4343400"/>
          <a:ext cx="4783138" cy="762000"/>
        </p:xfrm>
        <a:graphic>
          <a:graphicData uri="http://schemas.openxmlformats.org/presentationml/2006/ole">
            <p:oleObj spid="_x0000_s5122" name="Equation" r:id="rId3" imgW="1434960" imgH="228600" progId="Equation.3">
              <p:embed/>
            </p:oleObj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2895600" y="2971800"/>
          <a:ext cx="3175000" cy="762000"/>
        </p:xfrm>
        <a:graphic>
          <a:graphicData uri="http://schemas.openxmlformats.org/presentationml/2006/ole">
            <p:oleObj spid="_x0000_s5123" name="Equation" r:id="rId4" imgW="952200" imgH="228600" progId="Equation.3">
              <p:embed/>
            </p:oleObj>
          </a:graphicData>
        </a:graphic>
      </p:graphicFrame>
      <p:sp>
        <p:nvSpPr>
          <p:cNvPr id="6" name="Down Arrow 5"/>
          <p:cNvSpPr/>
          <p:nvPr/>
        </p:nvSpPr>
        <p:spPr>
          <a:xfrm>
            <a:off x="4335905" y="3862465"/>
            <a:ext cx="304800" cy="3810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i</a:t>
            </a:r>
            <a:r>
              <a:rPr lang="en-US" dirty="0" smtClean="0"/>
              <a:t>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ui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 not expect movie likeability to fluctuate on a daily basis</a:t>
            </a:r>
          </a:p>
          <a:p>
            <a:r>
              <a:rPr lang="en-US" dirty="0" smtClean="0"/>
              <a:t>Time periods </a:t>
            </a:r>
            <a:r>
              <a:rPr lang="en-US" dirty="0" smtClean="0">
                <a:latin typeface="Cambria Math"/>
                <a:ea typeface="Cambria Math"/>
              </a:rPr>
              <a:t>→ Bins</a:t>
            </a:r>
          </a:p>
          <a:p>
            <a:r>
              <a:rPr lang="en-US" dirty="0" smtClean="0"/>
              <a:t>30 bins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5181600" y="5410200"/>
          <a:ext cx="3556000" cy="804862"/>
        </p:xfrm>
        <a:graphic>
          <a:graphicData uri="http://schemas.openxmlformats.org/presentationml/2006/ole">
            <p:oleObj spid="_x0000_s6146" name="Equation" r:id="rId3" imgW="1066680" imgH="24120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533400" y="4343400"/>
          <a:ext cx="4783138" cy="762000"/>
        </p:xfrm>
        <a:graphic>
          <a:graphicData uri="http://schemas.openxmlformats.org/presentationml/2006/ole">
            <p:oleObj spid="_x0000_s6148" name="Equation" r:id="rId4" imgW="1434960" imgH="228600" progId="Equation.3">
              <p:embed/>
            </p:oleObj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4419600" y="5791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076700" y="54483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/>
          </a:bodyPr>
          <a:lstStyle/>
          <a:p>
            <a:r>
              <a:rPr lang="en-US" dirty="0" err="1" smtClean="0"/>
              <a:t>b</a:t>
            </a:r>
            <a:r>
              <a:rPr lang="en-US" baseline="-25000" dirty="0" err="1"/>
              <a:t>u</a:t>
            </a:r>
            <a:r>
              <a:rPr lang="en-US" dirty="0" smtClean="0"/>
              <a:t>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ui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Unlike movies, user effects can change on a daily basis</a:t>
            </a:r>
          </a:p>
          <a:p>
            <a:r>
              <a:rPr lang="en-US" dirty="0" smtClean="0"/>
              <a:t>Time deviation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		</a:t>
            </a:r>
          </a:p>
          <a:p>
            <a:pPr>
              <a:buNone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baseline="-25000" dirty="0" err="1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→ the mean date of rating by </a:t>
            </a:r>
            <a:r>
              <a:rPr lang="en-US" dirty="0" err="1" smtClean="0">
                <a:latin typeface="Cambria Math"/>
                <a:ea typeface="Cambria Math"/>
              </a:rPr>
              <a:t>t</a:t>
            </a:r>
            <a:r>
              <a:rPr lang="en-US" baseline="-25000" dirty="0" err="1" smtClean="0">
                <a:latin typeface="Cambria Math"/>
                <a:ea typeface="Cambria Math"/>
              </a:rPr>
              <a:t>u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		t </a:t>
            </a:r>
            <a:r>
              <a:rPr lang="en-US" dirty="0" smtClean="0">
                <a:latin typeface="Cambria Math"/>
                <a:ea typeface="Cambria Math"/>
              </a:rPr>
              <a:t>→ the date that user u rated the movie</a:t>
            </a:r>
          </a:p>
          <a:p>
            <a:pPr>
              <a:buNone/>
            </a:pPr>
            <a:r>
              <a:rPr lang="en-US" dirty="0">
                <a:latin typeface="Cambria Math"/>
                <a:ea typeface="Cambria Math"/>
              </a:rPr>
              <a:t>	</a:t>
            </a:r>
            <a:r>
              <a:rPr lang="en-US" dirty="0" smtClean="0">
                <a:latin typeface="Cambria Math"/>
                <a:ea typeface="Cambria Math"/>
              </a:rPr>
              <a:t>	β = 0.4 by validation on the Probe set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524000" y="3352800"/>
          <a:ext cx="5842000" cy="931863"/>
        </p:xfrm>
        <a:graphic>
          <a:graphicData uri="http://schemas.openxmlformats.org/presentationml/2006/ole">
            <p:oleObj spid="_x0000_s7171" name="Equation" r:id="rId3" imgW="17524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/>
          </a:bodyPr>
          <a:lstStyle/>
          <a:p>
            <a:r>
              <a:rPr lang="en-US" dirty="0" err="1" smtClean="0"/>
              <a:t>b</a:t>
            </a:r>
            <a:r>
              <a:rPr lang="en-US" baseline="-25000" dirty="0" err="1"/>
              <a:t>u</a:t>
            </a:r>
            <a:r>
              <a:rPr lang="en-US" dirty="0" smtClean="0"/>
              <a:t>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ui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Suit well with gradual drifts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3505200" y="2819400"/>
          <a:ext cx="4910138" cy="804863"/>
        </p:xfrm>
        <a:graphic>
          <a:graphicData uri="http://schemas.openxmlformats.org/presentationml/2006/ole">
            <p:oleObj spid="_x0000_s8194" name="Equation" r:id="rId3" imgW="1473120" imgH="24120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590800" y="4114800"/>
          <a:ext cx="5842000" cy="931863"/>
        </p:xfrm>
        <a:graphic>
          <a:graphicData uri="http://schemas.openxmlformats.org/presentationml/2006/ole">
            <p:oleObj spid="_x0000_s8195" name="Equation" r:id="rId4" imgW="1752480" imgH="279360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57200" y="1600200"/>
          <a:ext cx="4783138" cy="762000"/>
        </p:xfrm>
        <a:graphic>
          <a:graphicData uri="http://schemas.openxmlformats.org/presentationml/2006/ole">
            <p:oleObj spid="_x0000_s8196" name="Equation" r:id="rId5" imgW="1434960" imgH="228600" progId="Equation.3">
              <p:embed/>
            </p:oleObj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819400" y="3200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2400300" y="27813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Up Arrow 14"/>
          <p:cNvSpPr/>
          <p:nvPr/>
        </p:nvSpPr>
        <p:spPr>
          <a:xfrm>
            <a:off x="7239000" y="3733800"/>
            <a:ext cx="228600" cy="3048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txBody>
          <a:bodyPr/>
          <a:lstStyle/>
          <a:p>
            <a:r>
              <a:rPr lang="en-US" dirty="0" smtClean="0"/>
              <a:t>Netflix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Over 100 million movie ratings with date-stamp (100,480,507 ratings)</a:t>
            </a:r>
          </a:p>
          <a:p>
            <a:r>
              <a:rPr lang="en-US" dirty="0" smtClean="0"/>
              <a:t>M = 17,770 movies</a:t>
            </a:r>
          </a:p>
          <a:p>
            <a:r>
              <a:rPr lang="en-US" dirty="0" smtClean="0"/>
              <a:t>N = 480,189 customers</a:t>
            </a:r>
          </a:p>
          <a:p>
            <a:r>
              <a:rPr lang="en-US" dirty="0" smtClean="0"/>
              <a:t>1 (star) = no interest, 5(stars) = strong interest</a:t>
            </a:r>
          </a:p>
          <a:p>
            <a:r>
              <a:rPr lang="en-US" dirty="0" smtClean="0"/>
              <a:t>Dec 31, 1999 – Dec 31, 2005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The user-item matrix</a:t>
            </a:r>
            <a:endParaRPr lang="en-US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N*M = 8,532,958,530 elements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98.9% values are missing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/>
          </a:bodyPr>
          <a:lstStyle/>
          <a:p>
            <a:r>
              <a:rPr lang="en-US" dirty="0" err="1" smtClean="0"/>
              <a:t>b</a:t>
            </a:r>
            <a:r>
              <a:rPr lang="en-US" baseline="-25000" dirty="0" err="1"/>
              <a:t>u</a:t>
            </a:r>
            <a:r>
              <a:rPr lang="en-US" dirty="0" smtClean="0"/>
              <a:t>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ui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How about sudden drifts?</a:t>
            </a:r>
          </a:p>
          <a:p>
            <a:pPr lvl="1"/>
            <a:r>
              <a:rPr lang="en-US" dirty="0" smtClean="0"/>
              <a:t>Since we found that multiple ratings that a user gives in a single day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 user rates on 40 different days on average</a:t>
            </a:r>
          </a:p>
          <a:p>
            <a:r>
              <a:rPr lang="en-US" dirty="0" smtClean="0"/>
              <a:t>Thus, b</a:t>
            </a:r>
            <a:r>
              <a:rPr lang="en-US" baseline="-25000" dirty="0" smtClean="0"/>
              <a:t>ut</a:t>
            </a:r>
            <a:r>
              <a:rPr lang="en-US" dirty="0"/>
              <a:t> </a:t>
            </a:r>
            <a:r>
              <a:rPr lang="en-US" dirty="0" smtClean="0"/>
              <a:t>requires about 40 parameters per user</a:t>
            </a:r>
            <a:endParaRPr lang="en-US" dirty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579563" y="3505200"/>
          <a:ext cx="5883275" cy="804863"/>
        </p:xfrm>
        <a:graphic>
          <a:graphicData uri="http://schemas.openxmlformats.org/presentationml/2006/ole">
            <p:oleObj spid="_x0000_s9218" name="Equation" r:id="rId3" imgW="1765080" imgH="241200" progId="Equation.3">
              <p:embed/>
            </p:oleObj>
          </a:graphicData>
        </a:graphic>
      </p:graphicFrame>
      <p:sp>
        <p:nvSpPr>
          <p:cNvPr id="11" name="Oval 10"/>
          <p:cNvSpPr/>
          <p:nvPr/>
        </p:nvSpPr>
        <p:spPr>
          <a:xfrm>
            <a:off x="6705600" y="3581400"/>
            <a:ext cx="762000" cy="7620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/>
          </a:bodyPr>
          <a:lstStyle/>
          <a:p>
            <a:r>
              <a:rPr lang="en-US" dirty="0" smtClean="0"/>
              <a:t>Baseline Predictors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28600" y="2209800"/>
          <a:ext cx="8723317" cy="718092"/>
        </p:xfrm>
        <a:graphic>
          <a:graphicData uri="http://schemas.openxmlformats.org/presentationml/2006/ole">
            <p:oleObj spid="_x0000_s10242" name="Equation" r:id="rId3" imgW="29336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/>
          </a:bodyPr>
          <a:lstStyle/>
          <a:p>
            <a:r>
              <a:rPr lang="en-US" dirty="0" smtClean="0"/>
              <a:t>Baseline Predictors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28600" y="2209800"/>
          <a:ext cx="8723317" cy="718092"/>
        </p:xfrm>
        <a:graphic>
          <a:graphicData uri="http://schemas.openxmlformats.org/presentationml/2006/ole">
            <p:oleObj spid="_x0000_s12290" name="Equation" r:id="rId3" imgW="2933640" imgH="241200" progId="Equation.3">
              <p:embed/>
            </p:oleObj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286000" y="2133600"/>
            <a:ext cx="4191000" cy="9144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858000" y="2133600"/>
            <a:ext cx="2057400" cy="914400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24200" y="15240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</a:t>
            </a:r>
            <a:r>
              <a:rPr lang="en-US" sz="3200" baseline="-25000" dirty="0" smtClean="0">
                <a:solidFill>
                  <a:srgbClr val="FF0000"/>
                </a:solidFill>
              </a:rPr>
              <a:t>u</a:t>
            </a:r>
            <a:r>
              <a:rPr lang="en-US" sz="3200" dirty="0" smtClean="0">
                <a:solidFill>
                  <a:srgbClr val="FF0000"/>
                </a:solidFill>
              </a:rPr>
              <a:t> (</a:t>
            </a:r>
            <a:r>
              <a:rPr lang="en-US" sz="3200" dirty="0">
                <a:solidFill>
                  <a:srgbClr val="FF0000"/>
                </a:solidFill>
              </a:rPr>
              <a:t>u</a:t>
            </a:r>
            <a:r>
              <a:rPr lang="en-US" sz="3200" dirty="0" smtClean="0">
                <a:solidFill>
                  <a:srgbClr val="FF0000"/>
                </a:solidFill>
              </a:rPr>
              <a:t>ser bias)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15240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B</a:t>
            </a:r>
            <a:r>
              <a:rPr lang="en-US" sz="3200" baseline="-25000" dirty="0">
                <a:solidFill>
                  <a:schemeClr val="tx2"/>
                </a:solidFill>
              </a:rPr>
              <a:t>i</a:t>
            </a:r>
            <a:r>
              <a:rPr lang="en-US" sz="3200" dirty="0" smtClean="0">
                <a:solidFill>
                  <a:schemeClr val="tx2"/>
                </a:solidFill>
              </a:rPr>
              <a:t> (movie bias)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/>
          </a:bodyPr>
          <a:lstStyle/>
          <a:p>
            <a:r>
              <a:rPr lang="en-US" dirty="0" smtClean="0"/>
              <a:t>Baseline Predictors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Movie bias is not completely user-independent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c</a:t>
            </a:r>
            <a:r>
              <a:rPr lang="en-US" sz="2800" baseline="-25000" dirty="0" smtClean="0"/>
              <a:t>u</a:t>
            </a:r>
            <a:r>
              <a:rPr lang="en-US" sz="2800" dirty="0" smtClean="0"/>
              <a:t>(t)	</a:t>
            </a:r>
            <a:r>
              <a:rPr lang="en-US" sz="2800" dirty="0" smtClean="0">
                <a:latin typeface="Cambria Math"/>
                <a:ea typeface="Cambria Math"/>
              </a:rPr>
              <a:t>→ time-dependent scaling feature</a:t>
            </a:r>
          </a:p>
          <a:p>
            <a:pPr>
              <a:buNone/>
            </a:pPr>
            <a:r>
              <a:rPr lang="en-US" sz="2800" dirty="0" smtClean="0">
                <a:latin typeface="Cambria Math"/>
                <a:ea typeface="Cambria Math"/>
              </a:rPr>
              <a:t>c</a:t>
            </a:r>
            <a:r>
              <a:rPr lang="en-US" sz="2800" baseline="-25000" dirty="0" smtClean="0">
                <a:latin typeface="Cambria Math"/>
                <a:ea typeface="Cambria Math"/>
              </a:rPr>
              <a:t>u</a:t>
            </a:r>
            <a:r>
              <a:rPr lang="en-US" sz="2800" dirty="0" smtClean="0">
                <a:latin typeface="Cambria Math"/>
                <a:ea typeface="Cambria Math"/>
              </a:rPr>
              <a:t> 	→ (stable part)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latin typeface="Cambria Math"/>
                <a:ea typeface="Cambria Math"/>
              </a:rPr>
              <a:t>c</a:t>
            </a:r>
            <a:r>
              <a:rPr lang="en-US" sz="2800" baseline="-25000" dirty="0" smtClean="0">
                <a:latin typeface="Cambria Math"/>
                <a:ea typeface="Cambria Math"/>
              </a:rPr>
              <a:t>ut</a:t>
            </a:r>
            <a:r>
              <a:rPr lang="en-US" sz="2800" dirty="0" smtClean="0">
                <a:latin typeface="Cambria Math"/>
                <a:ea typeface="Cambria Math"/>
              </a:rPr>
              <a:t> 	→ (day-specific variable)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28600" y="2209800"/>
          <a:ext cx="8723317" cy="718092"/>
        </p:xfrm>
        <a:graphic>
          <a:graphicData uri="http://schemas.openxmlformats.org/presentationml/2006/ole">
            <p:oleObj spid="_x0000_s11266" name="Equation" r:id="rId3" imgW="2933640" imgH="241200" progId="Equation.3">
              <p:embed/>
            </p:oleObj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286000" y="2133600"/>
            <a:ext cx="4191000" cy="9144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858000" y="2133600"/>
            <a:ext cx="2057400" cy="914400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24200" y="15240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</a:t>
            </a:r>
            <a:r>
              <a:rPr lang="en-US" sz="3200" baseline="-25000" dirty="0" smtClean="0">
                <a:solidFill>
                  <a:srgbClr val="FF0000"/>
                </a:solidFill>
              </a:rPr>
              <a:t>u</a:t>
            </a:r>
            <a:r>
              <a:rPr lang="en-US" sz="3200" dirty="0" smtClean="0">
                <a:solidFill>
                  <a:srgbClr val="FF0000"/>
                </a:solidFill>
              </a:rPr>
              <a:t> (</a:t>
            </a:r>
            <a:r>
              <a:rPr lang="en-US" sz="3200" dirty="0">
                <a:solidFill>
                  <a:srgbClr val="FF0000"/>
                </a:solidFill>
              </a:rPr>
              <a:t>u</a:t>
            </a:r>
            <a:r>
              <a:rPr lang="en-US" sz="3200" dirty="0" smtClean="0">
                <a:solidFill>
                  <a:srgbClr val="FF0000"/>
                </a:solidFill>
              </a:rPr>
              <a:t>ser bias)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15240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B</a:t>
            </a:r>
            <a:r>
              <a:rPr lang="en-US" sz="3200" baseline="-25000" dirty="0">
                <a:solidFill>
                  <a:schemeClr val="tx2"/>
                </a:solidFill>
              </a:rPr>
              <a:t>i</a:t>
            </a:r>
            <a:r>
              <a:rPr lang="en-US" sz="3200" dirty="0" smtClean="0">
                <a:solidFill>
                  <a:schemeClr val="tx2"/>
                </a:solidFill>
              </a:rPr>
              <a:t> (movie bias)</a:t>
            </a:r>
            <a:endParaRPr lang="en-US" sz="3200" dirty="0">
              <a:solidFill>
                <a:schemeClr val="tx2"/>
              </a:solidFill>
            </a:endParaRPr>
          </a:p>
        </p:txBody>
      </p:sp>
      <p:graphicFrame>
        <p:nvGraphicFramePr>
          <p:cNvPr id="10243" name="Object 4"/>
          <p:cNvGraphicFramePr>
            <a:graphicFrameLocks noChangeAspect="1"/>
          </p:cNvGraphicFramePr>
          <p:nvPr/>
        </p:nvGraphicFramePr>
        <p:xfrm>
          <a:off x="95250" y="3657600"/>
          <a:ext cx="8972550" cy="620401"/>
        </p:xfrm>
        <a:graphic>
          <a:graphicData uri="http://schemas.openxmlformats.org/presentationml/2006/ole">
            <p:oleObj spid="_x0000_s11267" name="Equation" r:id="rId4" imgW="3492360" imgH="2412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934200" y="4876800"/>
          <a:ext cx="2074333" cy="533400"/>
        </p:xfrm>
        <a:graphic>
          <a:graphicData uri="http://schemas.openxmlformats.org/presentationml/2006/ole">
            <p:oleObj spid="_x0000_s11268" name="Equation" r:id="rId5" imgW="888840" imgH="228600" progId="Equation.3">
              <p:embed/>
            </p:oleObj>
          </a:graphicData>
        </a:graphic>
      </p:graphicFrame>
      <p:sp>
        <p:nvSpPr>
          <p:cNvPr id="13" name="Up Arrow 12"/>
          <p:cNvSpPr/>
          <p:nvPr/>
        </p:nvSpPr>
        <p:spPr>
          <a:xfrm>
            <a:off x="8229600" y="4419600"/>
            <a:ext cx="304800" cy="3048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924800" y="3581400"/>
            <a:ext cx="1066800" cy="7620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1 4"/>
          <p:cNvSpPr/>
          <p:nvPr/>
        </p:nvSpPr>
        <p:spPr>
          <a:xfrm>
            <a:off x="-609600" y="1676400"/>
            <a:ext cx="10210800" cy="3048000"/>
          </a:xfrm>
          <a:prstGeom prst="irregularSeal1">
            <a:avLst/>
          </a:prstGeom>
          <a:solidFill>
            <a:srgbClr val="FFFF0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6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RMSE = 0.9555</a:t>
            </a:r>
            <a:endParaRPr lang="en-US" sz="6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76200" y="2819400"/>
          <a:ext cx="8972550" cy="620713"/>
        </p:xfrm>
        <a:graphic>
          <a:graphicData uri="http://schemas.openxmlformats.org/presentationml/2006/ole">
            <p:oleObj spid="_x0000_s14338" name="Equation" r:id="rId3" imgW="34923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/>
          </a:bodyPr>
          <a:lstStyle/>
          <a:p>
            <a:r>
              <a:rPr lang="en-US" dirty="0" smtClean="0"/>
              <a:t>Frequencies (additional)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number of ratings a user gave on a specific day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dirty="0" smtClean="0"/>
              <a:t>SIGNIFICANT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800" dirty="0" err="1" smtClean="0"/>
              <a:t>F</a:t>
            </a:r>
            <a:r>
              <a:rPr lang="en-US" sz="2800" baseline="-25000" dirty="0" err="1" smtClean="0"/>
              <a:t>ui</a:t>
            </a:r>
            <a:r>
              <a:rPr lang="en-US" sz="2800" baseline="-25000" dirty="0" smtClean="0"/>
              <a:t> </a:t>
            </a:r>
            <a:r>
              <a:rPr lang="en-US" sz="2800" dirty="0" smtClean="0">
                <a:latin typeface="Cambria Math"/>
                <a:ea typeface="Cambria Math"/>
              </a:rPr>
              <a:t>→ 	the overall number of ratings that user u gave on 	day </a:t>
            </a:r>
            <a:r>
              <a:rPr lang="en-US" sz="2800" dirty="0" err="1" smtClean="0">
                <a:latin typeface="Cambria Math"/>
                <a:ea typeface="Cambria Math"/>
              </a:rPr>
              <a:t>t</a:t>
            </a:r>
            <a:r>
              <a:rPr lang="en-US" sz="2800" baseline="-25000" dirty="0" err="1" smtClean="0">
                <a:latin typeface="Cambria Math"/>
                <a:ea typeface="Cambria Math"/>
              </a:rPr>
              <a:t>ui</a:t>
            </a:r>
            <a:r>
              <a:rPr lang="en-US" sz="2800" dirty="0" smtClean="0">
                <a:latin typeface="Cambria Math"/>
                <a:ea typeface="Cambria Math"/>
              </a:rPr>
              <a:t> </a:t>
            </a:r>
          </a:p>
          <a:p>
            <a:pPr>
              <a:buNone/>
            </a:pPr>
            <a:endParaRPr lang="en-US" sz="2800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en-US" sz="2800" dirty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sz="2800" dirty="0" err="1">
                <a:latin typeface="Cambria Math"/>
                <a:ea typeface="Cambria Math"/>
              </a:rPr>
              <a:t>b</a:t>
            </a:r>
            <a:r>
              <a:rPr lang="en-US" sz="2800" baseline="-25000" dirty="0" err="1" smtClean="0">
                <a:latin typeface="Cambria Math"/>
                <a:ea typeface="Cambria Math"/>
              </a:rPr>
              <a:t>if</a:t>
            </a:r>
            <a:r>
              <a:rPr lang="en-US" sz="2800" dirty="0" smtClean="0">
                <a:latin typeface="Cambria Math"/>
                <a:ea typeface="Cambria Math"/>
              </a:rPr>
              <a:t> →	the bias specific for the item </a:t>
            </a:r>
            <a:r>
              <a:rPr lang="en-US" sz="2800" i="1" dirty="0" err="1" smtClean="0">
                <a:latin typeface="Cambria Math"/>
                <a:ea typeface="Cambria Math"/>
              </a:rPr>
              <a:t>i</a:t>
            </a:r>
            <a:r>
              <a:rPr lang="en-US" sz="2800" dirty="0" smtClean="0">
                <a:latin typeface="Cambria Math"/>
                <a:ea typeface="Cambria Math"/>
              </a:rPr>
              <a:t> </a:t>
            </a:r>
            <a:r>
              <a:rPr lang="en-US" sz="2800" dirty="0" smtClean="0">
                <a:latin typeface="Cambria Math"/>
                <a:ea typeface="Cambria Math"/>
              </a:rPr>
              <a:t>at log-frequency </a:t>
            </a:r>
            <a:r>
              <a:rPr lang="en-US" sz="2800" i="1" dirty="0" smtClean="0">
                <a:latin typeface="Cambria Math"/>
                <a:ea typeface="Cambria Math"/>
              </a:rPr>
              <a:t>f</a:t>
            </a:r>
          </a:p>
          <a:p>
            <a:pPr algn="ctr">
              <a:buNone/>
            </a:pPr>
            <a:r>
              <a:rPr lang="en-US" sz="4800" dirty="0" smtClean="0">
                <a:solidFill>
                  <a:srgbClr val="FF0000"/>
                </a:solidFill>
                <a:latin typeface="Cambria Math"/>
                <a:ea typeface="Cambria Math"/>
              </a:rPr>
              <a:t>RMSE 0.9555 → 0.9278</a:t>
            </a:r>
            <a:endParaRPr lang="en-US" sz="4800" dirty="0">
              <a:solidFill>
                <a:srgbClr val="FF0000"/>
              </a:solidFill>
              <a:latin typeface="Cambria Math"/>
              <a:ea typeface="Cambria Math"/>
            </a:endParaRPr>
          </a:p>
        </p:txBody>
      </p:sp>
      <p:sp>
        <p:nvSpPr>
          <p:cNvPr id="15" name="Bent-Up Arrow 14"/>
          <p:cNvSpPr/>
          <p:nvPr/>
        </p:nvSpPr>
        <p:spPr>
          <a:xfrm rot="5400000">
            <a:off x="990600" y="2133600"/>
            <a:ext cx="381000" cy="381000"/>
          </a:xfrm>
          <a:prstGeom prst="ben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317" name="Object 4"/>
          <p:cNvGraphicFramePr>
            <a:graphicFrameLocks noChangeAspect="1"/>
          </p:cNvGraphicFramePr>
          <p:nvPr/>
        </p:nvGraphicFramePr>
        <p:xfrm>
          <a:off x="3733800" y="2667000"/>
          <a:ext cx="1871662" cy="551278"/>
        </p:xfrm>
        <a:graphic>
          <a:graphicData uri="http://schemas.openxmlformats.org/presentationml/2006/ole">
            <p:oleObj spid="_x0000_s13317" name="Equation" r:id="rId3" imgW="863280" imgH="253800" progId="Equation.3">
              <p:embed/>
            </p:oleObj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152400" y="4623674"/>
          <a:ext cx="8915400" cy="557926"/>
        </p:xfrm>
        <a:graphic>
          <a:graphicData uri="http://schemas.openxmlformats.org/presentationml/2006/ole">
            <p:oleObj spid="_x0000_s13318" name="Equation" r:id="rId4" imgW="38606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/>
          <a:lstStyle/>
          <a:p>
            <a:r>
              <a:rPr lang="en-US" dirty="0" smtClean="0"/>
              <a:t>Why </a:t>
            </a:r>
            <a:r>
              <a:rPr lang="en-US" dirty="0"/>
              <a:t>F</a:t>
            </a:r>
            <a:r>
              <a:rPr lang="en-US" dirty="0" smtClean="0"/>
              <a:t>requencies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Bad when using with user-movie interaction terms</a:t>
            </a:r>
          </a:p>
          <a:p>
            <a:r>
              <a:rPr lang="en-US" sz="2800" dirty="0" smtClean="0"/>
              <a:t>Nothing when using with user-related parameters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ate a lot in a bulk </a:t>
            </a:r>
            <a:r>
              <a:rPr lang="en-US" sz="2800" dirty="0" smtClean="0">
                <a:latin typeface="Cambria Math"/>
                <a:ea typeface="Cambria Math"/>
              </a:rPr>
              <a:t>→ Not closely to the actual watching day</a:t>
            </a:r>
          </a:p>
          <a:p>
            <a:pPr lvl="1"/>
            <a:r>
              <a:rPr lang="en-US" sz="2400" dirty="0" smtClean="0">
                <a:latin typeface="Cambria Math"/>
                <a:ea typeface="Cambria Math"/>
              </a:rPr>
              <a:t>Positive approach</a:t>
            </a:r>
          </a:p>
          <a:p>
            <a:pPr lvl="1"/>
            <a:r>
              <a:rPr lang="en-US" sz="2400" dirty="0" smtClean="0">
                <a:latin typeface="Cambria Math"/>
                <a:ea typeface="Cambria Math"/>
              </a:rPr>
              <a:t>Negative approach</a:t>
            </a:r>
          </a:p>
          <a:p>
            <a:r>
              <a:rPr lang="en-US" sz="2800" dirty="0" smtClean="0"/>
              <a:t>High frequencies (or bulk ratings) do not represent much change in people’s taste, but mostly biased selection of movies </a:t>
            </a:r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/>
          <a:lstStyle/>
          <a:p>
            <a:r>
              <a:rPr lang="en-US" dirty="0" smtClean="0"/>
              <a:t>Predicting Future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day-specific parameters should be set to default value</a:t>
            </a:r>
          </a:p>
          <a:p>
            <a:r>
              <a:rPr lang="en-US" dirty="0" smtClean="0"/>
              <a:t>c</a:t>
            </a:r>
            <a:r>
              <a:rPr lang="en-US" baseline="-25000" dirty="0" smtClean="0"/>
              <a:t>u</a:t>
            </a:r>
            <a:r>
              <a:rPr lang="en-US" dirty="0" smtClean="0"/>
              <a:t>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ui</a:t>
            </a:r>
            <a:r>
              <a:rPr lang="en-US" dirty="0" smtClean="0"/>
              <a:t>) = c</a:t>
            </a:r>
            <a:r>
              <a:rPr lang="en-US" baseline="-25000" dirty="0" smtClean="0"/>
              <a:t>u</a:t>
            </a:r>
            <a:endParaRPr lang="en-US" dirty="0" smtClean="0"/>
          </a:p>
          <a:p>
            <a:r>
              <a:rPr lang="en-US" dirty="0" err="1" smtClean="0"/>
              <a:t>b</a:t>
            </a:r>
            <a:r>
              <a:rPr lang="en-US" baseline="-25000" dirty="0" err="1" smtClean="0"/>
              <a:t>u,t</a:t>
            </a:r>
            <a:r>
              <a:rPr lang="en-US" baseline="-25000" dirty="0" smtClean="0"/>
              <a:t> </a:t>
            </a:r>
            <a:r>
              <a:rPr lang="en-US" dirty="0" smtClean="0"/>
              <a:t>= 0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smtClean="0"/>
              <a:t>transient temporal </a:t>
            </a:r>
            <a:r>
              <a:rPr lang="en-US" dirty="0" smtClean="0"/>
              <a:t>model doesn’t attempt to capture future changes.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/>
          <a:lstStyle/>
          <a:p>
            <a:r>
              <a:rPr lang="en-US" dirty="0" smtClean="0"/>
              <a:t>Latent Factor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mbria Math"/>
                <a:ea typeface="Cambria Math"/>
              </a:rPr>
              <a:t>To transform both items and users to the same latent factor space</a:t>
            </a:r>
          </a:p>
          <a:p>
            <a:pPr lvl="1"/>
            <a:r>
              <a:rPr lang="en-US" dirty="0" smtClean="0">
                <a:latin typeface="Cambria Math"/>
                <a:ea typeface="Cambria Math"/>
              </a:rPr>
              <a:t>Obvious dimensions</a:t>
            </a:r>
          </a:p>
          <a:p>
            <a:pPr lvl="2"/>
            <a:r>
              <a:rPr lang="en-US" dirty="0">
                <a:latin typeface="Cambria Math"/>
                <a:ea typeface="Cambria Math"/>
              </a:rPr>
              <a:t>C</a:t>
            </a:r>
            <a:r>
              <a:rPr lang="en-US" dirty="0" smtClean="0">
                <a:latin typeface="Cambria Math"/>
                <a:ea typeface="Cambria Math"/>
              </a:rPr>
              <a:t>omedy VS Drama</a:t>
            </a:r>
          </a:p>
          <a:p>
            <a:pPr lvl="2"/>
            <a:r>
              <a:rPr lang="en-US" dirty="0" smtClean="0">
                <a:latin typeface="Cambria Math"/>
                <a:ea typeface="Cambria Math"/>
              </a:rPr>
              <a:t>Amount of action</a:t>
            </a:r>
          </a:p>
          <a:p>
            <a:pPr lvl="2"/>
            <a:r>
              <a:rPr lang="en-US" dirty="0" smtClean="0">
                <a:latin typeface="Cambria Math"/>
                <a:ea typeface="Cambria Math"/>
              </a:rPr>
              <a:t>Orientation to children</a:t>
            </a:r>
          </a:p>
          <a:p>
            <a:pPr lvl="1"/>
            <a:r>
              <a:rPr lang="en-US" dirty="0" smtClean="0">
                <a:latin typeface="Cambria Math"/>
                <a:ea typeface="Cambria Math"/>
              </a:rPr>
              <a:t>Less well defined dimensions</a:t>
            </a:r>
          </a:p>
          <a:p>
            <a:pPr lvl="2"/>
            <a:r>
              <a:rPr lang="en-US" dirty="0" smtClean="0">
                <a:latin typeface="Cambria Math"/>
                <a:ea typeface="Cambria Math"/>
              </a:rPr>
              <a:t>Depth of character development</a:t>
            </a:r>
          </a:p>
          <a:p>
            <a:r>
              <a:rPr lang="en-US" dirty="0" smtClean="0">
                <a:latin typeface="Cambria Math"/>
                <a:ea typeface="Cambria Math"/>
              </a:rPr>
              <a:t>Tool → SVD</a:t>
            </a:r>
            <a:endParaRPr lang="en-US" dirty="0">
              <a:latin typeface="Cambria Math"/>
              <a:ea typeface="Cambria Mat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Singular Value Decomposition (SVD)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Factoring matrices </a:t>
            </a:r>
            <a:r>
              <a:rPr lang="en-US" dirty="0" smtClean="0"/>
              <a:t>into </a:t>
            </a:r>
            <a:r>
              <a:rPr lang="en-US" dirty="0"/>
              <a:t>a series of linear approximations that expose the underlying structure of the matrix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/>
          <a:lstStyle/>
          <a:p>
            <a:r>
              <a:rPr lang="en-US" dirty="0" smtClean="0"/>
              <a:t>Netflix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4.2 from 100 million ratings</a:t>
            </a:r>
          </a:p>
          <a:p>
            <a:pPr lvl="1"/>
            <a:r>
              <a:rPr lang="en-US" dirty="0" smtClean="0"/>
              <a:t>Training set (Probe set)</a:t>
            </a:r>
          </a:p>
          <a:p>
            <a:pPr lvl="1"/>
            <a:r>
              <a:rPr lang="en-US" dirty="0" smtClean="0"/>
              <a:t>Qualifying set (Quiz set &amp; Test set)</a:t>
            </a:r>
          </a:p>
          <a:p>
            <a:r>
              <a:rPr lang="en-US" dirty="0" smtClean="0"/>
              <a:t>Scoring</a:t>
            </a:r>
          </a:p>
          <a:p>
            <a:pPr lvl="1"/>
            <a:r>
              <a:rPr lang="en-US" dirty="0" smtClean="0"/>
              <a:t>Show RMSE achieved on the Quiz set</a:t>
            </a:r>
          </a:p>
          <a:p>
            <a:pPr lvl="1"/>
            <a:r>
              <a:rPr lang="en-US" dirty="0" smtClean="0"/>
              <a:t>Best RMSE on the Test set </a:t>
            </a:r>
            <a:r>
              <a:rPr lang="en-US" dirty="0" smtClean="0">
                <a:latin typeface="Cambria Math"/>
                <a:ea typeface="Cambria Math"/>
              </a:rPr>
              <a:t>→ THE WINNER!!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Singular Value Decomposition (SVD)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2286000"/>
          <a:ext cx="3505200" cy="434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  <a:gridCol w="876300"/>
                <a:gridCol w="876300"/>
              </a:tblGrid>
              <a:tr h="4343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Simha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Ateeq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Smith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Greg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Mcq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Ramin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Xiao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Wu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Riz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1676400"/>
            <a:ext cx="7924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Predicted Score = User Baseline Rating * Movie Average Score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76800" y="2743200"/>
          <a:ext cx="6096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705600" y="4191000"/>
          <a:ext cx="1828800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7391"/>
                <a:gridCol w="607391"/>
                <a:gridCol w="614018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038600" y="3657600"/>
            <a:ext cx="68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=</a:t>
            </a:r>
            <a:endParaRPr lang="en-US" sz="8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3657600"/>
            <a:ext cx="60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*</a:t>
            </a:r>
            <a:endParaRPr lang="en-US" sz="8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Singular Value Decomposition (SVD)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2286000"/>
          <a:ext cx="3505200" cy="434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  <a:gridCol w="876300"/>
                <a:gridCol w="876300"/>
              </a:tblGrid>
              <a:tr h="4343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Simha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Ateeq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Smith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Greg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Mcq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Ramin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Xiao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Wu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Riz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1676400"/>
            <a:ext cx="7924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Predicted Score = User Baseline Rating * Movie Average Score</a:t>
            </a:r>
            <a:endParaRPr lang="en-US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Singular Value Decomposition (SVD)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2286000"/>
          <a:ext cx="3505200" cy="434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  <a:gridCol w="876300"/>
                <a:gridCol w="876300"/>
              </a:tblGrid>
              <a:tr h="4343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Simha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3.95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4.64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4.34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Ateeq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4.69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Smith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2.42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2.66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Greg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4.36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Mcq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4.00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Ramin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4.05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Xiao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3.66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Wu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3.39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Riz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1676400"/>
            <a:ext cx="7924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Predicted Score = User Baseline Rating * Movie Average Score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76800" y="2743200"/>
          <a:ext cx="6858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4.69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705600" y="4191000"/>
          <a:ext cx="1981200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8007"/>
                <a:gridCol w="658007"/>
                <a:gridCol w="665186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038600" y="3657600"/>
            <a:ext cx="68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=</a:t>
            </a:r>
            <a:endParaRPr lang="en-US" sz="8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3657600"/>
            <a:ext cx="60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*</a:t>
            </a:r>
            <a:endParaRPr lang="en-US" sz="8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Singular Value Decomposition (SVD)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953000" y="2209800"/>
          <a:ext cx="3505200" cy="434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  <a:gridCol w="876300"/>
                <a:gridCol w="876300"/>
              </a:tblGrid>
              <a:tr h="4343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Simha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3.95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4.64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4.34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Ateeq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4.69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Smith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2.42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2.66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Greg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4.36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Mcq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4.00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Ramin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4.05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Xiao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3.66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Wu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3.39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Riz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1676400"/>
            <a:ext cx="7924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Predicted Score = User Baseline Rating * Movie Average Score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267200" y="3733800"/>
            <a:ext cx="60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-</a:t>
            </a:r>
          </a:p>
        </p:txBody>
      </p:sp>
      <p:graphicFrame>
        <p:nvGraphicFramePr>
          <p:cNvPr id="12" name="Content Placeholder 6"/>
          <p:cNvGraphicFramePr>
            <a:graphicFrameLocks/>
          </p:cNvGraphicFramePr>
          <p:nvPr/>
        </p:nvGraphicFramePr>
        <p:xfrm>
          <a:off x="533400" y="2286000"/>
          <a:ext cx="3505200" cy="434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  <a:gridCol w="876300"/>
                <a:gridCol w="876300"/>
              </a:tblGrid>
              <a:tr h="4343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Simha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Ateeq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Smith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Greg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Mcq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Ramin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Xiao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Wu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Riz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Singular Value Decomposition (SVD)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2286000"/>
          <a:ext cx="3505200" cy="434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  <a:gridCol w="876300"/>
                <a:gridCol w="876300"/>
              </a:tblGrid>
              <a:tr h="4343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Simha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0.66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Ateeq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0.31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Smith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Greg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-0.36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Mcq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Ramin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Xiao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-0.66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Wu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0.61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Riz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1676400"/>
            <a:ext cx="7924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Predicted Score = User Baseline Rating * Movie Average Score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76800" y="2743200"/>
          <a:ext cx="6858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-0.18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-0.38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-0.67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0.89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-1.29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0.44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705600" y="4191000"/>
          <a:ext cx="1981200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8007"/>
                <a:gridCol w="658007"/>
                <a:gridCol w="665186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-0.53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038600" y="3657600"/>
            <a:ext cx="68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=</a:t>
            </a:r>
            <a:endParaRPr lang="en-US" sz="8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3657600"/>
            <a:ext cx="60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*</a:t>
            </a:r>
            <a:endParaRPr lang="en-US" sz="8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Singular Value Decomposition (SVD)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2286000"/>
          <a:ext cx="3200400" cy="434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0100"/>
                <a:gridCol w="800100"/>
                <a:gridCol w="800100"/>
                <a:gridCol w="800100"/>
              </a:tblGrid>
              <a:tr h="4343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Simha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Ateeq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Smith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Greg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Mcq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Ramin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Xiao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Wu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Riz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1676400"/>
            <a:ext cx="7924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Predicted Score = User Baseline Rating * Movie Average Score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191000" y="2743200"/>
          <a:ext cx="20574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-0.90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-0.15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0.47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-0.29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0.33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-0.36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781800" y="3810000"/>
          <a:ext cx="213360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8623"/>
                <a:gridCol w="708623"/>
                <a:gridCol w="716354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-0.53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-0.62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05200" y="3657600"/>
            <a:ext cx="68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=</a:t>
            </a:r>
            <a:endParaRPr lang="en-US" sz="8000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3657600"/>
            <a:ext cx="60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*</a:t>
            </a:r>
            <a:endParaRPr lang="en-US" sz="8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/>
          </a:bodyPr>
          <a:lstStyle/>
          <a:p>
            <a:r>
              <a:rPr lang="en-US" dirty="0" smtClean="0"/>
              <a:t>Latent Factor Models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u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mbria Math"/>
                <a:ea typeface="Cambria Math"/>
              </a:rPr>
              <a:t>→ user-factors vector</a:t>
            </a:r>
          </a:p>
          <a:p>
            <a:pPr>
              <a:buNone/>
            </a:pPr>
            <a:r>
              <a:rPr lang="en-US" sz="2400" dirty="0" smtClean="0"/>
              <a:t>				</a:t>
            </a:r>
            <a:r>
              <a:rPr lang="en-US" sz="2400" dirty="0" err="1" smtClean="0"/>
              <a:t>q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mbria Math"/>
                <a:ea typeface="Cambria Math"/>
              </a:rPr>
              <a:t>→ </a:t>
            </a:r>
            <a:r>
              <a:rPr lang="en-US" sz="2400" dirty="0" smtClean="0">
                <a:latin typeface="Cambria Math"/>
                <a:ea typeface="Cambria Math"/>
              </a:rPr>
              <a:t>item-factors vector</a:t>
            </a:r>
            <a:endParaRPr lang="en-US" dirty="0"/>
          </a:p>
          <a:p>
            <a:r>
              <a:rPr lang="en-US" dirty="0" smtClean="0"/>
              <a:t>Add implicit feedback</a:t>
            </a:r>
          </a:p>
          <a:p>
            <a:pPr lvl="1"/>
            <a:r>
              <a:rPr lang="en-US" dirty="0" smtClean="0"/>
              <a:t>Asymmetric-SVD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SVD++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						</a:t>
            </a:r>
            <a:r>
              <a:rPr lang="en-US" dirty="0" smtClean="0">
                <a:solidFill>
                  <a:srgbClr val="FF0000"/>
                </a:solidFill>
              </a:rPr>
              <a:t>60 factors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				RMSE = 0.8966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39938" name="Object 4"/>
          <p:cNvGraphicFramePr>
            <a:graphicFrameLocks noChangeAspect="1"/>
          </p:cNvGraphicFramePr>
          <p:nvPr/>
        </p:nvGraphicFramePr>
        <p:xfrm>
          <a:off x="3581400" y="1524000"/>
          <a:ext cx="1954213" cy="523875"/>
        </p:xfrm>
        <a:graphic>
          <a:graphicData uri="http://schemas.openxmlformats.org/presentationml/2006/ole">
            <p:oleObj spid="_x0000_s39938" name="Equation" r:id="rId3" imgW="901440" imgH="241200" progId="Equation.3">
              <p:embed/>
            </p:oleObj>
          </a:graphicData>
        </a:graphic>
      </p:graphicFrame>
      <p:graphicFrame>
        <p:nvGraphicFramePr>
          <p:cNvPr id="39939" name="Object 4"/>
          <p:cNvGraphicFramePr>
            <a:graphicFrameLocks noChangeAspect="1"/>
          </p:cNvGraphicFramePr>
          <p:nvPr/>
        </p:nvGraphicFramePr>
        <p:xfrm>
          <a:off x="990600" y="5562600"/>
          <a:ext cx="4568825" cy="1047750"/>
        </p:xfrm>
        <a:graphic>
          <a:graphicData uri="http://schemas.openxmlformats.org/presentationml/2006/ole">
            <p:oleObj spid="_x0000_s39939" name="Equation" r:id="rId4" imgW="2108160" imgH="482400" progId="Equation.3">
              <p:embed/>
            </p:oleObj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928688" y="4017963"/>
          <a:ext cx="7181850" cy="1047750"/>
        </p:xfrm>
        <a:graphic>
          <a:graphicData uri="http://schemas.openxmlformats.org/presentationml/2006/ole">
            <p:oleObj spid="_x0000_s39940" name="Equation" r:id="rId5" imgW="331452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/>
          </a:bodyPr>
          <a:lstStyle/>
          <a:p>
            <a:r>
              <a:rPr lang="en-US" dirty="0" smtClean="0"/>
              <a:t>Temporal Effects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Time</a:t>
            </a:r>
          </a:p>
          <a:p>
            <a:pPr lvl="1"/>
            <a:r>
              <a:rPr lang="en-US" sz="2400" dirty="0" smtClean="0"/>
              <a:t>Movie biases – go in and out of popularity over time</a:t>
            </a:r>
          </a:p>
          <a:p>
            <a:pPr lvl="1">
              <a:buNone/>
            </a:pPr>
            <a:r>
              <a:rPr lang="en-US" sz="2400" dirty="0" smtClean="0"/>
              <a:t>		    b</a:t>
            </a:r>
            <a:r>
              <a:rPr lang="en-US" sz="2400" baseline="-25000" dirty="0" smtClean="0"/>
              <a:t>i</a:t>
            </a:r>
            <a:endParaRPr lang="en-US" sz="2000" dirty="0" smtClean="0"/>
          </a:p>
          <a:p>
            <a:pPr lvl="1"/>
            <a:r>
              <a:rPr lang="en-US" sz="2400" dirty="0" smtClean="0"/>
              <a:t>User biases – user change their baseline ratings over time</a:t>
            </a:r>
          </a:p>
          <a:p>
            <a:pPr lvl="1">
              <a:buNone/>
            </a:pPr>
            <a:r>
              <a:rPr lang="en-US" sz="2400" dirty="0" smtClean="0"/>
              <a:t>		    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u</a:t>
            </a:r>
            <a:endParaRPr lang="en-US" dirty="0"/>
          </a:p>
          <a:p>
            <a:pPr lvl="1"/>
            <a:r>
              <a:rPr lang="en-US" sz="2400" dirty="0" smtClean="0"/>
              <a:t>User preferences – genre, perception on actors and directors, household</a:t>
            </a:r>
          </a:p>
          <a:p>
            <a:pPr lvl="1">
              <a:buNone/>
            </a:pPr>
            <a:r>
              <a:rPr lang="en-US" sz="2400" dirty="0" smtClean="0"/>
              <a:t>		   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u</a:t>
            </a:r>
            <a:endParaRPr lang="en-US" sz="2400" dirty="0"/>
          </a:p>
        </p:txBody>
      </p:sp>
      <p:sp>
        <p:nvSpPr>
          <p:cNvPr id="7" name="Bent-Up Arrow 6"/>
          <p:cNvSpPr/>
          <p:nvPr/>
        </p:nvSpPr>
        <p:spPr>
          <a:xfrm rot="5400000">
            <a:off x="1295400" y="4724400"/>
            <a:ext cx="304800" cy="304800"/>
          </a:xfrm>
          <a:prstGeom prst="ben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-Up Arrow 7"/>
          <p:cNvSpPr/>
          <p:nvPr/>
        </p:nvSpPr>
        <p:spPr>
          <a:xfrm rot="5400000">
            <a:off x="1295400" y="3505200"/>
            <a:ext cx="304800" cy="304800"/>
          </a:xfrm>
          <a:prstGeom prst="ben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ent-Up Arrow 8"/>
          <p:cNvSpPr/>
          <p:nvPr/>
        </p:nvSpPr>
        <p:spPr>
          <a:xfrm rot="5400000">
            <a:off x="1295400" y="2590800"/>
            <a:ext cx="304800" cy="304800"/>
          </a:xfrm>
          <a:prstGeom prst="ben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1803400" y="5334000"/>
          <a:ext cx="5229225" cy="1047750"/>
        </p:xfrm>
        <a:graphic>
          <a:graphicData uri="http://schemas.openxmlformats.org/presentationml/2006/ole">
            <p:oleObj spid="_x0000_s40965" name="Equation" r:id="rId3" imgW="2412720" imgH="482400" progId="Equation.3">
              <p:embed/>
            </p:oleObj>
          </a:graphicData>
        </a:graphic>
      </p:graphicFrame>
      <p:sp>
        <p:nvSpPr>
          <p:cNvPr id="11" name="Oval 10"/>
          <p:cNvSpPr/>
          <p:nvPr/>
        </p:nvSpPr>
        <p:spPr>
          <a:xfrm>
            <a:off x="3886200" y="5486400"/>
            <a:ext cx="7620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/>
          </a:bodyPr>
          <a:lstStyle/>
          <a:p>
            <a:r>
              <a:rPr lang="en-US" dirty="0" smtClean="0"/>
              <a:t>Temporal Effects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The same way we treat user bias we can also treat the user preferences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						   k=1,2,…,f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					   k=1,2</a:t>
            </a:r>
            <a:r>
              <a:rPr lang="en-US" sz="2400" dirty="0" smtClean="0"/>
              <a:t>,…,f</a:t>
            </a:r>
            <a:endParaRPr lang="en-US" sz="2400" dirty="0" smtClean="0"/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1600200" y="4114800"/>
          <a:ext cx="4348162" cy="552450"/>
        </p:xfrm>
        <a:graphic>
          <a:graphicData uri="http://schemas.openxmlformats.org/presentationml/2006/ole">
            <p:oleObj spid="_x0000_s41986" name="Equation" r:id="rId3" imgW="2006280" imgH="253800" progId="Equation.3">
              <p:embed/>
            </p:oleObj>
          </a:graphicData>
        </a:graphic>
      </p:graphicFrame>
      <p:graphicFrame>
        <p:nvGraphicFramePr>
          <p:cNvPr id="41987" name="Object 4"/>
          <p:cNvGraphicFramePr>
            <a:graphicFrameLocks noChangeAspect="1"/>
          </p:cNvGraphicFramePr>
          <p:nvPr/>
        </p:nvGraphicFramePr>
        <p:xfrm>
          <a:off x="1600200" y="1524000"/>
          <a:ext cx="4910138" cy="804863"/>
        </p:xfrm>
        <a:graphic>
          <a:graphicData uri="http://schemas.openxmlformats.org/presentationml/2006/ole">
            <p:oleObj spid="_x0000_s41987" name="Equation" r:id="rId4" imgW="1473120" imgH="241200" progId="Equation.3">
              <p:embed/>
            </p:oleObj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1600200" y="2362200"/>
          <a:ext cx="5883275" cy="804863"/>
        </p:xfrm>
        <a:graphic>
          <a:graphicData uri="http://schemas.openxmlformats.org/presentationml/2006/ole">
            <p:oleObj spid="_x0000_s41988" name="Equation" r:id="rId5" imgW="1765080" imgH="241200" progId="Equation.3">
              <p:embed/>
            </p:oleObj>
          </a:graphicData>
        </a:graphic>
      </p:graphicFrame>
      <p:graphicFrame>
        <p:nvGraphicFramePr>
          <p:cNvPr id="41989" name="Object 4"/>
          <p:cNvGraphicFramePr>
            <a:graphicFrameLocks noChangeAspect="1"/>
          </p:cNvGraphicFramePr>
          <p:nvPr/>
        </p:nvGraphicFramePr>
        <p:xfrm>
          <a:off x="1600200" y="4800600"/>
          <a:ext cx="5418138" cy="804863"/>
        </p:xfrm>
        <a:graphic>
          <a:graphicData uri="http://schemas.openxmlformats.org/presentationml/2006/ole">
            <p:oleObj spid="_x0000_s41989" name="Equation" r:id="rId6" imgW="1625400" imgH="241200" progId="Equation.3">
              <p:embed/>
            </p:oleObj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1600200" y="5638800"/>
          <a:ext cx="4486275" cy="847725"/>
        </p:xfrm>
        <a:graphic>
          <a:graphicData uri="http://schemas.openxmlformats.org/presentationml/2006/ole">
            <p:oleObj spid="_x0000_s41990" name="Equation" r:id="rId7" imgW="1346040" imgH="253800" progId="Equation.3">
              <p:embed/>
            </p:oleObj>
          </a:graphicData>
        </a:graphic>
      </p:graphicFrame>
      <p:sp>
        <p:nvSpPr>
          <p:cNvPr id="13" name="Oval 12"/>
          <p:cNvSpPr/>
          <p:nvPr/>
        </p:nvSpPr>
        <p:spPr>
          <a:xfrm>
            <a:off x="5105400" y="5715000"/>
            <a:ext cx="9906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/>
          </a:bodyPr>
          <a:lstStyle/>
          <a:p>
            <a:r>
              <a:rPr lang="en-US" dirty="0" smtClean="0"/>
              <a:t>RMSE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				f = 500</a:t>
            </a:r>
          </a:p>
          <a:p>
            <a:pPr>
              <a:buNone/>
            </a:pPr>
            <a:r>
              <a:rPr lang="en-US" sz="2000" dirty="0" smtClean="0"/>
              <a:t>								</a:t>
            </a:r>
            <a:r>
              <a:rPr lang="en-US" sz="2000" dirty="0" smtClean="0">
                <a:solidFill>
                  <a:srgbClr val="FF0000"/>
                </a:solidFill>
              </a:rPr>
              <a:t>RMSE = 0.8815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			f = 500</a:t>
            </a:r>
          </a:p>
          <a:p>
            <a:pPr>
              <a:buNone/>
            </a:pPr>
            <a:r>
              <a:rPr lang="en-US" sz="2000" dirty="0" smtClean="0"/>
              <a:t>							</a:t>
            </a:r>
            <a:r>
              <a:rPr lang="en-US" sz="2000" dirty="0" smtClean="0">
                <a:solidFill>
                  <a:srgbClr val="FF0000"/>
                </a:solidFill>
              </a:rPr>
              <a:t>RMSE = 0.8841 !!</a:t>
            </a:r>
          </a:p>
          <a:p>
            <a:r>
              <a:rPr lang="en-US" dirty="0" smtClean="0"/>
              <a:t>Most accurate factor model (add frequencies)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f</a:t>
            </a:r>
            <a:r>
              <a:rPr lang="en-US" sz="2000" dirty="0" smtClean="0"/>
              <a:t> = 500, </a:t>
            </a:r>
            <a:r>
              <a:rPr lang="en-US" sz="2000" dirty="0" smtClean="0">
                <a:solidFill>
                  <a:srgbClr val="FF0000"/>
                </a:solidFill>
              </a:rPr>
              <a:t>RMSE = 0.8784</a:t>
            </a:r>
            <a:r>
              <a:rPr lang="en-US" sz="2000" dirty="0" smtClean="0"/>
              <a:t>	f = 2000, </a:t>
            </a:r>
            <a:r>
              <a:rPr lang="en-US" sz="2000" dirty="0" smtClean="0">
                <a:solidFill>
                  <a:srgbClr val="FF0000"/>
                </a:solidFill>
              </a:rPr>
              <a:t>RMSE = 0.8762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1989" name="Object 4"/>
          <p:cNvGraphicFramePr>
            <a:graphicFrameLocks noChangeAspect="1"/>
          </p:cNvGraphicFramePr>
          <p:nvPr/>
        </p:nvGraphicFramePr>
        <p:xfrm>
          <a:off x="1295400" y="2743200"/>
          <a:ext cx="5418138" cy="804863"/>
        </p:xfrm>
        <a:graphic>
          <a:graphicData uri="http://schemas.openxmlformats.org/presentationml/2006/ole">
            <p:oleObj spid="_x0000_s43013" name="Equation" r:id="rId3" imgW="1625400" imgH="241200" progId="Equation.3">
              <p:embed/>
            </p:oleObj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1295400" y="3657600"/>
          <a:ext cx="4486275" cy="847725"/>
        </p:xfrm>
        <a:graphic>
          <a:graphicData uri="http://schemas.openxmlformats.org/presentationml/2006/ole">
            <p:oleObj spid="_x0000_s43014" name="Equation" r:id="rId4" imgW="1346040" imgH="253800" progId="Equation.3">
              <p:embed/>
            </p:oleObj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457200" y="1600200"/>
          <a:ext cx="5229225" cy="1047750"/>
        </p:xfrm>
        <a:graphic>
          <a:graphicData uri="http://schemas.openxmlformats.org/presentationml/2006/ole">
            <p:oleObj spid="_x0000_s43015" name="Equation" r:id="rId5" imgW="2412720" imgH="482400" progId="Equation.3">
              <p:embed/>
            </p:oleObj>
          </a:graphicData>
        </a:graphic>
      </p:graphicFrame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1295400" y="5105400"/>
          <a:ext cx="6302375" cy="1047750"/>
        </p:xfrm>
        <a:graphic>
          <a:graphicData uri="http://schemas.openxmlformats.org/presentationml/2006/ole">
            <p:oleObj spid="_x0000_s43016" name="Equation" r:id="rId6" imgW="29080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Necessary index letters</a:t>
            </a:r>
          </a:p>
          <a:p>
            <a:r>
              <a:rPr lang="en-US" dirty="0" smtClean="0"/>
              <a:t>Baseline </a:t>
            </a:r>
            <a:r>
              <a:rPr lang="en-US" dirty="0" smtClean="0"/>
              <a:t>predictors</a:t>
            </a:r>
          </a:p>
          <a:p>
            <a:pPr lvl="1"/>
            <a:r>
              <a:rPr lang="en-US" dirty="0" smtClean="0"/>
              <a:t>With temporal effects</a:t>
            </a:r>
            <a:endParaRPr lang="en-US" dirty="0" smtClean="0"/>
          </a:p>
          <a:p>
            <a:r>
              <a:rPr lang="en-US" dirty="0" smtClean="0"/>
              <a:t>Latent factor models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ith temporal effects</a:t>
            </a:r>
          </a:p>
          <a:p>
            <a:r>
              <a:rPr lang="en-US" dirty="0" smtClean="0"/>
              <a:t>Neighborhood models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ith temporal effects</a:t>
            </a:r>
          </a:p>
          <a:p>
            <a:r>
              <a:rPr lang="en-US" dirty="0" smtClean="0"/>
              <a:t>Integrated models</a:t>
            </a:r>
          </a:p>
          <a:p>
            <a:r>
              <a:rPr lang="en-US" dirty="0" smtClean="0"/>
              <a:t>Extra: </a:t>
            </a:r>
            <a:r>
              <a:rPr lang="en-US" dirty="0" smtClean="0"/>
              <a:t>Shrinking </a:t>
            </a:r>
            <a:r>
              <a:rPr lang="en-US" dirty="0" smtClean="0"/>
              <a:t>towards recent </a:t>
            </a:r>
            <a:r>
              <a:rPr lang="en-US" dirty="0" smtClean="0"/>
              <a:t>actions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/>
          </a:bodyPr>
          <a:lstStyle/>
          <a:p>
            <a:r>
              <a:rPr lang="en-US" dirty="0" smtClean="0"/>
              <a:t>Neighborhood Models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To compute the relationship between items</a:t>
            </a:r>
          </a:p>
          <a:p>
            <a:r>
              <a:rPr lang="en-US" dirty="0" smtClean="0"/>
              <a:t>Evaluate the score of a user to an item based on ratings of similar items by the same user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/>
          </a:bodyPr>
          <a:lstStyle/>
          <a:p>
            <a:r>
              <a:rPr lang="en-US" dirty="0" smtClean="0"/>
              <a:t>The Similarity Measure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 Pearson correlation coefficient, </a:t>
            </a:r>
            <a:r>
              <a:rPr lang="el-GR" dirty="0" smtClean="0">
                <a:latin typeface="Cambria Math"/>
                <a:ea typeface="Cambria Math"/>
              </a:rPr>
              <a:t>ρ</a:t>
            </a:r>
            <a:r>
              <a:rPr lang="en-US" baseline="-25000" dirty="0" err="1" smtClean="0">
                <a:latin typeface="Cambria Math"/>
                <a:ea typeface="Cambria Math"/>
              </a:rPr>
              <a:t>ij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362200"/>
            <a:ext cx="7620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/>
          </a:bodyPr>
          <a:lstStyle/>
          <a:p>
            <a:r>
              <a:rPr lang="en-US" dirty="0" smtClean="0"/>
              <a:t>The Similarity Measure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 Pearson correlation coefficient, </a:t>
            </a:r>
            <a:r>
              <a:rPr lang="el-GR" dirty="0" smtClean="0">
                <a:latin typeface="Cambria Math"/>
                <a:ea typeface="Cambria Math"/>
              </a:rPr>
              <a:t>ρ</a:t>
            </a:r>
            <a:r>
              <a:rPr lang="en-US" baseline="-25000" dirty="0" err="1" smtClean="0">
                <a:latin typeface="Cambria Math"/>
                <a:ea typeface="Cambria Math"/>
              </a:rPr>
              <a:t>ij</a:t>
            </a:r>
            <a:endParaRPr lang="en-US" dirty="0" smtClean="0">
              <a:latin typeface="Cambria Math"/>
              <a:ea typeface="Cambria Math"/>
            </a:endParaRPr>
          </a:p>
          <a:p>
            <a:endParaRPr lang="en-US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							;</a:t>
            </a:r>
            <a:r>
              <a:rPr lang="el-GR" dirty="0" smtClean="0">
                <a:latin typeface="Cambria Math"/>
                <a:ea typeface="Cambria Math"/>
              </a:rPr>
              <a:t>λ</a:t>
            </a:r>
            <a:r>
              <a:rPr lang="en-US" baseline="-25000" dirty="0" smtClean="0">
                <a:latin typeface="Cambria Math"/>
                <a:ea typeface="Cambria Math"/>
              </a:rPr>
              <a:t>2</a:t>
            </a:r>
            <a:r>
              <a:rPr lang="en-US" dirty="0" smtClean="0">
                <a:latin typeface="Cambria Math"/>
                <a:ea typeface="Cambria Math"/>
              </a:rPr>
              <a:t> = 100</a:t>
            </a:r>
          </a:p>
          <a:p>
            <a:pPr>
              <a:buNone/>
            </a:pPr>
            <a:r>
              <a:rPr lang="en-US" sz="2000" dirty="0" smtClean="0">
                <a:latin typeface="Cambria Math"/>
                <a:ea typeface="Cambria Math"/>
              </a:rPr>
              <a:t>			</a:t>
            </a:r>
            <a:r>
              <a:rPr lang="en-US" sz="2000" dirty="0" err="1" smtClean="0">
                <a:latin typeface="Cambria Math"/>
                <a:ea typeface="Cambria Math"/>
              </a:rPr>
              <a:t>s</a:t>
            </a:r>
            <a:r>
              <a:rPr lang="en-US" sz="2000" baseline="-25000" dirty="0" err="1" smtClean="0">
                <a:latin typeface="Cambria Math"/>
                <a:ea typeface="Cambria Math"/>
              </a:rPr>
              <a:t>ij</a:t>
            </a:r>
            <a:r>
              <a:rPr lang="en-US" sz="2000" dirty="0" smtClean="0">
                <a:latin typeface="Cambria Math"/>
                <a:ea typeface="Cambria Math"/>
              </a:rPr>
              <a:t> – similarity</a:t>
            </a:r>
          </a:p>
          <a:p>
            <a:pPr>
              <a:buNone/>
            </a:pPr>
            <a:r>
              <a:rPr lang="en-US" sz="2000" dirty="0" smtClean="0">
                <a:latin typeface="Cambria Math"/>
                <a:ea typeface="Cambria Math"/>
              </a:rPr>
              <a:t>			</a:t>
            </a:r>
            <a:r>
              <a:rPr lang="en-US" sz="2000" dirty="0" err="1" smtClean="0">
                <a:latin typeface="Cambria Math"/>
                <a:ea typeface="Cambria Math"/>
              </a:rPr>
              <a:t>n</a:t>
            </a:r>
            <a:r>
              <a:rPr lang="en-US" sz="2000" baseline="-25000" dirty="0" err="1" smtClean="0">
                <a:latin typeface="Cambria Math"/>
                <a:ea typeface="Cambria Math"/>
              </a:rPr>
              <a:t>ij</a:t>
            </a:r>
            <a:r>
              <a:rPr lang="en-US" sz="2000" dirty="0" smtClean="0">
                <a:latin typeface="Cambria Math"/>
                <a:ea typeface="Cambria Math"/>
              </a:rPr>
              <a:t> – the number of users that rated both </a:t>
            </a:r>
            <a:r>
              <a:rPr lang="en-US" sz="2000" dirty="0" err="1" smtClean="0">
                <a:latin typeface="Cambria Math"/>
                <a:ea typeface="Cambria Math"/>
              </a:rPr>
              <a:t>i</a:t>
            </a:r>
            <a:r>
              <a:rPr lang="en-US" sz="2000" dirty="0" smtClean="0">
                <a:latin typeface="Cambria Math"/>
                <a:ea typeface="Cambria Math"/>
              </a:rPr>
              <a:t> and j</a:t>
            </a:r>
          </a:p>
          <a:p>
            <a:pPr>
              <a:buNone/>
            </a:pPr>
            <a:endParaRPr lang="en-US" sz="2000" dirty="0" smtClean="0">
              <a:latin typeface="Cambria Math"/>
              <a:ea typeface="Cambria Math"/>
            </a:endParaRPr>
          </a:p>
          <a:p>
            <a:r>
              <a:rPr lang="en-US" sz="2400" dirty="0" smtClean="0">
                <a:latin typeface="Cambria Math"/>
                <a:ea typeface="Cambria Math"/>
              </a:rPr>
              <a:t>A weighted average of the ratings of neighborhood items</a:t>
            </a:r>
          </a:p>
          <a:p>
            <a:endParaRPr lang="en-US" sz="2400" dirty="0" smtClean="0">
              <a:latin typeface="Cambria Math"/>
              <a:ea typeface="Cambria Math"/>
            </a:endParaRPr>
          </a:p>
          <a:p>
            <a:endParaRPr lang="en-US" sz="2400" dirty="0" smtClean="0">
              <a:latin typeface="Cambria Math"/>
              <a:ea typeface="Cambria Math"/>
            </a:endParaRPr>
          </a:p>
          <a:p>
            <a:endParaRPr lang="en-US" sz="2400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sz="2000" dirty="0" smtClean="0">
                <a:latin typeface="Cambria Math"/>
                <a:ea typeface="Cambria Math"/>
              </a:rPr>
              <a:t>		</a:t>
            </a:r>
            <a:r>
              <a:rPr lang="en-US" sz="2000" dirty="0" err="1" smtClean="0">
                <a:latin typeface="Cambria Math"/>
                <a:ea typeface="Cambria Math"/>
              </a:rPr>
              <a:t>S</a:t>
            </a:r>
            <a:r>
              <a:rPr lang="en-US" sz="2000" baseline="30000" dirty="0" err="1" smtClean="0">
                <a:latin typeface="Cambria Math"/>
                <a:ea typeface="Cambria Math"/>
              </a:rPr>
              <a:t>k</a:t>
            </a:r>
            <a:r>
              <a:rPr lang="en-US" sz="2000" dirty="0" smtClean="0">
                <a:latin typeface="Cambria Math"/>
                <a:ea typeface="Cambria Math"/>
              </a:rPr>
              <a:t>(</a:t>
            </a:r>
            <a:r>
              <a:rPr lang="en-US" sz="2000" dirty="0" err="1" smtClean="0">
                <a:latin typeface="Cambria Math"/>
                <a:ea typeface="Cambria Math"/>
              </a:rPr>
              <a:t>i;u</a:t>
            </a:r>
            <a:r>
              <a:rPr lang="en-US" sz="2000" dirty="0" smtClean="0">
                <a:latin typeface="Cambria Math"/>
                <a:ea typeface="Cambria Math"/>
              </a:rPr>
              <a:t>) – the set of </a:t>
            </a:r>
            <a:r>
              <a:rPr lang="en-US" sz="2000" i="1" dirty="0" smtClean="0">
                <a:latin typeface="Cambria Math"/>
                <a:ea typeface="Cambria Math"/>
              </a:rPr>
              <a:t>k</a:t>
            </a:r>
            <a:r>
              <a:rPr lang="en-US" sz="2000" dirty="0" smtClean="0">
                <a:latin typeface="Cambria Math"/>
                <a:ea typeface="Cambria Math"/>
              </a:rPr>
              <a:t> items rated by u, which are most similar to </a:t>
            </a:r>
            <a:r>
              <a:rPr lang="en-US" sz="2000" i="1" dirty="0" err="1" smtClean="0">
                <a:latin typeface="Cambria Math"/>
                <a:ea typeface="Cambria Math"/>
              </a:rPr>
              <a:t>i</a:t>
            </a:r>
            <a:endParaRPr lang="en-US" sz="2000" i="1" dirty="0" smtClean="0"/>
          </a:p>
          <a:p>
            <a:endParaRPr lang="en-US" dirty="0"/>
          </a:p>
        </p:txBody>
      </p:sp>
      <p:graphicFrame>
        <p:nvGraphicFramePr>
          <p:cNvPr id="46082" name="Object 6"/>
          <p:cNvGraphicFramePr>
            <a:graphicFrameLocks noChangeAspect="1"/>
          </p:cNvGraphicFramePr>
          <p:nvPr/>
        </p:nvGraphicFramePr>
        <p:xfrm>
          <a:off x="3429000" y="2209800"/>
          <a:ext cx="2057399" cy="1003312"/>
        </p:xfrm>
        <a:graphic>
          <a:graphicData uri="http://schemas.openxmlformats.org/presentationml/2006/ole">
            <p:oleObj spid="_x0000_s46082" name="Equation" r:id="rId3" imgW="965160" imgH="469800" progId="Equation.3">
              <p:embed/>
            </p:oleObj>
          </a:graphicData>
        </a:graphic>
      </p:graphicFrame>
      <p:graphicFrame>
        <p:nvGraphicFramePr>
          <p:cNvPr id="46083" name="Object 6"/>
          <p:cNvGraphicFramePr>
            <a:graphicFrameLocks noChangeAspect="1"/>
          </p:cNvGraphicFramePr>
          <p:nvPr/>
        </p:nvGraphicFramePr>
        <p:xfrm>
          <a:off x="2514600" y="4953000"/>
          <a:ext cx="4006850" cy="1138238"/>
        </p:xfrm>
        <a:graphic>
          <a:graphicData uri="http://schemas.openxmlformats.org/presentationml/2006/ole">
            <p:oleObj spid="_x0000_s46083" name="Equation" r:id="rId4" imgW="1879560" imgH="533160" progId="Equation.3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/>
          </a:bodyPr>
          <a:lstStyle/>
          <a:p>
            <a:r>
              <a:rPr lang="en-US" dirty="0" smtClean="0"/>
              <a:t>Problem With The Model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Isolate the relations between 2 items</a:t>
            </a:r>
          </a:p>
          <a:p>
            <a:r>
              <a:rPr lang="en-US" sz="2400" dirty="0" smtClean="0"/>
              <a:t>Fully rely on the neighbors, even if they are absent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w</a:t>
            </a:r>
            <a:r>
              <a:rPr lang="en-US" sz="2400" baseline="-25000" dirty="0" err="1" smtClean="0"/>
              <a:t>ij</a:t>
            </a:r>
            <a:r>
              <a:rPr lang="en-US" sz="2400" dirty="0" err="1" smtClean="0"/>
              <a:t>’s</a:t>
            </a:r>
            <a:r>
              <a:rPr lang="en-US" sz="2400" dirty="0" smtClean="0"/>
              <a:t> are not user specific</a:t>
            </a:r>
          </a:p>
          <a:p>
            <a:r>
              <a:rPr lang="en-US" sz="2400" dirty="0" smtClean="0"/>
              <a:t>Sum over all item rated by u</a:t>
            </a:r>
            <a:endParaRPr lang="en-US" sz="2400" dirty="0"/>
          </a:p>
        </p:txBody>
      </p:sp>
      <p:graphicFrame>
        <p:nvGraphicFramePr>
          <p:cNvPr id="46083" name="Object 6"/>
          <p:cNvGraphicFramePr>
            <a:graphicFrameLocks noChangeAspect="1"/>
          </p:cNvGraphicFramePr>
          <p:nvPr/>
        </p:nvGraphicFramePr>
        <p:xfrm>
          <a:off x="2743200" y="1600200"/>
          <a:ext cx="4006850" cy="1138238"/>
        </p:xfrm>
        <a:graphic>
          <a:graphicData uri="http://schemas.openxmlformats.org/presentationml/2006/ole">
            <p:oleObj spid="_x0000_s47107" name="Equation" r:id="rId3" imgW="1879560" imgH="533160" progId="Equation.3">
              <p:embed/>
            </p:oleObj>
          </a:graphicData>
        </a:graphic>
      </p:graphicFrame>
      <p:graphicFrame>
        <p:nvGraphicFramePr>
          <p:cNvPr id="47108" name="Object 6"/>
          <p:cNvGraphicFramePr>
            <a:graphicFrameLocks noChangeAspect="1"/>
          </p:cNvGraphicFramePr>
          <p:nvPr/>
        </p:nvGraphicFramePr>
        <p:xfrm>
          <a:off x="3124200" y="3657600"/>
          <a:ext cx="3330575" cy="758825"/>
        </p:xfrm>
        <a:graphic>
          <a:graphicData uri="http://schemas.openxmlformats.org/presentationml/2006/ole">
            <p:oleObj spid="_x0000_s47108" name="Equation" r:id="rId4" imgW="1562040" imgH="355320" progId="Equation.3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/>
          </a:bodyPr>
          <a:lstStyle/>
          <a:p>
            <a:r>
              <a:rPr lang="en-US" dirty="0" smtClean="0"/>
              <a:t>Improving The Model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Isolate the relations between 2 items</a:t>
            </a:r>
          </a:p>
          <a:p>
            <a:r>
              <a:rPr lang="en-US" sz="2000" dirty="0" smtClean="0"/>
              <a:t>Fully rely on the neighbors, even if they are absent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ij</a:t>
            </a:r>
            <a:r>
              <a:rPr lang="en-US" sz="2000" dirty="0" err="1" smtClean="0"/>
              <a:t>’s</a:t>
            </a:r>
            <a:r>
              <a:rPr lang="en-US" sz="2000" dirty="0" smtClean="0"/>
              <a:t> are not user specific</a:t>
            </a:r>
          </a:p>
          <a:p>
            <a:r>
              <a:rPr lang="en-US" sz="2000" dirty="0" smtClean="0"/>
              <a:t>Sum over all item rated by u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Not only what he rated, but also what he did not rate.</a:t>
            </a:r>
          </a:p>
          <a:p>
            <a:r>
              <a:rPr lang="en-US" sz="2000" dirty="0" err="1" smtClean="0"/>
              <a:t>c</a:t>
            </a:r>
            <a:r>
              <a:rPr lang="en-US" sz="2000" baseline="-25000" dirty="0" err="1" smtClean="0"/>
              <a:t>ij</a:t>
            </a:r>
            <a:r>
              <a:rPr lang="en-US" sz="2000" dirty="0" smtClean="0"/>
              <a:t> is expected to be high if j is predictive on </a:t>
            </a:r>
            <a:r>
              <a:rPr lang="en-US" sz="2000" dirty="0" err="1" smtClean="0"/>
              <a:t>i</a:t>
            </a:r>
            <a:endParaRPr lang="en-US" sz="2000" dirty="0"/>
          </a:p>
        </p:txBody>
      </p:sp>
      <p:graphicFrame>
        <p:nvGraphicFramePr>
          <p:cNvPr id="46083" name="Object 6"/>
          <p:cNvGraphicFramePr>
            <a:graphicFrameLocks noChangeAspect="1"/>
          </p:cNvGraphicFramePr>
          <p:nvPr/>
        </p:nvGraphicFramePr>
        <p:xfrm>
          <a:off x="3124200" y="1524000"/>
          <a:ext cx="2819400" cy="800916"/>
        </p:xfrm>
        <a:graphic>
          <a:graphicData uri="http://schemas.openxmlformats.org/presentationml/2006/ole">
            <p:oleObj spid="_x0000_s48130" name="Equation" r:id="rId3" imgW="1879560" imgH="533160" progId="Equation.3">
              <p:embed/>
            </p:oleObj>
          </a:graphicData>
        </a:graphic>
      </p:graphicFrame>
      <p:graphicFrame>
        <p:nvGraphicFramePr>
          <p:cNvPr id="47108" name="Object 6"/>
          <p:cNvGraphicFramePr>
            <a:graphicFrameLocks noChangeAspect="1"/>
          </p:cNvGraphicFramePr>
          <p:nvPr/>
        </p:nvGraphicFramePr>
        <p:xfrm>
          <a:off x="2895600" y="3429000"/>
          <a:ext cx="3330575" cy="758825"/>
        </p:xfrm>
        <a:graphic>
          <a:graphicData uri="http://schemas.openxmlformats.org/presentationml/2006/ole">
            <p:oleObj spid="_x0000_s48131" name="Equation" r:id="rId4" imgW="1562040" imgH="355320" progId="Equation.3">
              <p:embed/>
            </p:oleObj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2362200" y="5257800"/>
          <a:ext cx="4440237" cy="758825"/>
        </p:xfrm>
        <a:graphic>
          <a:graphicData uri="http://schemas.openxmlformats.org/presentationml/2006/ole">
            <p:oleObj spid="_x0000_s48132" name="Equation" r:id="rId5" imgW="2082600" imgH="355320" progId="Equation.3">
              <p:embed/>
            </p:oleObj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/>
          </a:bodyPr>
          <a:lstStyle/>
          <a:p>
            <a:r>
              <a:rPr lang="en-US" dirty="0" smtClean="0"/>
              <a:t>Improving The Model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current model somewhat overemphasizes the dichotomy between heavy raters and those that rarely rate</a:t>
            </a:r>
          </a:p>
          <a:p>
            <a:endParaRPr lang="en-US" sz="2000" dirty="0" smtClean="0"/>
          </a:p>
          <a:p>
            <a:r>
              <a:rPr lang="en-US" sz="2000" dirty="0" smtClean="0"/>
              <a:t>Moderate this behavior by normalization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latin typeface="Cambria Math"/>
                <a:ea typeface="Cambria Math"/>
              </a:rPr>
              <a:t>𝛼 = 0 → non-normalized rule – encourages greater deviations</a:t>
            </a:r>
          </a:p>
          <a:p>
            <a:r>
              <a:rPr lang="en-US" sz="2000" dirty="0" smtClean="0">
                <a:latin typeface="Cambria Math"/>
                <a:ea typeface="Cambria Math"/>
              </a:rPr>
              <a:t>𝛼 = </a:t>
            </a:r>
            <a:r>
              <a:rPr lang="en-US" sz="2000" dirty="0" smtClean="0">
                <a:latin typeface="Cambria Math"/>
                <a:ea typeface="Cambria Math"/>
              </a:rPr>
              <a:t>1 </a:t>
            </a:r>
            <a:r>
              <a:rPr lang="en-US" sz="2000" dirty="0" smtClean="0">
                <a:latin typeface="Cambria Math"/>
                <a:ea typeface="Cambria Math"/>
              </a:rPr>
              <a:t>→ </a:t>
            </a:r>
            <a:r>
              <a:rPr lang="en-US" sz="2000" dirty="0" smtClean="0">
                <a:latin typeface="Cambria Math"/>
                <a:ea typeface="Cambria Math"/>
              </a:rPr>
              <a:t>fully normalized </a:t>
            </a:r>
            <a:r>
              <a:rPr lang="en-US" sz="2000" dirty="0" smtClean="0">
                <a:latin typeface="Cambria Math"/>
                <a:ea typeface="Cambria Math"/>
              </a:rPr>
              <a:t>rule – </a:t>
            </a:r>
            <a:r>
              <a:rPr lang="en-US" sz="2000" dirty="0" smtClean="0">
                <a:latin typeface="Cambria Math"/>
                <a:ea typeface="Cambria Math"/>
              </a:rPr>
              <a:t>eliminate the effect of number of rating</a:t>
            </a:r>
          </a:p>
          <a:p>
            <a:r>
              <a:rPr lang="en-US" sz="2000" dirty="0" smtClean="0">
                <a:latin typeface="Cambria Math"/>
                <a:ea typeface="Cambria Math"/>
              </a:rPr>
              <a:t>In this case, </a:t>
            </a:r>
            <a:r>
              <a:rPr lang="en-US" sz="2000" dirty="0" smtClean="0">
                <a:latin typeface="Cambria Math"/>
                <a:ea typeface="Cambria Math"/>
              </a:rPr>
              <a:t>𝛼 = </a:t>
            </a:r>
            <a:r>
              <a:rPr lang="en-US" sz="2000" dirty="0" smtClean="0">
                <a:latin typeface="Cambria Math"/>
                <a:ea typeface="Cambria Math"/>
              </a:rPr>
              <a:t>0.5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Cambria Math"/>
                <a:ea typeface="Cambria Math"/>
              </a:rPr>
              <a:t>RMSE = 0.9002</a:t>
            </a:r>
            <a:endParaRPr lang="en-US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2438400" y="1752600"/>
          <a:ext cx="4440237" cy="758825"/>
        </p:xfrm>
        <a:graphic>
          <a:graphicData uri="http://schemas.openxmlformats.org/presentationml/2006/ole">
            <p:oleObj spid="_x0000_s49156" name="Equation" r:id="rId3" imgW="2082600" imgH="355320" progId="Equation.3">
              <p:embed/>
            </p:oleObj>
          </a:graphicData>
        </a:graphic>
      </p:graphicFrame>
      <p:graphicFrame>
        <p:nvGraphicFramePr>
          <p:cNvPr id="49157" name="Object 4"/>
          <p:cNvGraphicFramePr>
            <a:graphicFrameLocks noChangeAspect="1"/>
          </p:cNvGraphicFramePr>
          <p:nvPr/>
        </p:nvGraphicFramePr>
        <p:xfrm>
          <a:off x="1600200" y="4038600"/>
          <a:ext cx="6443662" cy="841375"/>
        </p:xfrm>
        <a:graphic>
          <a:graphicData uri="http://schemas.openxmlformats.org/presentationml/2006/ole">
            <p:oleObj spid="_x0000_s49157" name="Equation" r:id="rId4" imgW="30225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/>
          </a:bodyPr>
          <a:lstStyle/>
          <a:p>
            <a:r>
              <a:rPr lang="en-US" dirty="0" smtClean="0"/>
              <a:t>Improving The Model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RMSE = 0.9002</a:t>
            </a:r>
          </a:p>
          <a:p>
            <a:r>
              <a:rPr lang="en-US" sz="2000" dirty="0" smtClean="0"/>
              <a:t>Reduce the model by pruning parameters</a:t>
            </a:r>
          </a:p>
          <a:p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r>
              <a:rPr lang="en-US" sz="1600" dirty="0" smtClean="0"/>
              <a:t>			</a:t>
            </a:r>
            <a:r>
              <a:rPr lang="en-US" sz="1600" dirty="0" err="1" smtClean="0"/>
              <a:t>S</a:t>
            </a:r>
            <a:r>
              <a:rPr lang="en-US" sz="1600" baseline="30000" dirty="0" err="1" smtClean="0"/>
              <a:t>k</a:t>
            </a: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– the set of </a:t>
            </a:r>
            <a:r>
              <a:rPr lang="en-US" sz="1600" i="1" dirty="0" smtClean="0"/>
              <a:t>k</a:t>
            </a:r>
            <a:r>
              <a:rPr lang="en-US" sz="1600" dirty="0" smtClean="0"/>
              <a:t> items most similar </a:t>
            </a:r>
            <a:r>
              <a:rPr lang="en-US" sz="1600" i="1" dirty="0" err="1" smtClean="0"/>
              <a:t>i</a:t>
            </a:r>
            <a:endParaRPr lang="en-US" sz="2000" i="1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k = 17,770 </a:t>
            </a:r>
            <a:r>
              <a:rPr lang="en-US" sz="2000" dirty="0" smtClean="0">
                <a:latin typeface="Cambria Math"/>
                <a:ea typeface="Cambria Math"/>
              </a:rPr>
              <a:t>→ 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</a:rPr>
              <a:t>RMSE = 0.8906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2000" dirty="0" smtClean="0"/>
              <a:t>k</a:t>
            </a:r>
            <a:r>
              <a:rPr lang="en-US" sz="2000" dirty="0" smtClean="0"/>
              <a:t> = 2000 </a:t>
            </a:r>
            <a:r>
              <a:rPr lang="en-US" sz="2000" dirty="0" smtClean="0">
                <a:latin typeface="Cambria Math"/>
                <a:ea typeface="Cambria Math"/>
              </a:rPr>
              <a:t>→ </a:t>
            </a:r>
            <a:r>
              <a:rPr lang="en-US" sz="2800" dirty="0" smtClean="0">
                <a:solidFill>
                  <a:srgbClr val="FF0000"/>
                </a:solidFill>
                <a:latin typeface="Cambria Math"/>
                <a:ea typeface="Cambria Math"/>
              </a:rPr>
              <a:t>RMSE = 0.9067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9157" name="Object 4"/>
          <p:cNvGraphicFramePr>
            <a:graphicFrameLocks noChangeAspect="1"/>
          </p:cNvGraphicFramePr>
          <p:nvPr/>
        </p:nvGraphicFramePr>
        <p:xfrm>
          <a:off x="1219200" y="1676400"/>
          <a:ext cx="6443662" cy="841375"/>
        </p:xfrm>
        <a:graphic>
          <a:graphicData uri="http://schemas.openxmlformats.org/presentationml/2006/ole">
            <p:oleObj spid="_x0000_s50179" name="Equation" r:id="rId3" imgW="3022560" imgH="393480" progId="Equation.3">
              <p:embed/>
            </p:oleObj>
          </a:graphicData>
        </a:graphic>
      </p:graphicFrame>
      <p:graphicFrame>
        <p:nvGraphicFramePr>
          <p:cNvPr id="50180" name="Object 5"/>
          <p:cNvGraphicFramePr>
            <a:graphicFrameLocks noChangeAspect="1"/>
          </p:cNvGraphicFramePr>
          <p:nvPr/>
        </p:nvGraphicFramePr>
        <p:xfrm>
          <a:off x="685800" y="3581400"/>
          <a:ext cx="7391400" cy="895350"/>
        </p:xfrm>
        <a:graphic>
          <a:graphicData uri="http://schemas.openxmlformats.org/presentationml/2006/ole">
            <p:oleObj spid="_x0000_s50180" name="Equation" r:id="rId4" imgW="3466800" imgH="419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362200" y="4876800"/>
          <a:ext cx="1435100" cy="304800"/>
        </p:xfrm>
        <a:graphic>
          <a:graphicData uri="http://schemas.openxmlformats.org/presentationml/2006/ole">
            <p:oleObj spid="_x0000_s50181" name="Equation" r:id="rId5" imgW="1434960" imgH="304560" progId="Equation.3">
              <p:embed/>
            </p:oleObj>
          </a:graphicData>
        </a:graphic>
      </p:graphicFrame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2362200" y="5181600"/>
          <a:ext cx="1485900" cy="304800"/>
        </p:xfrm>
        <a:graphic>
          <a:graphicData uri="http://schemas.openxmlformats.org/presentationml/2006/ole">
            <p:oleObj spid="_x0000_s50182" name="Equation" r:id="rId6" imgW="1485720" imgH="304560" progId="Equation.3">
              <p:embed/>
            </p:oleObj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/>
          </a:bodyPr>
          <a:lstStyle/>
          <a:p>
            <a:r>
              <a:rPr lang="en-US" dirty="0" smtClean="0"/>
              <a:t>Integrated Models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Baseline predictors </a:t>
            </a:r>
            <a:r>
              <a:rPr lang="en-US" sz="2400" dirty="0" smtClean="0"/>
              <a:t>+ </a:t>
            </a:r>
            <a:r>
              <a:rPr lang="en-US" sz="2400" dirty="0" smtClean="0">
                <a:solidFill>
                  <a:srgbClr val="0070C0"/>
                </a:solidFill>
              </a:rPr>
              <a:t>Factor models </a:t>
            </a:r>
            <a:r>
              <a:rPr lang="en-US" sz="2400" dirty="0" smtClean="0"/>
              <a:t>+ </a:t>
            </a:r>
            <a:r>
              <a:rPr lang="en-US" sz="2400" dirty="0" smtClean="0">
                <a:solidFill>
                  <a:srgbClr val="00B050"/>
                </a:solidFill>
              </a:rPr>
              <a:t>Neighborhood models </a:t>
            </a:r>
          </a:p>
          <a:p>
            <a:endParaRPr lang="en-US" sz="2400" dirty="0" smtClean="0">
              <a:solidFill>
                <a:srgbClr val="00B050"/>
              </a:solidFill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f</a:t>
            </a:r>
            <a:r>
              <a:rPr lang="en-US" sz="2400" dirty="0" smtClean="0"/>
              <a:t> = 170, k = 300 </a:t>
            </a:r>
            <a:r>
              <a:rPr lang="en-US" sz="2400" dirty="0" smtClean="0">
                <a:latin typeface="Cambria Math"/>
                <a:ea typeface="Cambria Math"/>
              </a:rPr>
              <a:t>→ </a:t>
            </a:r>
            <a:r>
              <a:rPr lang="en-US" sz="2400" dirty="0" smtClean="0">
                <a:solidFill>
                  <a:srgbClr val="FF0000"/>
                </a:solidFill>
                <a:latin typeface="Cambria Math"/>
                <a:ea typeface="Cambria Math"/>
              </a:rPr>
              <a:t>RMSE = 0.8827</a:t>
            </a:r>
          </a:p>
          <a:p>
            <a:pPr>
              <a:buNone/>
            </a:pPr>
            <a:endParaRPr lang="en-US" sz="2400" dirty="0" smtClean="0">
              <a:latin typeface="Cambria Math"/>
              <a:ea typeface="Cambria Math"/>
            </a:endParaRPr>
          </a:p>
          <a:p>
            <a:r>
              <a:rPr lang="en-US" sz="2400" dirty="0" smtClean="0">
                <a:latin typeface="Cambria Math"/>
                <a:ea typeface="Cambria Math"/>
              </a:rPr>
              <a:t>Further improve accuracy, we add a more elaborated temporal model for the user bias</a:t>
            </a:r>
          </a:p>
          <a:p>
            <a:endParaRPr lang="en-US" sz="2400" dirty="0" smtClean="0">
              <a:latin typeface="Cambria Math"/>
              <a:ea typeface="Cambria Math"/>
            </a:endParaRPr>
          </a:p>
          <a:p>
            <a:endParaRPr lang="en-US" sz="2400" dirty="0" smtClean="0">
              <a:latin typeface="Cambria Math"/>
              <a:ea typeface="Cambria Math"/>
            </a:endParaRPr>
          </a:p>
          <a:p>
            <a:pPr algn="ctr">
              <a:buNone/>
            </a:pPr>
            <a:r>
              <a:rPr lang="en-US" sz="2400" dirty="0" smtClean="0"/>
              <a:t>f </a:t>
            </a:r>
            <a:r>
              <a:rPr lang="en-US" sz="2400" dirty="0" smtClean="0"/>
              <a:t>= 170, k = 300 </a:t>
            </a:r>
            <a:r>
              <a:rPr lang="en-US" sz="2400" dirty="0" smtClean="0">
                <a:latin typeface="Cambria Math"/>
                <a:ea typeface="Cambria Math"/>
              </a:rPr>
              <a:t>→ </a:t>
            </a:r>
            <a:r>
              <a:rPr lang="en-US" sz="2400" dirty="0" smtClean="0">
                <a:solidFill>
                  <a:srgbClr val="FF0000"/>
                </a:solidFill>
                <a:latin typeface="Cambria Math"/>
                <a:ea typeface="Cambria Math"/>
              </a:rPr>
              <a:t>RMSE = </a:t>
            </a:r>
            <a:r>
              <a:rPr lang="en-US" sz="2400" dirty="0" smtClean="0">
                <a:solidFill>
                  <a:srgbClr val="FF0000"/>
                </a:solidFill>
                <a:latin typeface="Cambria Math"/>
                <a:ea typeface="Cambria Math"/>
              </a:rPr>
              <a:t>0.8786</a:t>
            </a:r>
            <a:endParaRPr lang="en-US" sz="2400" dirty="0" smtClean="0">
              <a:solidFill>
                <a:srgbClr val="FF0000"/>
              </a:solidFill>
              <a:latin typeface="Cambria Math"/>
              <a:ea typeface="Cambria Math"/>
            </a:endParaRPr>
          </a:p>
          <a:p>
            <a:pPr>
              <a:buNone/>
            </a:pPr>
            <a:endParaRPr lang="en-US" sz="2400" dirty="0" smtClean="0">
              <a:latin typeface="Cambria Math"/>
              <a:ea typeface="Cambria Math"/>
            </a:endParaRPr>
          </a:p>
          <a:p>
            <a:endParaRPr lang="en-US" sz="2400" dirty="0" smtClean="0"/>
          </a:p>
          <a:p>
            <a:endParaRPr lang="en-US" sz="2400" dirty="0" smtClean="0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228600" y="2438400"/>
          <a:ext cx="8763000" cy="685800"/>
        </p:xfrm>
        <a:graphic>
          <a:graphicData uri="http://schemas.openxmlformats.org/presentationml/2006/ole">
            <p:oleObj spid="_x0000_s51202" name="Equation" r:id="rId3" imgW="6134040" imgH="482400" progId="Equation.3">
              <p:embed/>
            </p:oleObj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228600" y="5181600"/>
          <a:ext cx="8782050" cy="685800"/>
        </p:xfrm>
        <a:graphic>
          <a:graphicData uri="http://schemas.openxmlformats.org/presentationml/2006/ole">
            <p:oleObj spid="_x0000_s51203" name="Equation" r:id="rId4" imgW="6146640" imgH="482400" progId="Equation.3">
              <p:embed/>
            </p:oleObj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40830" y="2362200"/>
            <a:ext cx="1447800" cy="8382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232284" y="2362200"/>
            <a:ext cx="2492115" cy="8382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54315" y="2362200"/>
            <a:ext cx="4114800" cy="8382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14400" y="5257800"/>
            <a:ext cx="6858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/>
          </a:bodyPr>
          <a:lstStyle/>
          <a:p>
            <a:r>
              <a:rPr lang="en-US" sz="3600" dirty="0" smtClean="0"/>
              <a:t>EXTRA: Shrinking Towards Recent Actions</a:t>
            </a:r>
            <a:endParaRPr lang="en-US" sz="36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 correct 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ui</a:t>
            </a:r>
            <a:endParaRPr lang="en-US" sz="2800" dirty="0" smtClean="0"/>
          </a:p>
          <a:p>
            <a:r>
              <a:rPr lang="en-US" sz="2800" dirty="0" smtClean="0"/>
              <a:t>Shrink 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ui</a:t>
            </a:r>
            <a:r>
              <a:rPr lang="en-US" sz="2800" dirty="0" smtClean="0"/>
              <a:t> towards the average rating of </a:t>
            </a:r>
            <a:r>
              <a:rPr lang="en-US" sz="2800" i="1" dirty="0" smtClean="0"/>
              <a:t>u</a:t>
            </a:r>
            <a:r>
              <a:rPr lang="en-US" sz="2800" dirty="0" smtClean="0"/>
              <a:t> on day </a:t>
            </a:r>
            <a:r>
              <a:rPr lang="en-US" sz="2800" i="1" dirty="0" smtClean="0"/>
              <a:t>t</a:t>
            </a:r>
          </a:p>
          <a:p>
            <a:r>
              <a:rPr lang="en-US" sz="2800" dirty="0" smtClean="0"/>
              <a:t>The single day effect is among the strongest temporal effects in data</a:t>
            </a:r>
          </a:p>
          <a:p>
            <a:pPr>
              <a:buNone/>
            </a:pPr>
            <a:r>
              <a:rPr lang="en-US" sz="2000" dirty="0" smtClean="0">
                <a:latin typeface="Cambria Math"/>
                <a:ea typeface="Cambria Math"/>
              </a:rPr>
              <a:t>								</a:t>
            </a:r>
            <a:r>
              <a:rPr lang="el-GR" sz="2000" dirty="0" smtClean="0">
                <a:solidFill>
                  <a:schemeClr val="tx2"/>
                </a:solidFill>
                <a:latin typeface="Cambria Math"/>
                <a:ea typeface="Cambria Math"/>
              </a:rPr>
              <a:t>α</a:t>
            </a:r>
            <a:r>
              <a:rPr lang="en-US" sz="2000" dirty="0" smtClean="0">
                <a:solidFill>
                  <a:schemeClr val="tx2"/>
                </a:solidFill>
                <a:latin typeface="Cambria Math"/>
                <a:ea typeface="Cambria Math"/>
              </a:rPr>
              <a:t> = 8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  <a:latin typeface="Cambria Math"/>
                <a:ea typeface="Cambria Math"/>
              </a:rPr>
              <a:t>								</a:t>
            </a:r>
            <a:r>
              <a:rPr lang="el-GR" sz="2000" dirty="0" smtClean="0">
                <a:solidFill>
                  <a:schemeClr val="tx2"/>
                </a:solidFill>
                <a:latin typeface="Cambria Math"/>
                <a:ea typeface="Cambria Math"/>
              </a:rPr>
              <a:t>β</a:t>
            </a:r>
            <a:r>
              <a:rPr lang="en-US" sz="2000" dirty="0" smtClean="0">
                <a:solidFill>
                  <a:schemeClr val="tx2"/>
                </a:solidFill>
                <a:latin typeface="Cambria Math"/>
                <a:ea typeface="Cambria Math"/>
              </a:rPr>
              <a:t> = 11</a:t>
            </a:r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n</a:t>
            </a:r>
            <a:r>
              <a:rPr lang="en-US" sz="2000" baseline="-25000" dirty="0" smtClean="0"/>
              <a:t>ut</a:t>
            </a:r>
            <a:r>
              <a:rPr lang="en-US" sz="2000" dirty="0" smtClean="0"/>
              <a:t> – the number of ratings </a:t>
            </a:r>
            <a:r>
              <a:rPr lang="en-US" sz="2000" i="1" dirty="0" smtClean="0"/>
              <a:t>u</a:t>
            </a:r>
            <a:r>
              <a:rPr lang="en-US" sz="2000" dirty="0" smtClean="0"/>
              <a:t> gave on day </a:t>
            </a:r>
            <a:r>
              <a:rPr lang="en-US" sz="2000" i="1" dirty="0" smtClean="0"/>
              <a:t>t</a:t>
            </a:r>
          </a:p>
          <a:p>
            <a:pPr>
              <a:buNone/>
            </a:pPr>
            <a:r>
              <a:rPr lang="en-US" sz="2000" dirty="0" smtClean="0"/>
              <a:t>			r</a:t>
            </a:r>
            <a:r>
              <a:rPr lang="en-US" sz="2000" baseline="-25000" dirty="0" smtClean="0"/>
              <a:t>ut</a:t>
            </a:r>
            <a:r>
              <a:rPr lang="en-US" sz="2000" dirty="0" smtClean="0"/>
              <a:t> </a:t>
            </a:r>
            <a:r>
              <a:rPr lang="en-US" sz="2000" dirty="0" smtClean="0"/>
              <a:t>– the </a:t>
            </a:r>
            <a:r>
              <a:rPr lang="en-US" sz="2000" dirty="0" smtClean="0"/>
              <a:t>mean rating of </a:t>
            </a:r>
            <a:r>
              <a:rPr lang="en-US" sz="2000" i="1" dirty="0" smtClean="0"/>
              <a:t>u</a:t>
            </a:r>
            <a:r>
              <a:rPr lang="en-US" sz="2000" dirty="0" smtClean="0"/>
              <a:t> at day </a:t>
            </a:r>
            <a:r>
              <a:rPr lang="en-US" sz="2000" i="1" dirty="0" smtClean="0"/>
              <a:t>t</a:t>
            </a:r>
          </a:p>
          <a:p>
            <a:pPr>
              <a:buNone/>
            </a:pPr>
            <a:r>
              <a:rPr lang="en-US" sz="2000" dirty="0" smtClean="0"/>
              <a:t>			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ut</a:t>
            </a:r>
            <a:r>
              <a:rPr lang="en-US" sz="2000" dirty="0" smtClean="0"/>
              <a:t> </a:t>
            </a:r>
            <a:r>
              <a:rPr lang="en-US" sz="2000" dirty="0" smtClean="0"/>
              <a:t>– the </a:t>
            </a:r>
            <a:r>
              <a:rPr lang="en-US" sz="2000" dirty="0" smtClean="0"/>
              <a:t>variance of </a:t>
            </a:r>
            <a:r>
              <a:rPr lang="en-US" sz="2000" i="1" dirty="0" err="1" smtClean="0"/>
              <a:t>u</a:t>
            </a:r>
            <a:r>
              <a:rPr lang="en-US" sz="2000" dirty="0" err="1" smtClean="0"/>
              <a:t>’s</a:t>
            </a:r>
            <a:r>
              <a:rPr lang="en-US" sz="2000" dirty="0" smtClean="0"/>
              <a:t> ratings at day </a:t>
            </a:r>
            <a:r>
              <a:rPr lang="en-US" sz="2000" i="1" dirty="0" smtClean="0"/>
              <a:t>t</a:t>
            </a:r>
            <a:endParaRPr lang="en-US" sz="2000" i="1" dirty="0" smtClean="0"/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endParaRPr lang="en-US" sz="2800" i="1" dirty="0" smtClean="0"/>
          </a:p>
        </p:txBody>
      </p:sp>
      <p:graphicFrame>
        <p:nvGraphicFramePr>
          <p:cNvPr id="54278" name="Object 4"/>
          <p:cNvGraphicFramePr>
            <a:graphicFrameLocks noChangeAspect="1"/>
          </p:cNvGraphicFramePr>
          <p:nvPr/>
        </p:nvGraphicFramePr>
        <p:xfrm>
          <a:off x="4724400" y="3581400"/>
          <a:ext cx="1895475" cy="922337"/>
        </p:xfrm>
        <a:graphic>
          <a:graphicData uri="http://schemas.openxmlformats.org/presentationml/2006/ole">
            <p:oleObj spid="_x0000_s54278" name="Equation" r:id="rId3" imgW="888840" imgH="431640" progId="Equation.3">
              <p:embed/>
            </p:oleObj>
          </a:graphicData>
        </a:graphic>
      </p:graphicFrame>
      <p:graphicFrame>
        <p:nvGraphicFramePr>
          <p:cNvPr id="54279" name="Object 4"/>
          <p:cNvGraphicFramePr>
            <a:graphicFrameLocks noChangeAspect="1"/>
          </p:cNvGraphicFramePr>
          <p:nvPr/>
        </p:nvGraphicFramePr>
        <p:xfrm>
          <a:off x="914400" y="3810000"/>
          <a:ext cx="2870200" cy="487362"/>
        </p:xfrm>
        <a:graphic>
          <a:graphicData uri="http://schemas.openxmlformats.org/presentationml/2006/ole">
            <p:oleObj spid="_x0000_s54279" name="Equation" r:id="rId4" imgW="1346040" imgH="228600" progId="Equation.3">
              <p:embed/>
            </p:oleObj>
          </a:graphicData>
        </a:graphic>
      </p:graphicFrame>
      <p:sp>
        <p:nvSpPr>
          <p:cNvPr id="11" name="Left Arrow 10"/>
          <p:cNvSpPr/>
          <p:nvPr/>
        </p:nvSpPr>
        <p:spPr>
          <a:xfrm rot="10800000">
            <a:off x="4038600" y="3886200"/>
            <a:ext cx="381000" cy="304800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>
            <a:normAutofit/>
          </a:bodyPr>
          <a:lstStyle/>
          <a:p>
            <a:r>
              <a:rPr lang="en-US" dirty="0" smtClean="0"/>
              <a:t>Shrinking Towards Recent Actions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stronger corrections accounts for periods longer than a single day</a:t>
            </a:r>
          </a:p>
          <a:p>
            <a:r>
              <a:rPr lang="en-US" sz="2000" dirty="0" smtClean="0"/>
              <a:t>And tries to characterize the recent user behavior on similar movies</a:t>
            </a:r>
            <a:endParaRPr lang="en-US" sz="2000" dirty="0" smtClean="0"/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endParaRPr lang="en-US" sz="2800" i="1" dirty="0" smtClean="0"/>
          </a:p>
        </p:txBody>
      </p:sp>
      <p:graphicFrame>
        <p:nvGraphicFramePr>
          <p:cNvPr id="54278" name="Object 4"/>
          <p:cNvGraphicFramePr>
            <a:graphicFrameLocks noChangeAspect="1"/>
          </p:cNvGraphicFramePr>
          <p:nvPr/>
        </p:nvGraphicFramePr>
        <p:xfrm>
          <a:off x="1371600" y="4800600"/>
          <a:ext cx="1489075" cy="922338"/>
        </p:xfrm>
        <a:graphic>
          <a:graphicData uri="http://schemas.openxmlformats.org/presentationml/2006/ole">
            <p:oleObj spid="_x0000_s55298" name="Equation" r:id="rId3" imgW="698400" imgH="431640" progId="Equation.3">
              <p:embed/>
            </p:oleObj>
          </a:graphicData>
        </a:graphic>
      </p:graphicFrame>
      <p:graphicFrame>
        <p:nvGraphicFramePr>
          <p:cNvPr id="54279" name="Object 4"/>
          <p:cNvGraphicFramePr>
            <a:graphicFrameLocks noChangeAspect="1"/>
          </p:cNvGraphicFramePr>
          <p:nvPr/>
        </p:nvGraphicFramePr>
        <p:xfrm>
          <a:off x="685800" y="3200400"/>
          <a:ext cx="2870200" cy="487362"/>
        </p:xfrm>
        <a:graphic>
          <a:graphicData uri="http://schemas.openxmlformats.org/presentationml/2006/ole">
            <p:oleObj spid="_x0000_s55299" name="Equation" r:id="rId4" imgW="1346040" imgH="228600" progId="Equation.3">
              <p:embed/>
            </p:oleObj>
          </a:graphicData>
        </a:graphic>
      </p:graphicFrame>
      <p:sp>
        <p:nvSpPr>
          <p:cNvPr id="11" name="Left Arrow 10"/>
          <p:cNvSpPr/>
          <p:nvPr/>
        </p:nvSpPr>
        <p:spPr>
          <a:xfrm rot="16200000">
            <a:off x="1981200" y="4038600"/>
            <a:ext cx="381000" cy="304800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5257800" y="2667000"/>
          <a:ext cx="3222625" cy="595313"/>
        </p:xfrm>
        <a:graphic>
          <a:graphicData uri="http://schemas.openxmlformats.org/presentationml/2006/ole">
            <p:oleObj spid="_x0000_s55300" name="Equation" r:id="rId5" imgW="1511280" imgH="279360" progId="Equation.3">
              <p:embed/>
            </p:oleObj>
          </a:graphicData>
        </a:graphic>
      </p:graphicFrame>
      <p:graphicFrame>
        <p:nvGraphicFramePr>
          <p:cNvPr id="55301" name="Object 4"/>
          <p:cNvGraphicFramePr>
            <a:graphicFrameLocks noChangeAspect="1"/>
          </p:cNvGraphicFramePr>
          <p:nvPr/>
        </p:nvGraphicFramePr>
        <p:xfrm>
          <a:off x="5257800" y="3429000"/>
          <a:ext cx="1814512" cy="758825"/>
        </p:xfrm>
        <a:graphic>
          <a:graphicData uri="http://schemas.openxmlformats.org/presentationml/2006/ole">
            <p:oleObj spid="_x0000_s55301" name="Equation" r:id="rId6" imgW="850680" imgH="355320" progId="Equation.3">
              <p:embed/>
            </p:oleObj>
          </a:graphicData>
        </a:graphic>
      </p:graphicFrame>
      <p:graphicFrame>
        <p:nvGraphicFramePr>
          <p:cNvPr id="55302" name="Object 4"/>
          <p:cNvGraphicFramePr>
            <a:graphicFrameLocks noChangeAspect="1"/>
          </p:cNvGraphicFramePr>
          <p:nvPr/>
        </p:nvGraphicFramePr>
        <p:xfrm>
          <a:off x="5257800" y="4343400"/>
          <a:ext cx="1524000" cy="1028915"/>
        </p:xfrm>
        <a:graphic>
          <a:graphicData uri="http://schemas.openxmlformats.org/presentationml/2006/ole">
            <p:oleObj spid="_x0000_s55302" name="Equation" r:id="rId7" imgW="1054080" imgH="711000" progId="Equation.3">
              <p:embed/>
            </p:oleObj>
          </a:graphicData>
        </a:graphic>
      </p:graphicFrame>
      <p:graphicFrame>
        <p:nvGraphicFramePr>
          <p:cNvPr id="55303" name="Object 4"/>
          <p:cNvGraphicFramePr>
            <a:graphicFrameLocks noChangeAspect="1"/>
          </p:cNvGraphicFramePr>
          <p:nvPr/>
        </p:nvGraphicFramePr>
        <p:xfrm>
          <a:off x="5257800" y="5562600"/>
          <a:ext cx="2438400" cy="1027374"/>
        </p:xfrm>
        <a:graphic>
          <a:graphicData uri="http://schemas.openxmlformats.org/presentationml/2006/ole">
            <p:oleObj spid="_x0000_s55303" name="Equation" r:id="rId8" imgW="1688760" imgH="71100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4343400" y="2514600"/>
            <a:ext cx="76200" cy="403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5257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Necessary index letters</a:t>
            </a:r>
          </a:p>
          <a:p>
            <a:r>
              <a:rPr lang="en-US" sz="3600" dirty="0" smtClean="0"/>
              <a:t>Baseline predictors </a:t>
            </a:r>
            <a:r>
              <a:rPr lang="en-US" sz="3600" dirty="0" smtClean="0">
                <a:latin typeface="Cambria Math"/>
                <a:ea typeface="Cambria Math"/>
              </a:rPr>
              <a:t>→</a:t>
            </a:r>
            <a:endParaRPr lang="en-US" sz="3600" dirty="0" smtClean="0"/>
          </a:p>
          <a:p>
            <a:pPr lvl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With temporal effects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Latent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factor models</a:t>
            </a:r>
          </a:p>
          <a:p>
            <a:pPr lvl="1"/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ith temporal effects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Neighborhood models</a:t>
            </a:r>
          </a:p>
          <a:p>
            <a:pPr lvl="1"/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ith temporal effects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Integrated models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Extra: Shrinking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towards recent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actions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2057400"/>
            <a:ext cx="419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Adjust deviations of each user</a:t>
            </a:r>
            <a:r>
              <a:rPr lang="en-US" sz="3600" dirty="0"/>
              <a:t> </a:t>
            </a:r>
            <a:r>
              <a:rPr lang="en-US" sz="3600" dirty="0" smtClean="0"/>
              <a:t>(rater, customer) and item (movie)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endParaRPr lang="en-US" sz="2800" i="1" dirty="0" smtClean="0"/>
          </a:p>
          <a:p>
            <a:pPr algn="ctr">
              <a:buNone/>
            </a:pPr>
            <a:r>
              <a:rPr lang="en-US" sz="2800" i="1" dirty="0" smtClean="0"/>
              <a:t>Q &amp; A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19800" cy="5257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Necessary index letters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Baseline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predictors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With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temporal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effects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3600" dirty="0" smtClean="0"/>
              <a:t>Latent factor models </a:t>
            </a:r>
            <a:r>
              <a:rPr lang="en-US" sz="3600" dirty="0" smtClean="0">
                <a:latin typeface="Cambria Math"/>
                <a:ea typeface="Cambria Math"/>
              </a:rPr>
              <a:t>→</a:t>
            </a:r>
            <a:endParaRPr lang="en-US" sz="3600" dirty="0" smtClean="0"/>
          </a:p>
          <a:p>
            <a:pPr lvl="1"/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ith temporal effects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Neighborhood models</a:t>
            </a:r>
          </a:p>
          <a:p>
            <a:pPr lvl="1"/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ith temporal effects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Integrated models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Extra: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Shrinking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towards recent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actions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2514600"/>
            <a:ext cx="396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Compare between items and users</a:t>
            </a:r>
          </a:p>
          <a:p>
            <a:r>
              <a:rPr lang="en-US" sz="3600" dirty="0"/>
              <a:t>b</a:t>
            </a:r>
            <a:r>
              <a:rPr lang="en-US" sz="3600" dirty="0" smtClean="0"/>
              <a:t>y SVD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48400" cy="5257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Necessary index letters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Baseline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predictors	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with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temporal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effects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Latent factor models</a:t>
            </a:r>
          </a:p>
          <a:p>
            <a:pPr lvl="1"/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ith temporal effects</a:t>
            </a:r>
          </a:p>
          <a:p>
            <a:r>
              <a:rPr lang="en-US" sz="3600" dirty="0" smtClean="0"/>
              <a:t>Neighborhood models</a:t>
            </a:r>
            <a:r>
              <a:rPr lang="en-US" sz="3600" dirty="0" smtClean="0">
                <a:latin typeface="Cambria Math"/>
                <a:ea typeface="Cambria Math"/>
              </a:rPr>
              <a:t>→</a:t>
            </a:r>
            <a:endParaRPr lang="en-US" sz="3600" dirty="0" smtClean="0"/>
          </a:p>
          <a:p>
            <a:pPr lvl="1"/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ith temporal effects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Integrated models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Extra: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Shrinking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towards recent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actions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3200400"/>
            <a:ext cx="373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Compute the relationship between items</a:t>
            </a:r>
          </a:p>
          <a:p>
            <a:r>
              <a:rPr lang="en-US" sz="3600" dirty="0" smtClean="0"/>
              <a:t>(or users)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5257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Necessary index letters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Baseline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predictors</a:t>
            </a:r>
          </a:p>
          <a:p>
            <a:pPr marL="742950" lvl="2" indent="-342900">
              <a:buNone/>
            </a:pPr>
            <a:r>
              <a:rPr lang="en-US" sz="3600" dirty="0" smtClean="0"/>
              <a:t>-</a:t>
            </a:r>
            <a:r>
              <a:rPr lang="en-US" dirty="0" smtClean="0"/>
              <a:t> </a:t>
            </a:r>
            <a:r>
              <a:rPr lang="en-US" sz="3600" dirty="0" smtClean="0"/>
              <a:t>with </a:t>
            </a:r>
            <a:r>
              <a:rPr lang="en-US" sz="3600" dirty="0" smtClean="0"/>
              <a:t>temporal effects</a:t>
            </a:r>
            <a:r>
              <a:rPr lang="en-US" sz="3600" dirty="0" smtClean="0">
                <a:latin typeface="Cambria Math"/>
                <a:ea typeface="Cambria Math"/>
              </a:rPr>
              <a:t> </a:t>
            </a:r>
            <a:endParaRPr lang="en-US" sz="3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Latent factor models</a:t>
            </a:r>
          </a:p>
          <a:p>
            <a:pPr lvl="1"/>
            <a:r>
              <a:rPr lang="en-US" sz="3600" dirty="0" smtClean="0"/>
              <a:t>with temporal effects</a:t>
            </a:r>
            <a:r>
              <a:rPr lang="en-US" sz="3600" dirty="0" smtClean="0">
                <a:latin typeface="Cambria Math"/>
                <a:ea typeface="Cambria Math"/>
              </a:rPr>
              <a:t> </a:t>
            </a:r>
            <a:endParaRPr lang="en-US" sz="3600" dirty="0" smtClean="0"/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Neighborhood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models</a:t>
            </a:r>
          </a:p>
          <a:p>
            <a:pPr lvl="1"/>
            <a:r>
              <a:rPr lang="en-US" sz="3600" dirty="0"/>
              <a:t>w</a:t>
            </a:r>
            <a:r>
              <a:rPr lang="en-US" sz="3600" dirty="0" smtClean="0"/>
              <a:t>ith temporal effects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Integrated models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Extra: Other methods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Shrinking towards recent actions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Blending multiple solutions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a:ln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5257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Necessary index letters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Baseline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predictors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with temporal effects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Latent factor models</a:t>
            </a:r>
          </a:p>
          <a:p>
            <a:pPr lvl="1"/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ith temporal effects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Neighborhood models</a:t>
            </a:r>
          </a:p>
          <a:p>
            <a:pPr lvl="1"/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ith temporal effects</a:t>
            </a:r>
          </a:p>
          <a:p>
            <a:r>
              <a:rPr lang="en-US" sz="3600" dirty="0" smtClean="0"/>
              <a:t>Integrated models </a:t>
            </a:r>
            <a:r>
              <a:rPr lang="en-US" sz="3600" dirty="0" smtClean="0">
                <a:latin typeface="Cambria Math"/>
                <a:ea typeface="Cambria Math"/>
              </a:rPr>
              <a:t>→</a:t>
            </a:r>
            <a:endParaRPr lang="en-US" sz="3600" dirty="0" smtClean="0"/>
          </a:p>
          <a:p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Extra:Shrinking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towards recent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actions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3048000"/>
            <a:ext cx="396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Combine Latent factor models and Neighborhood models together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1225</TotalTime>
  <Words>1503</Words>
  <Application>Microsoft Office PowerPoint</Application>
  <PresentationFormat>On-screen Show (4:3)</PresentationFormat>
  <Paragraphs>746</Paragraphs>
  <Slides>50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Office Theme</vt:lpstr>
      <vt:lpstr>Equation</vt:lpstr>
      <vt:lpstr>Microsoft Equation 3.0</vt:lpstr>
      <vt:lpstr>The BellKor 2008 Solution  to the Netflix Prize</vt:lpstr>
      <vt:lpstr>Netflix Dataset</vt:lpstr>
      <vt:lpstr>Netflix Competition</vt:lpstr>
      <vt:lpstr>Outline</vt:lpstr>
      <vt:lpstr>Outline</vt:lpstr>
      <vt:lpstr>Outline</vt:lpstr>
      <vt:lpstr>Outline</vt:lpstr>
      <vt:lpstr>Outline</vt:lpstr>
      <vt:lpstr>Outline</vt:lpstr>
      <vt:lpstr>Outline</vt:lpstr>
      <vt:lpstr>Index Letters</vt:lpstr>
      <vt:lpstr>Baseline Predictors (bui)</vt:lpstr>
      <vt:lpstr>Estimate Parameter (bu, bi) – Formula</vt:lpstr>
      <vt:lpstr>Estimate Parameter (bu, bi) –  The Least Squares Problem</vt:lpstr>
      <vt:lpstr>Estimate Parameter (bu, bi) –  The Least Squares Problem</vt:lpstr>
      <vt:lpstr>Time Change VS Baseline Predictors</vt:lpstr>
      <vt:lpstr>bi(tui)</vt:lpstr>
      <vt:lpstr>bu(tui)</vt:lpstr>
      <vt:lpstr>bu(tui)</vt:lpstr>
      <vt:lpstr>bu(tui)</vt:lpstr>
      <vt:lpstr>Baseline Predictors</vt:lpstr>
      <vt:lpstr>Baseline Predictors</vt:lpstr>
      <vt:lpstr>Baseline Predictors</vt:lpstr>
      <vt:lpstr>Slide 24</vt:lpstr>
      <vt:lpstr>Frequencies (additional)</vt:lpstr>
      <vt:lpstr>Why Frequencies Work?</vt:lpstr>
      <vt:lpstr>Predicting Future Days</vt:lpstr>
      <vt:lpstr>Latent Factor Models</vt:lpstr>
      <vt:lpstr>Singular Value Decomposition (SVD)</vt:lpstr>
      <vt:lpstr>Singular Value Decomposition (SVD)</vt:lpstr>
      <vt:lpstr>Singular Value Decomposition (SVD)</vt:lpstr>
      <vt:lpstr>Singular Value Decomposition (SVD)</vt:lpstr>
      <vt:lpstr>Singular Value Decomposition (SVD)</vt:lpstr>
      <vt:lpstr>Singular Value Decomposition (SVD)</vt:lpstr>
      <vt:lpstr>Singular Value Decomposition (SVD)</vt:lpstr>
      <vt:lpstr>Latent Factor Models</vt:lpstr>
      <vt:lpstr>Temporal Effects</vt:lpstr>
      <vt:lpstr>Temporal Effects</vt:lpstr>
      <vt:lpstr>RMSE</vt:lpstr>
      <vt:lpstr>Neighborhood Models</vt:lpstr>
      <vt:lpstr>The Similarity Measure</vt:lpstr>
      <vt:lpstr>The Similarity Measure</vt:lpstr>
      <vt:lpstr>Problem With The Model</vt:lpstr>
      <vt:lpstr>Improving The Model</vt:lpstr>
      <vt:lpstr>Improving The Model</vt:lpstr>
      <vt:lpstr>Improving The Model</vt:lpstr>
      <vt:lpstr>Integrated Models</vt:lpstr>
      <vt:lpstr>EXTRA: Shrinking Towards Recent Actions</vt:lpstr>
      <vt:lpstr>Shrinking Towards Recent Actions</vt:lpstr>
      <vt:lpstr>Slide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BellKor 2008 Solution  to the Netflix Prize</dc:title>
  <dc:creator>Leen</dc:creator>
  <cp:lastModifiedBy>Leen</cp:lastModifiedBy>
  <cp:revision>43</cp:revision>
  <dcterms:created xsi:type="dcterms:W3CDTF">2010-03-31T14:34:17Z</dcterms:created>
  <dcterms:modified xsi:type="dcterms:W3CDTF">2010-04-01T19:39:19Z</dcterms:modified>
</cp:coreProperties>
</file>