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ppt/embeddings/oleObject3.bin" ContentType="application/vnd.openxmlformats-officedocument.oleObject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embeddings/oleObject4.bin" ContentType="application/vnd.openxmlformats-officedocument.oleObject"/>
  <Override PartName="/ppt/embeddings/oleObject5.bin" ContentType="application/vnd.openxmlformats-officedocument.oleObject"/>
  <Override PartName="/ppt/embeddings/oleObject6.bin" ContentType="application/vnd.openxmlformats-officedocument.oleObject"/>
  <Override PartName="/ppt/embeddings/oleObject7.bin" ContentType="application/vnd.openxmlformats-officedocument.oleObject"/>
  <Override PartName="/ppt/embeddings/oleObject8.bin" ContentType="application/vnd.openxmlformats-officedocument.oleObject"/>
  <Override PartName="/ppt/embeddings/oleObject9.bin" ContentType="application/vnd.openxmlformats-officedocument.oleObject"/>
  <Override PartName="/ppt/embeddings/oleObject10.bin" ContentType="application/vnd.openxmlformats-officedocument.oleObject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3"/>
  </p:notesMasterIdLst>
  <p:sldIdLst>
    <p:sldId id="425" r:id="rId3"/>
    <p:sldId id="615" r:id="rId4"/>
    <p:sldId id="616" r:id="rId5"/>
    <p:sldId id="571" r:id="rId6"/>
    <p:sldId id="573" r:id="rId7"/>
    <p:sldId id="578" r:id="rId8"/>
    <p:sldId id="572" r:id="rId9"/>
    <p:sldId id="644" r:id="rId10"/>
    <p:sldId id="669" r:id="rId11"/>
    <p:sldId id="668" r:id="rId12"/>
    <p:sldId id="582" r:id="rId13"/>
    <p:sldId id="583" r:id="rId14"/>
    <p:sldId id="581" r:id="rId15"/>
    <p:sldId id="641" r:id="rId16"/>
    <p:sldId id="667" r:id="rId17"/>
    <p:sldId id="637" r:id="rId18"/>
    <p:sldId id="666" r:id="rId19"/>
    <p:sldId id="670" r:id="rId20"/>
    <p:sldId id="672" r:id="rId21"/>
    <p:sldId id="671" r:id="rId22"/>
    <p:sldId id="636" r:id="rId23"/>
    <p:sldId id="643" r:id="rId24"/>
    <p:sldId id="642" r:id="rId25"/>
    <p:sldId id="584" r:id="rId26"/>
    <p:sldId id="586" r:id="rId27"/>
    <p:sldId id="585" r:id="rId28"/>
    <p:sldId id="588" r:id="rId29"/>
    <p:sldId id="589" r:id="rId30"/>
    <p:sldId id="591" r:id="rId31"/>
    <p:sldId id="590" r:id="rId32"/>
    <p:sldId id="587" r:id="rId33"/>
    <p:sldId id="594" r:id="rId34"/>
    <p:sldId id="595" r:id="rId35"/>
    <p:sldId id="611" r:id="rId36"/>
    <p:sldId id="609" r:id="rId37"/>
    <p:sldId id="600" r:id="rId38"/>
    <p:sldId id="607" r:id="rId39"/>
    <p:sldId id="605" r:id="rId40"/>
    <p:sldId id="606" r:id="rId41"/>
    <p:sldId id="645" r:id="rId42"/>
    <p:sldId id="651" r:id="rId43"/>
    <p:sldId id="646" r:id="rId44"/>
    <p:sldId id="647" r:id="rId45"/>
    <p:sldId id="649" r:id="rId46"/>
    <p:sldId id="650" r:id="rId47"/>
    <p:sldId id="652" r:id="rId48"/>
    <p:sldId id="653" r:id="rId49"/>
    <p:sldId id="654" r:id="rId50"/>
    <p:sldId id="655" r:id="rId51"/>
    <p:sldId id="656" r:id="rId52"/>
    <p:sldId id="657" r:id="rId53"/>
    <p:sldId id="658" r:id="rId54"/>
    <p:sldId id="659" r:id="rId55"/>
    <p:sldId id="660" r:id="rId56"/>
    <p:sldId id="661" r:id="rId57"/>
    <p:sldId id="662" r:id="rId58"/>
    <p:sldId id="663" r:id="rId59"/>
    <p:sldId id="664" r:id="rId60"/>
    <p:sldId id="665" r:id="rId61"/>
    <p:sldId id="593" r:id="rId6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000C"/>
    <a:srgbClr val="00FF00"/>
    <a:srgbClr val="0AA676"/>
    <a:srgbClr val="CB6B30"/>
    <a:srgbClr val="E36243"/>
    <a:srgbClr val="FF4A7E"/>
    <a:srgbClr val="0B0B0B"/>
    <a:srgbClr val="234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08" autoAdjust="0"/>
    <p:restoredTop sz="80080" autoAdjust="0"/>
  </p:normalViewPr>
  <p:slideViewPr>
    <p:cSldViewPr>
      <p:cViewPr>
        <p:scale>
          <a:sx n="68" d="100"/>
          <a:sy n="68" d="100"/>
        </p:scale>
        <p:origin x="-1296" y="-1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63" Type="http://schemas.openxmlformats.org/officeDocument/2006/relationships/notesMaster" Target="notesMasters/notesMaster1.xml"/><Relationship Id="rId64" Type="http://schemas.openxmlformats.org/officeDocument/2006/relationships/printerSettings" Target="printerSettings/printerSettings1.bin"/><Relationship Id="rId65" Type="http://schemas.openxmlformats.org/officeDocument/2006/relationships/presProps" Target="presProps.xml"/><Relationship Id="rId66" Type="http://schemas.openxmlformats.org/officeDocument/2006/relationships/viewProps" Target="viewProps.xml"/><Relationship Id="rId67" Type="http://schemas.openxmlformats.org/officeDocument/2006/relationships/theme" Target="theme/theme1.xml"/><Relationship Id="rId68" Type="http://schemas.openxmlformats.org/officeDocument/2006/relationships/tableStyles" Target="tableStyles.xml"/><Relationship Id="rId50" Type="http://schemas.openxmlformats.org/officeDocument/2006/relationships/slide" Target="slides/slide48.xml"/><Relationship Id="rId51" Type="http://schemas.openxmlformats.org/officeDocument/2006/relationships/slide" Target="slides/slide49.xml"/><Relationship Id="rId52" Type="http://schemas.openxmlformats.org/officeDocument/2006/relationships/slide" Target="slides/slide50.xml"/><Relationship Id="rId53" Type="http://schemas.openxmlformats.org/officeDocument/2006/relationships/slide" Target="slides/slide51.xml"/><Relationship Id="rId54" Type="http://schemas.openxmlformats.org/officeDocument/2006/relationships/slide" Target="slides/slide52.xml"/><Relationship Id="rId55" Type="http://schemas.openxmlformats.org/officeDocument/2006/relationships/slide" Target="slides/slide53.xml"/><Relationship Id="rId56" Type="http://schemas.openxmlformats.org/officeDocument/2006/relationships/slide" Target="slides/slide54.xml"/><Relationship Id="rId57" Type="http://schemas.openxmlformats.org/officeDocument/2006/relationships/slide" Target="slides/slide55.xml"/><Relationship Id="rId58" Type="http://schemas.openxmlformats.org/officeDocument/2006/relationships/slide" Target="slides/slide56.xml"/><Relationship Id="rId59" Type="http://schemas.openxmlformats.org/officeDocument/2006/relationships/slide" Target="slides/slide57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<Relationship Id="rId47" Type="http://schemas.openxmlformats.org/officeDocument/2006/relationships/slide" Target="slides/slide45.xml"/><Relationship Id="rId48" Type="http://schemas.openxmlformats.org/officeDocument/2006/relationships/slide" Target="slides/slide46.xml"/><Relationship Id="rId49" Type="http://schemas.openxmlformats.org/officeDocument/2006/relationships/slide" Target="slides/slide4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60" Type="http://schemas.openxmlformats.org/officeDocument/2006/relationships/slide" Target="slides/slide58.xml"/><Relationship Id="rId61" Type="http://schemas.openxmlformats.org/officeDocument/2006/relationships/slide" Target="slides/slide59.xml"/><Relationship Id="rId62" Type="http://schemas.openxmlformats.org/officeDocument/2006/relationships/slide" Target="slides/slide60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Relationship Id="rId2" Type="http://schemas.openxmlformats.org/officeDocument/2006/relationships/image" Target="../media/image3.wmf"/><Relationship Id="rId3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4" Type="http://schemas.openxmlformats.org/officeDocument/2006/relationships/image" Target="../media/image24.wmf"/><Relationship Id="rId5" Type="http://schemas.openxmlformats.org/officeDocument/2006/relationships/image" Target="../media/image25.wmf"/><Relationship Id="rId1" Type="http://schemas.openxmlformats.org/officeDocument/2006/relationships/image" Target="../media/image21.wmf"/><Relationship Id="rId2" Type="http://schemas.openxmlformats.org/officeDocument/2006/relationships/image" Target="../media/image22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B0CD970-CD09-4724-822C-C586AC9A7F99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74F91C9-C3D1-4588-B28B-EA1D203413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4414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E8B90B-E87A-4A88-9CB1-71A47E956C96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BDF8DA2-E1CF-47AF-9FC9-CAEE28C886D1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2E5CA5A-5476-4555-9BE5-14113CEBCB38}" type="slidenum">
              <a:rPr lang="en-US"/>
              <a:pPr>
                <a:defRPr/>
              </a:pPr>
              <a:t>6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881063" y="2641600"/>
            <a:ext cx="4554538" cy="34163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57500" y="611188"/>
            <a:ext cx="3886200" cy="7921625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74F91C9-C3D1-4588-B28B-EA1D20341342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5597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FE1A1-AAA6-447A-9146-FB008EAC9470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AC5D9-4D02-4355-9F81-DAACC891245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14400"/>
          </a:xfrm>
        </p:spPr>
        <p:txBody>
          <a:bodyPr>
            <a:normAutofit/>
          </a:bodyPr>
          <a:lstStyle>
            <a:lvl1pPr algn="l">
              <a:defRPr sz="4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>
            <a:normAutofit/>
          </a:bodyPr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14353C-F3C6-4085-8161-4F43B3B80014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8E536-C3BC-4AF8-BDAE-990257F1A0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122DC-D15F-4E63-B794-47EEDD81945E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0F70D-592C-461E-A451-2ECB186765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47DF20-6B62-42FD-BBE2-D601524C8725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F32F3-42F6-4BCC-A530-FA9ABF4AB6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4D6A9-7EEC-4663-A64E-97BE8D07D67E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1AB79-448B-4A22-B124-8CD52AE943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26700-0B26-4B62-A23E-7B345285D2A4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A8285D-4628-4143-ABC7-15BC7EFC2E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018B7-AB9D-432C-9FFB-AF3C912570DB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FF512-A535-4841-A8E3-7EA728EAFD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09491-8924-47B8-A3F4-89E9093C0498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F5855C-4D77-44B0-9385-CA251612F0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C2CE9-B325-4CB4-804D-AEF05B13FCB5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53F802-CDCB-4EA6-8A17-12F0E9CED9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A6644-E7CB-4198-83B0-E187ABEED2DB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74C39D-E774-4CE2-AD63-30B8EC54B8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459957-F88E-489E-883F-66C83F50371F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53CE7-5EAA-437E-987A-20949CA3E0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16F9AD-2ACB-4A5F-84C6-B32F21A95142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2376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2E070-8969-4F52-852A-17BB167A148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598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E5A348-C0E3-4D70-B62D-1E088F31CEBE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6773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918956-2C27-44DF-A8D5-EBCCFC74395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5690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12EAE-C768-44C9-8FA6-CB94D19D5423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1092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36C503-2013-408C-8276-823CBC5B446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6753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728FE-0862-4BDD-871A-FA08BDCBDD14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1576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E5C4F-2175-4D66-8A6B-B68E60A39F2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7654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1A85E3-17BD-40A3-B35C-6E00BC175889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8709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9BC19-6037-456C-BDE1-A68501DC4238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84330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F1870E-FCD2-4C64-91D1-57C7F8F7FB30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76269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A717C7D-039C-4765-97B3-EB50A2E83DBF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53861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0"/>
            <a:ext cx="8229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066800"/>
            <a:ext cx="8229600" cy="518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C9578BF-A6EC-4EA9-9C25-5BCD69A3C80A}" type="datetimeFigureOut">
              <a:rPr lang="en-US"/>
              <a:pPr>
                <a:defRPr/>
              </a:pPr>
              <a:t>2/12/12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9AAC96C-50B8-4C85-A244-73E2179D97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E2E2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9875729-F9E8-417A-BC27-BCDF1C99FCA1}" type="slidenum">
              <a:rPr lang="en-US">
                <a:solidFill>
                  <a:srgbClr val="000000"/>
                </a:solidFill>
              </a:rPr>
              <a:pPr/>
              <a:t>‹#›</a:t>
            </a:fld>
            <a:endParaRPr 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5671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3.bin"/><Relationship Id="rId12" Type="http://schemas.openxmlformats.org/officeDocument/2006/relationships/image" Target="../media/image4.w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oleObject" Target="../embeddings/oleObject1.bin"/><Relationship Id="rId6" Type="http://schemas.openxmlformats.org/officeDocument/2006/relationships/image" Target="../media/image2.wmf"/><Relationship Id="rId7" Type="http://schemas.openxmlformats.org/officeDocument/2006/relationships/oleObject" Target="../embeddings/oleObject2.bin"/><Relationship Id="rId8" Type="http://schemas.openxmlformats.org/officeDocument/2006/relationships/image" Target="../media/image3.wmf"/><Relationship Id="rId9" Type="http://schemas.openxmlformats.org/officeDocument/2006/relationships/image" Target="../media/image7.png"/><Relationship Id="rId10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Relationship Id="rId3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4" Type="http://schemas.openxmlformats.org/officeDocument/2006/relationships/image" Target="../media/image13.jpeg"/><Relationship Id="rId5" Type="http://schemas.openxmlformats.org/officeDocument/2006/relationships/image" Target="../media/image14.jpeg"/><Relationship Id="rId6" Type="http://schemas.openxmlformats.org/officeDocument/2006/relationships/image" Target="../media/image15.jpeg"/><Relationship Id="rId7" Type="http://schemas.openxmlformats.org/officeDocument/2006/relationships/image" Target="../media/image16.jpeg"/><Relationship Id="rId8" Type="http://schemas.openxmlformats.org/officeDocument/2006/relationships/image" Target="../media/image17.jpeg"/><Relationship Id="rId9" Type="http://schemas.openxmlformats.org/officeDocument/2006/relationships/image" Target="../media/image18.jpeg"/><Relationship Id="rId10" Type="http://schemas.openxmlformats.org/officeDocument/2006/relationships/hyperlink" Target="http://robots.stanford.edu/cs223b07/notes/CS223B-L11-Panoramas.ppt" TargetMode="External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4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1" Type="http://schemas.openxmlformats.org/officeDocument/2006/relationships/oleObject" Target="../embeddings/oleObject8.bin"/><Relationship Id="rId12" Type="http://schemas.openxmlformats.org/officeDocument/2006/relationships/image" Target="../media/image25.w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Relationship Id="rId3" Type="http://schemas.openxmlformats.org/officeDocument/2006/relationships/oleObject" Target="../embeddings/oleObject4.bin"/><Relationship Id="rId4" Type="http://schemas.openxmlformats.org/officeDocument/2006/relationships/image" Target="../media/image21.wmf"/><Relationship Id="rId5" Type="http://schemas.openxmlformats.org/officeDocument/2006/relationships/oleObject" Target="../embeddings/oleObject5.bin"/><Relationship Id="rId6" Type="http://schemas.openxmlformats.org/officeDocument/2006/relationships/image" Target="../media/image22.wmf"/><Relationship Id="rId7" Type="http://schemas.openxmlformats.org/officeDocument/2006/relationships/oleObject" Target="../embeddings/oleObject6.bin"/><Relationship Id="rId8" Type="http://schemas.openxmlformats.org/officeDocument/2006/relationships/image" Target="../media/image23.wmf"/><Relationship Id="rId9" Type="http://schemas.openxmlformats.org/officeDocument/2006/relationships/oleObject" Target="../embeddings/oleObject7.bin"/><Relationship Id="rId10" Type="http://schemas.openxmlformats.org/officeDocument/2006/relationships/image" Target="../media/image2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4" Type="http://schemas.openxmlformats.org/officeDocument/2006/relationships/image" Target="../media/image26.wmf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sers.cecs.anu.edu.au/~hartley/Papers/CVPR99-tutorial/tut_4up.pdf" TargetMode="External"/><Relationship Id="rId4" Type="http://schemas.openxmlformats.org/officeDocument/2006/relationships/oleObject" Target="../embeddings/oleObject10.bin"/><Relationship Id="rId5" Type="http://schemas.openxmlformats.org/officeDocument/2006/relationships/image" Target="../media/image27.emf"/><Relationship Id="rId1" Type="http://schemas.openxmlformats.org/officeDocument/2006/relationships/vmlDrawing" Target="../drawings/vmlDrawing4.v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4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9" Type="http://schemas.openxmlformats.org/officeDocument/2006/relationships/image" Target="../media/image40.jpeg"/><Relationship Id="rId20" Type="http://schemas.openxmlformats.org/officeDocument/2006/relationships/image" Target="../media/image51.jpeg"/><Relationship Id="rId21" Type="http://schemas.openxmlformats.org/officeDocument/2006/relationships/image" Target="../media/image52.jpeg"/><Relationship Id="rId22" Type="http://schemas.openxmlformats.org/officeDocument/2006/relationships/image" Target="../media/image53.jpeg"/><Relationship Id="rId23" Type="http://schemas.openxmlformats.org/officeDocument/2006/relationships/image" Target="../media/image54.jpeg"/><Relationship Id="rId24" Type="http://schemas.openxmlformats.org/officeDocument/2006/relationships/image" Target="../media/image55.jpeg"/><Relationship Id="rId25" Type="http://schemas.openxmlformats.org/officeDocument/2006/relationships/image" Target="../media/image56.jpeg"/><Relationship Id="rId26" Type="http://schemas.openxmlformats.org/officeDocument/2006/relationships/image" Target="../media/image57.jpeg"/><Relationship Id="rId27" Type="http://schemas.openxmlformats.org/officeDocument/2006/relationships/image" Target="../media/image58.jpeg"/><Relationship Id="rId28" Type="http://schemas.openxmlformats.org/officeDocument/2006/relationships/image" Target="../media/image59.jpeg"/><Relationship Id="rId29" Type="http://schemas.openxmlformats.org/officeDocument/2006/relationships/image" Target="../media/image60.jpeg"/><Relationship Id="rId10" Type="http://schemas.openxmlformats.org/officeDocument/2006/relationships/image" Target="../media/image41.jpeg"/><Relationship Id="rId11" Type="http://schemas.openxmlformats.org/officeDocument/2006/relationships/image" Target="../media/image42.jpeg"/><Relationship Id="rId12" Type="http://schemas.openxmlformats.org/officeDocument/2006/relationships/image" Target="../media/image43.jpeg"/><Relationship Id="rId13" Type="http://schemas.openxmlformats.org/officeDocument/2006/relationships/image" Target="../media/image44.jpeg"/><Relationship Id="rId14" Type="http://schemas.openxmlformats.org/officeDocument/2006/relationships/image" Target="../media/image45.jpeg"/><Relationship Id="rId15" Type="http://schemas.openxmlformats.org/officeDocument/2006/relationships/image" Target="../media/image46.jpeg"/><Relationship Id="rId16" Type="http://schemas.openxmlformats.org/officeDocument/2006/relationships/image" Target="../media/image47.jpeg"/><Relationship Id="rId17" Type="http://schemas.openxmlformats.org/officeDocument/2006/relationships/image" Target="../media/image48.jpeg"/><Relationship Id="rId18" Type="http://schemas.openxmlformats.org/officeDocument/2006/relationships/image" Target="../media/image49.jpeg"/><Relationship Id="rId19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eg"/><Relationship Id="rId3" Type="http://schemas.openxmlformats.org/officeDocument/2006/relationships/image" Target="../media/image34.jpeg"/><Relationship Id="rId4" Type="http://schemas.openxmlformats.org/officeDocument/2006/relationships/image" Target="../media/image35.jpeg"/><Relationship Id="rId5" Type="http://schemas.openxmlformats.org/officeDocument/2006/relationships/image" Target="../media/image36.jpeg"/><Relationship Id="rId6" Type="http://schemas.openxmlformats.org/officeDocument/2006/relationships/image" Target="../media/image37.jpeg"/><Relationship Id="rId7" Type="http://schemas.openxmlformats.org/officeDocument/2006/relationships/image" Target="../media/image38.jpeg"/><Relationship Id="rId8" Type="http://schemas.openxmlformats.org/officeDocument/2006/relationships/image" Target="../media/image39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4" Type="http://schemas.openxmlformats.org/officeDocument/2006/relationships/image" Target="../media/image63.jpeg"/><Relationship Id="rId5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4" Type="http://schemas.openxmlformats.org/officeDocument/2006/relationships/image" Target="../media/image65.jpeg"/><Relationship Id="rId5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4" Type="http://schemas.openxmlformats.org/officeDocument/2006/relationships/image" Target="../media/image67.jpeg"/><Relationship Id="rId5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4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4.jpeg"/><Relationship Id="rId20" Type="http://schemas.openxmlformats.org/officeDocument/2006/relationships/image" Target="../media/image55.jpeg"/><Relationship Id="rId21" Type="http://schemas.openxmlformats.org/officeDocument/2006/relationships/image" Target="../media/image56.jpeg"/><Relationship Id="rId22" Type="http://schemas.openxmlformats.org/officeDocument/2006/relationships/image" Target="../media/image57.jpeg"/><Relationship Id="rId23" Type="http://schemas.openxmlformats.org/officeDocument/2006/relationships/image" Target="../media/image58.jpeg"/><Relationship Id="rId24" Type="http://schemas.openxmlformats.org/officeDocument/2006/relationships/image" Target="../media/image59.jpeg"/><Relationship Id="rId25" Type="http://schemas.openxmlformats.org/officeDocument/2006/relationships/image" Target="../media/image60.jpeg"/><Relationship Id="rId10" Type="http://schemas.openxmlformats.org/officeDocument/2006/relationships/image" Target="../media/image45.jpeg"/><Relationship Id="rId11" Type="http://schemas.openxmlformats.org/officeDocument/2006/relationships/image" Target="../media/image46.jpeg"/><Relationship Id="rId12" Type="http://schemas.openxmlformats.org/officeDocument/2006/relationships/image" Target="../media/image47.jpeg"/><Relationship Id="rId13" Type="http://schemas.openxmlformats.org/officeDocument/2006/relationships/image" Target="../media/image48.jpeg"/><Relationship Id="rId14" Type="http://schemas.openxmlformats.org/officeDocument/2006/relationships/image" Target="../media/image49.jpeg"/><Relationship Id="rId15" Type="http://schemas.openxmlformats.org/officeDocument/2006/relationships/image" Target="../media/image50.jpeg"/><Relationship Id="rId16" Type="http://schemas.openxmlformats.org/officeDocument/2006/relationships/image" Target="../media/image51.jpeg"/><Relationship Id="rId17" Type="http://schemas.openxmlformats.org/officeDocument/2006/relationships/image" Target="../media/image52.jpeg"/><Relationship Id="rId18" Type="http://schemas.openxmlformats.org/officeDocument/2006/relationships/image" Target="../media/image53.jpeg"/><Relationship Id="rId19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eg"/><Relationship Id="rId3" Type="http://schemas.openxmlformats.org/officeDocument/2006/relationships/image" Target="../media/image38.jpeg"/><Relationship Id="rId4" Type="http://schemas.openxmlformats.org/officeDocument/2006/relationships/image" Target="../media/image39.jpeg"/><Relationship Id="rId5" Type="http://schemas.openxmlformats.org/officeDocument/2006/relationships/image" Target="../media/image40.jpeg"/><Relationship Id="rId6" Type="http://schemas.openxmlformats.org/officeDocument/2006/relationships/image" Target="../media/image41.jpeg"/><Relationship Id="rId7" Type="http://schemas.openxmlformats.org/officeDocument/2006/relationships/image" Target="../media/image42.jpeg"/><Relationship Id="rId8" Type="http://schemas.openxmlformats.org/officeDocument/2006/relationships/image" Target="../media/image43.jpeg"/></Relationships>
</file>

<file path=ppt/slides/_rels/slide33.xml.rels><?xml version="1.0" encoding="UTF-8" standalone="yes"?>
<Relationships xmlns="http://schemas.openxmlformats.org/package/2006/relationships"><Relationship Id="rId9" Type="http://schemas.openxmlformats.org/officeDocument/2006/relationships/image" Target="../media/image44.jpeg"/><Relationship Id="rId20" Type="http://schemas.openxmlformats.org/officeDocument/2006/relationships/image" Target="../media/image55.jpeg"/><Relationship Id="rId21" Type="http://schemas.openxmlformats.org/officeDocument/2006/relationships/image" Target="../media/image56.jpeg"/><Relationship Id="rId22" Type="http://schemas.openxmlformats.org/officeDocument/2006/relationships/image" Target="../media/image57.jpeg"/><Relationship Id="rId23" Type="http://schemas.openxmlformats.org/officeDocument/2006/relationships/image" Target="../media/image58.jpeg"/><Relationship Id="rId24" Type="http://schemas.openxmlformats.org/officeDocument/2006/relationships/image" Target="../media/image59.jpeg"/><Relationship Id="rId25" Type="http://schemas.openxmlformats.org/officeDocument/2006/relationships/image" Target="../media/image60.jpeg"/><Relationship Id="rId10" Type="http://schemas.openxmlformats.org/officeDocument/2006/relationships/image" Target="../media/image45.jpeg"/><Relationship Id="rId11" Type="http://schemas.openxmlformats.org/officeDocument/2006/relationships/image" Target="../media/image46.jpeg"/><Relationship Id="rId12" Type="http://schemas.openxmlformats.org/officeDocument/2006/relationships/image" Target="../media/image47.jpeg"/><Relationship Id="rId13" Type="http://schemas.openxmlformats.org/officeDocument/2006/relationships/image" Target="../media/image48.jpeg"/><Relationship Id="rId14" Type="http://schemas.openxmlformats.org/officeDocument/2006/relationships/image" Target="../media/image49.jpeg"/><Relationship Id="rId15" Type="http://schemas.openxmlformats.org/officeDocument/2006/relationships/image" Target="../media/image50.jpeg"/><Relationship Id="rId16" Type="http://schemas.openxmlformats.org/officeDocument/2006/relationships/image" Target="../media/image51.jpeg"/><Relationship Id="rId17" Type="http://schemas.openxmlformats.org/officeDocument/2006/relationships/image" Target="../media/image52.jpeg"/><Relationship Id="rId18" Type="http://schemas.openxmlformats.org/officeDocument/2006/relationships/image" Target="../media/image53.jpeg"/><Relationship Id="rId19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7.jpeg"/><Relationship Id="rId3" Type="http://schemas.openxmlformats.org/officeDocument/2006/relationships/image" Target="../media/image38.jpeg"/><Relationship Id="rId4" Type="http://schemas.openxmlformats.org/officeDocument/2006/relationships/image" Target="../media/image39.jpeg"/><Relationship Id="rId5" Type="http://schemas.openxmlformats.org/officeDocument/2006/relationships/image" Target="../media/image40.jpeg"/><Relationship Id="rId6" Type="http://schemas.openxmlformats.org/officeDocument/2006/relationships/image" Target="../media/image41.jpeg"/><Relationship Id="rId7" Type="http://schemas.openxmlformats.org/officeDocument/2006/relationships/image" Target="../media/image42.jpeg"/><Relationship Id="rId8" Type="http://schemas.openxmlformats.org/officeDocument/2006/relationships/image" Target="../media/image43.jpeg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image" Target="../media/image40.jpeg"/><Relationship Id="rId20" Type="http://schemas.openxmlformats.org/officeDocument/2006/relationships/image" Target="../media/image51.jpeg"/><Relationship Id="rId21" Type="http://schemas.openxmlformats.org/officeDocument/2006/relationships/image" Target="../media/image52.jpeg"/><Relationship Id="rId22" Type="http://schemas.openxmlformats.org/officeDocument/2006/relationships/image" Target="../media/image53.jpeg"/><Relationship Id="rId23" Type="http://schemas.openxmlformats.org/officeDocument/2006/relationships/image" Target="../media/image54.jpeg"/><Relationship Id="rId24" Type="http://schemas.openxmlformats.org/officeDocument/2006/relationships/image" Target="../media/image55.jpeg"/><Relationship Id="rId25" Type="http://schemas.openxmlformats.org/officeDocument/2006/relationships/image" Target="../media/image56.jpeg"/><Relationship Id="rId26" Type="http://schemas.openxmlformats.org/officeDocument/2006/relationships/image" Target="../media/image57.jpeg"/><Relationship Id="rId27" Type="http://schemas.openxmlformats.org/officeDocument/2006/relationships/image" Target="../media/image58.jpeg"/><Relationship Id="rId28" Type="http://schemas.openxmlformats.org/officeDocument/2006/relationships/image" Target="../media/image59.jpeg"/><Relationship Id="rId29" Type="http://schemas.openxmlformats.org/officeDocument/2006/relationships/image" Target="../media/image60.jpeg"/><Relationship Id="rId10" Type="http://schemas.openxmlformats.org/officeDocument/2006/relationships/image" Target="../media/image41.jpeg"/><Relationship Id="rId11" Type="http://schemas.openxmlformats.org/officeDocument/2006/relationships/image" Target="../media/image42.jpeg"/><Relationship Id="rId12" Type="http://schemas.openxmlformats.org/officeDocument/2006/relationships/image" Target="../media/image43.jpeg"/><Relationship Id="rId13" Type="http://schemas.openxmlformats.org/officeDocument/2006/relationships/image" Target="../media/image44.jpeg"/><Relationship Id="rId14" Type="http://schemas.openxmlformats.org/officeDocument/2006/relationships/image" Target="../media/image45.jpeg"/><Relationship Id="rId15" Type="http://schemas.openxmlformats.org/officeDocument/2006/relationships/image" Target="../media/image46.jpeg"/><Relationship Id="rId16" Type="http://schemas.openxmlformats.org/officeDocument/2006/relationships/image" Target="../media/image47.jpeg"/><Relationship Id="rId17" Type="http://schemas.openxmlformats.org/officeDocument/2006/relationships/image" Target="../media/image48.jpeg"/><Relationship Id="rId18" Type="http://schemas.openxmlformats.org/officeDocument/2006/relationships/image" Target="../media/image49.jpeg"/><Relationship Id="rId19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jpeg"/><Relationship Id="rId3" Type="http://schemas.openxmlformats.org/officeDocument/2006/relationships/image" Target="../media/image34.jpeg"/><Relationship Id="rId4" Type="http://schemas.openxmlformats.org/officeDocument/2006/relationships/image" Target="../media/image35.jpeg"/><Relationship Id="rId5" Type="http://schemas.openxmlformats.org/officeDocument/2006/relationships/image" Target="../media/image36.jpeg"/><Relationship Id="rId6" Type="http://schemas.openxmlformats.org/officeDocument/2006/relationships/image" Target="../media/image37.jpeg"/><Relationship Id="rId7" Type="http://schemas.openxmlformats.org/officeDocument/2006/relationships/image" Target="../media/image38.jpeg"/><Relationship Id="rId8" Type="http://schemas.openxmlformats.org/officeDocument/2006/relationships/image" Target="../media/image39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0.jpeg"/><Relationship Id="rId3" Type="http://schemas.openxmlformats.org/officeDocument/2006/relationships/image" Target="../media/image71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2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3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4.pn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4" Type="http://schemas.openxmlformats.org/officeDocument/2006/relationships/image" Target="../media/image77.jpeg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75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hyperlink" Target="http://photos.russellhewett.com/Colorado/Colorado-Panorama/2694311_sUXTb%23142693703_T2MAH-A-LB" TargetMode="External"/><Relationship Id="rId3" Type="http://schemas.openxmlformats.org/officeDocument/2006/relationships/image" Target="../media/image78.jpeg"/></Relationships>
</file>

<file path=ppt/slides/_rels/slide4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88.jpeg"/><Relationship Id="rId12" Type="http://schemas.openxmlformats.org/officeDocument/2006/relationships/image" Target="../media/image89.jpeg"/><Relationship Id="rId13" Type="http://schemas.openxmlformats.org/officeDocument/2006/relationships/image" Target="../media/image90.jpeg"/><Relationship Id="rId14" Type="http://schemas.openxmlformats.org/officeDocument/2006/relationships/image" Target="../media/image91.jpeg"/><Relationship Id="rId15" Type="http://schemas.openxmlformats.org/officeDocument/2006/relationships/image" Target="../media/image92.jpeg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79.jpeg"/><Relationship Id="rId3" Type="http://schemas.openxmlformats.org/officeDocument/2006/relationships/image" Target="../media/image80.jpeg"/><Relationship Id="rId4" Type="http://schemas.openxmlformats.org/officeDocument/2006/relationships/image" Target="../media/image81.jpeg"/><Relationship Id="rId5" Type="http://schemas.openxmlformats.org/officeDocument/2006/relationships/image" Target="../media/image82.jpeg"/><Relationship Id="rId6" Type="http://schemas.openxmlformats.org/officeDocument/2006/relationships/image" Target="../media/image83.jpeg"/><Relationship Id="rId7" Type="http://schemas.openxmlformats.org/officeDocument/2006/relationships/image" Target="../media/image84.jpeg"/><Relationship Id="rId8" Type="http://schemas.openxmlformats.org/officeDocument/2006/relationships/image" Target="../media/image85.jpeg"/><Relationship Id="rId9" Type="http://schemas.openxmlformats.org/officeDocument/2006/relationships/image" Target="../media/image86.jpeg"/><Relationship Id="rId10" Type="http://schemas.openxmlformats.org/officeDocument/2006/relationships/image" Target="../media/image87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hyperlink" Target="http://photos.russellhewett.com/Ireland/Ireland-Panorama/1537976_3KPgc%2374285470_QyGCh-A-LB" TargetMode="External"/><Relationship Id="rId3" Type="http://schemas.openxmlformats.org/officeDocument/2006/relationships/image" Target="../media/image9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4" Type="http://schemas.openxmlformats.org/officeDocument/2006/relationships/image" Target="../media/image96.jpeg"/><Relationship Id="rId5" Type="http://schemas.openxmlformats.org/officeDocument/2006/relationships/image" Target="../media/image97.jpeg"/><Relationship Id="rId6" Type="http://schemas.openxmlformats.org/officeDocument/2006/relationships/image" Target="../media/image98.jpeg"/><Relationship Id="rId7" Type="http://schemas.openxmlformats.org/officeDocument/2006/relationships/image" Target="../media/image99.jpeg"/><Relationship Id="rId8" Type="http://schemas.openxmlformats.org/officeDocument/2006/relationships/image" Target="../media/image100.jpeg"/><Relationship Id="rId9" Type="http://schemas.openxmlformats.org/officeDocument/2006/relationships/image" Target="../media/image101.jpeg"/><Relationship Id="rId10" Type="http://schemas.openxmlformats.org/officeDocument/2006/relationships/image" Target="../media/image102.jpeg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94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image" Target="../media/image103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hyperlink" Target="http://photos.russellhewett.com/Switzerland/Switzerland-Preview/13751686_fpNfK%231006006528_p78oK-A-LB" TargetMode="External"/><Relationship Id="rId3" Type="http://schemas.openxmlformats.org/officeDocument/2006/relationships/image" Target="../media/image10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4" Type="http://schemas.openxmlformats.org/officeDocument/2006/relationships/image" Target="../media/image107.jpeg"/><Relationship Id="rId5" Type="http://schemas.openxmlformats.org/officeDocument/2006/relationships/image" Target="../media/image108.jpeg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05.jpe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09.jpeg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4" Type="http://schemas.openxmlformats.org/officeDocument/2006/relationships/image" Target="../media/image112.jpeg"/><Relationship Id="rId5" Type="http://schemas.openxmlformats.org/officeDocument/2006/relationships/image" Target="../media/image113.jpeg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10.jpe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14.jpeg"/><Relationship Id="rId3" Type="http://schemas.openxmlformats.org/officeDocument/2006/relationships/image" Target="../media/image115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116.jpeg"/><Relationship Id="rId3" Type="http://schemas.openxmlformats.org/officeDocument/2006/relationships/image" Target="../media/image117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18.jpeg"/><Relationship Id="rId3" Type="http://schemas.openxmlformats.org/officeDocument/2006/relationships/image" Target="../media/image119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20.jpeg"/><Relationship Id="rId3" Type="http://schemas.openxmlformats.org/officeDocument/2006/relationships/image" Target="../media/image121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22.jpeg"/><Relationship Id="rId3" Type="http://schemas.openxmlformats.org/officeDocument/2006/relationships/hyperlink" Target="http://photos.russellhewett.com/Random-and-Misc/Contests/3889511_cGhzm%23313660300_6iguf-A-LB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4" Type="http://schemas.openxmlformats.org/officeDocument/2006/relationships/image" Target="../media/image125.jpeg"/><Relationship Id="rId5" Type="http://schemas.openxmlformats.org/officeDocument/2006/relationships/image" Target="../media/image126.jpeg"/><Relationship Id="rId6" Type="http://schemas.openxmlformats.org/officeDocument/2006/relationships/image" Target="../media/image127.jpeg"/><Relationship Id="rId7" Type="http://schemas.openxmlformats.org/officeDocument/2006/relationships/image" Target="../media/image128.jpeg"/><Relationship Id="rId8" Type="http://schemas.openxmlformats.org/officeDocument/2006/relationships/image" Target="../media/image129.jpeg"/><Relationship Id="rId1" Type="http://schemas.openxmlformats.org/officeDocument/2006/relationships/slideLayout" Target="../slideLayouts/slideLayout18.xml"/><Relationship Id="rId2" Type="http://schemas.openxmlformats.org/officeDocument/2006/relationships/image" Target="../media/image123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Relationship Id="rId2" Type="http://schemas.openxmlformats.org/officeDocument/2006/relationships/hyperlink" Target="http://photos.russellhewett.com/Colorado/Colorado-Previews/2605757_evd3v%23139779780_mhGFZ-A-LB" TargetMode="External"/><Relationship Id="rId3" Type="http://schemas.openxmlformats.org/officeDocument/2006/relationships/image" Target="../media/image130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0" y="5181600"/>
            <a:ext cx="8763000" cy="1143000"/>
          </a:xfrm>
          <a:prstGeom prst="rect">
            <a:avLst/>
          </a:prstGeom>
          <a:solidFill>
            <a:schemeClr val="bg1">
              <a:alpha val="2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 algn="ctr">
              <a:defRPr/>
            </a:pPr>
            <a:r>
              <a:rPr lang="en-US" sz="4000" dirty="0" err="1" smtClean="0"/>
              <a:t>Midquiz</a:t>
            </a:r>
            <a:r>
              <a:rPr lang="en-US" sz="4000" dirty="0" smtClean="0"/>
              <a:t>, March 5</a:t>
            </a:r>
            <a:endParaRPr lang="en-US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4483626" y="6550223"/>
            <a:ext cx="46730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Slides originally by Derek </a:t>
            </a:r>
            <a:r>
              <a:rPr lang="en-US" sz="1400" dirty="0" err="1" smtClean="0"/>
              <a:t>Hoeim</a:t>
            </a:r>
            <a:r>
              <a:rPr lang="en-US" sz="1400" dirty="0" smtClean="0"/>
              <a:t>, image above from JPL</a:t>
            </a:r>
            <a:endParaRPr lang="en-US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76400"/>
            <a:ext cx="9144000" cy="3483891"/>
          </a:xfrm>
          <a:prstGeom prst="rect">
            <a:avLst/>
          </a:prstGeom>
        </p:spPr>
      </p:pic>
      <p:sp>
        <p:nvSpPr>
          <p:cNvPr id="12" name="Title 1"/>
          <p:cNvSpPr txBox="1">
            <a:spLocks/>
          </p:cNvSpPr>
          <p:nvPr/>
        </p:nvSpPr>
        <p:spPr bwMode="auto">
          <a:xfrm>
            <a:off x="0" y="533400"/>
            <a:ext cx="8763000" cy="1143000"/>
          </a:xfrm>
          <a:prstGeom prst="rect">
            <a:avLst/>
          </a:prstGeom>
          <a:solidFill>
            <a:schemeClr val="bg1">
              <a:alpha val="2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lvl="0" algn="ctr">
              <a:defRPr/>
            </a:pPr>
            <a:r>
              <a:rPr lang="en-US" sz="4000" dirty="0"/>
              <a:t>Image Stitching, Intro to RANSAC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Last Class: </a:t>
            </a:r>
            <a:r>
              <a:rPr lang="en-US" dirty="0" err="1" smtClean="0"/>
              <a:t>Keypoint</a:t>
            </a:r>
            <a:r>
              <a:rPr lang="en-US" dirty="0" smtClean="0"/>
              <a:t> Matching</a:t>
            </a:r>
            <a:endParaRPr lang="de-CH" dirty="0" smtClean="0"/>
          </a:p>
        </p:txBody>
      </p:sp>
      <p:sp>
        <p:nvSpPr>
          <p:cNvPr id="1031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48400" y="6522508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de-DE" dirty="0" smtClean="0"/>
              <a:t>K. </a:t>
            </a:r>
            <a:r>
              <a:rPr lang="de-DE" dirty="0" err="1" smtClean="0"/>
              <a:t>Grauman</a:t>
            </a:r>
            <a:r>
              <a:rPr lang="de-DE" dirty="0" smtClean="0"/>
              <a:t>, B. Leibe</a:t>
            </a:r>
          </a:p>
        </p:txBody>
      </p:sp>
      <p:pic>
        <p:nvPicPr>
          <p:cNvPr id="45" name="Picture 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2850" y="4573588"/>
            <a:ext cx="863600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5663" y="4573588"/>
            <a:ext cx="933450" cy="86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7" name="AutoShape 83"/>
          <p:cNvSpPr>
            <a:spLocks noChangeArrowheads="1"/>
          </p:cNvSpPr>
          <p:nvPr/>
        </p:nvSpPr>
        <p:spPr bwMode="auto">
          <a:xfrm>
            <a:off x="3121025" y="4860925"/>
            <a:ext cx="612775" cy="252413"/>
          </a:xfrm>
          <a:prstGeom prst="leftRightArrow">
            <a:avLst>
              <a:gd name="adj1" fmla="val 50000"/>
              <a:gd name="adj2" fmla="val 48553"/>
            </a:avLst>
          </a:prstGeom>
          <a:noFill/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eaLnBrk="0" hangingPunct="0"/>
            <a:endParaRPr lang="de-CH"/>
          </a:p>
        </p:txBody>
      </p:sp>
      <p:grpSp>
        <p:nvGrpSpPr>
          <p:cNvPr id="2" name="Group 105"/>
          <p:cNvGrpSpPr>
            <a:grpSpLocks/>
          </p:cNvGrpSpPr>
          <p:nvPr/>
        </p:nvGrpSpPr>
        <p:grpSpPr bwMode="auto">
          <a:xfrm>
            <a:off x="1968500" y="4213225"/>
            <a:ext cx="828675" cy="1020763"/>
            <a:chOff x="2771775" y="4797425"/>
            <a:chExt cx="828675" cy="1020657"/>
          </a:xfrm>
        </p:grpSpPr>
        <p:grpSp>
          <p:nvGrpSpPr>
            <p:cNvPr id="3" name="Group 52"/>
            <p:cNvGrpSpPr>
              <a:grpSpLocks/>
            </p:cNvGrpSpPr>
            <p:nvPr/>
          </p:nvGrpSpPr>
          <p:grpSpPr bwMode="auto">
            <a:xfrm>
              <a:off x="2771775" y="5265735"/>
              <a:ext cx="828675" cy="552347"/>
              <a:chOff x="1859" y="3339"/>
              <a:chExt cx="363" cy="301"/>
            </a:xfrm>
          </p:grpSpPr>
          <p:sp>
            <p:nvSpPr>
              <p:cNvPr id="1109" name="Line 53"/>
              <p:cNvSpPr>
                <a:spLocks noChangeShapeType="1"/>
              </p:cNvSpPr>
              <p:nvPr/>
            </p:nvSpPr>
            <p:spPr bwMode="auto">
              <a:xfrm>
                <a:off x="1859" y="3362"/>
                <a:ext cx="0" cy="272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triangl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10" name="Line 54"/>
              <p:cNvSpPr>
                <a:spLocks noChangeShapeType="1"/>
              </p:cNvSpPr>
              <p:nvPr/>
            </p:nvSpPr>
            <p:spPr bwMode="auto">
              <a:xfrm>
                <a:off x="1859" y="3640"/>
                <a:ext cx="363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111" name="Rectangle 55"/>
              <p:cNvSpPr>
                <a:spLocks noChangeArrowheads="1"/>
              </p:cNvSpPr>
              <p:nvPr/>
            </p:nvSpPr>
            <p:spPr bwMode="auto">
              <a:xfrm>
                <a:off x="1882" y="3498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12" name="Rectangle 56"/>
              <p:cNvSpPr>
                <a:spLocks noChangeArrowheads="1"/>
              </p:cNvSpPr>
              <p:nvPr/>
            </p:nvSpPr>
            <p:spPr bwMode="auto">
              <a:xfrm>
                <a:off x="1904" y="3498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13" name="Rectangle 57"/>
              <p:cNvSpPr>
                <a:spLocks noChangeArrowheads="1"/>
              </p:cNvSpPr>
              <p:nvPr/>
            </p:nvSpPr>
            <p:spPr bwMode="auto">
              <a:xfrm>
                <a:off x="1927" y="3498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14" name="Rectangle 58"/>
              <p:cNvSpPr>
                <a:spLocks noChangeArrowheads="1"/>
              </p:cNvSpPr>
              <p:nvPr/>
            </p:nvSpPr>
            <p:spPr bwMode="auto">
              <a:xfrm>
                <a:off x="1950" y="3430"/>
                <a:ext cx="23" cy="204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15" name="Rectangle 59"/>
              <p:cNvSpPr>
                <a:spLocks noChangeArrowheads="1"/>
              </p:cNvSpPr>
              <p:nvPr/>
            </p:nvSpPr>
            <p:spPr bwMode="auto">
              <a:xfrm>
                <a:off x="1972" y="3498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16" name="Rectangle 60"/>
              <p:cNvSpPr>
                <a:spLocks noChangeArrowheads="1"/>
              </p:cNvSpPr>
              <p:nvPr/>
            </p:nvSpPr>
            <p:spPr bwMode="auto">
              <a:xfrm>
                <a:off x="1995" y="3385"/>
                <a:ext cx="23" cy="249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17" name="Rectangle 61"/>
              <p:cNvSpPr>
                <a:spLocks noChangeArrowheads="1"/>
              </p:cNvSpPr>
              <p:nvPr/>
            </p:nvSpPr>
            <p:spPr bwMode="auto">
              <a:xfrm>
                <a:off x="2018" y="3362"/>
                <a:ext cx="22" cy="272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18" name="Rectangle 62"/>
              <p:cNvSpPr>
                <a:spLocks noChangeArrowheads="1"/>
              </p:cNvSpPr>
              <p:nvPr/>
            </p:nvSpPr>
            <p:spPr bwMode="auto">
              <a:xfrm>
                <a:off x="2040" y="3339"/>
                <a:ext cx="23" cy="295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19" name="Rectangle 63"/>
              <p:cNvSpPr>
                <a:spLocks noChangeArrowheads="1"/>
              </p:cNvSpPr>
              <p:nvPr/>
            </p:nvSpPr>
            <p:spPr bwMode="auto">
              <a:xfrm>
                <a:off x="2063" y="3339"/>
                <a:ext cx="23" cy="295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20" name="Rectangle 64"/>
              <p:cNvSpPr>
                <a:spLocks noChangeArrowheads="1"/>
              </p:cNvSpPr>
              <p:nvPr/>
            </p:nvSpPr>
            <p:spPr bwMode="auto">
              <a:xfrm>
                <a:off x="2086" y="3362"/>
                <a:ext cx="23" cy="272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21" name="Rectangle 65"/>
              <p:cNvSpPr>
                <a:spLocks noChangeArrowheads="1"/>
              </p:cNvSpPr>
              <p:nvPr/>
            </p:nvSpPr>
            <p:spPr bwMode="auto">
              <a:xfrm>
                <a:off x="2108" y="3498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22" name="Rectangle 66"/>
              <p:cNvSpPr>
                <a:spLocks noChangeArrowheads="1"/>
              </p:cNvSpPr>
              <p:nvPr/>
            </p:nvSpPr>
            <p:spPr bwMode="auto">
              <a:xfrm>
                <a:off x="2131" y="3498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</p:grpSp>
        <p:graphicFrame>
          <p:nvGraphicFramePr>
            <p:cNvPr id="1028" name="Object 2"/>
            <p:cNvGraphicFramePr>
              <a:graphicFrameLocks noChangeAspect="1"/>
            </p:cNvGraphicFramePr>
            <p:nvPr/>
          </p:nvGraphicFramePr>
          <p:xfrm>
            <a:off x="2951163" y="4797425"/>
            <a:ext cx="349250" cy="395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548" name="Equation" r:id="rId5" imgW="190440" imgH="215640" progId="Equation.3">
                    <p:embed/>
                  </p:oleObj>
                </mc:Choice>
                <mc:Fallback>
                  <p:oleObj name="Equation" r:id="rId5" imgW="190440" imgH="215640" progId="Equation.3">
                    <p:embed/>
                    <p:pic>
                      <p:nvPicPr>
                        <p:cNvPr id="0" name="Object 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951163" y="4797425"/>
                          <a:ext cx="349250" cy="395288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4" name="Group 106"/>
          <p:cNvGrpSpPr>
            <a:grpSpLocks/>
          </p:cNvGrpSpPr>
          <p:nvPr/>
        </p:nvGrpSpPr>
        <p:grpSpPr bwMode="auto">
          <a:xfrm>
            <a:off x="4157663" y="4249738"/>
            <a:ext cx="757237" cy="982662"/>
            <a:chOff x="4967288" y="4833938"/>
            <a:chExt cx="757237" cy="982688"/>
          </a:xfrm>
        </p:grpSpPr>
        <p:grpSp>
          <p:nvGrpSpPr>
            <p:cNvPr id="5" name="Group 67"/>
            <p:cNvGrpSpPr>
              <a:grpSpLocks/>
            </p:cNvGrpSpPr>
            <p:nvPr/>
          </p:nvGrpSpPr>
          <p:grpSpPr bwMode="auto">
            <a:xfrm>
              <a:off x="4967288" y="5300665"/>
              <a:ext cx="757237" cy="515961"/>
              <a:chOff x="3515" y="3498"/>
              <a:chExt cx="363" cy="278"/>
            </a:xfrm>
          </p:grpSpPr>
          <p:sp>
            <p:nvSpPr>
              <p:cNvPr id="1094" name="Line 68"/>
              <p:cNvSpPr>
                <a:spLocks noChangeShapeType="1"/>
              </p:cNvSpPr>
              <p:nvPr/>
            </p:nvSpPr>
            <p:spPr bwMode="auto">
              <a:xfrm>
                <a:off x="3515" y="3498"/>
                <a:ext cx="0" cy="272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triangl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95" name="Line 69"/>
              <p:cNvSpPr>
                <a:spLocks noChangeShapeType="1"/>
              </p:cNvSpPr>
              <p:nvPr/>
            </p:nvSpPr>
            <p:spPr bwMode="auto">
              <a:xfrm>
                <a:off x="3515" y="3776"/>
                <a:ext cx="363" cy="0"/>
              </a:xfrm>
              <a:prstGeom prst="line">
                <a:avLst/>
              </a:prstGeom>
              <a:noFill/>
              <a:ln w="12700" cap="sq">
                <a:solidFill>
                  <a:schemeClr val="tx1"/>
                </a:solidFill>
                <a:round/>
                <a:headEnd type="none" w="sm" len="sm"/>
                <a:tailEnd type="triangl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96" name="Rectangle 70"/>
              <p:cNvSpPr>
                <a:spLocks noChangeArrowheads="1"/>
              </p:cNvSpPr>
              <p:nvPr/>
            </p:nvSpPr>
            <p:spPr bwMode="auto">
              <a:xfrm>
                <a:off x="3538" y="3634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097" name="Rectangle 71"/>
              <p:cNvSpPr>
                <a:spLocks noChangeArrowheads="1"/>
              </p:cNvSpPr>
              <p:nvPr/>
            </p:nvSpPr>
            <p:spPr bwMode="auto">
              <a:xfrm>
                <a:off x="3560" y="3634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098" name="Rectangle 72"/>
              <p:cNvSpPr>
                <a:spLocks noChangeArrowheads="1"/>
              </p:cNvSpPr>
              <p:nvPr/>
            </p:nvSpPr>
            <p:spPr bwMode="auto">
              <a:xfrm>
                <a:off x="3583" y="3634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099" name="Rectangle 73"/>
              <p:cNvSpPr>
                <a:spLocks noChangeArrowheads="1"/>
              </p:cNvSpPr>
              <p:nvPr/>
            </p:nvSpPr>
            <p:spPr bwMode="auto">
              <a:xfrm>
                <a:off x="3606" y="3566"/>
                <a:ext cx="23" cy="204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00" name="Rectangle 74"/>
              <p:cNvSpPr>
                <a:spLocks noChangeArrowheads="1"/>
              </p:cNvSpPr>
              <p:nvPr/>
            </p:nvSpPr>
            <p:spPr bwMode="auto">
              <a:xfrm>
                <a:off x="3628" y="3543"/>
                <a:ext cx="23" cy="227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01" name="Rectangle 75"/>
              <p:cNvSpPr>
                <a:spLocks noChangeArrowheads="1"/>
              </p:cNvSpPr>
              <p:nvPr/>
            </p:nvSpPr>
            <p:spPr bwMode="auto">
              <a:xfrm>
                <a:off x="3651" y="3634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02" name="Rectangle 76"/>
              <p:cNvSpPr>
                <a:spLocks noChangeArrowheads="1"/>
              </p:cNvSpPr>
              <p:nvPr/>
            </p:nvSpPr>
            <p:spPr bwMode="auto">
              <a:xfrm>
                <a:off x="3674" y="3498"/>
                <a:ext cx="22" cy="272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03" name="Rectangle 77"/>
              <p:cNvSpPr>
                <a:spLocks noChangeArrowheads="1"/>
              </p:cNvSpPr>
              <p:nvPr/>
            </p:nvSpPr>
            <p:spPr bwMode="auto">
              <a:xfrm>
                <a:off x="3696" y="3634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04" name="Rectangle 78"/>
              <p:cNvSpPr>
                <a:spLocks noChangeArrowheads="1"/>
              </p:cNvSpPr>
              <p:nvPr/>
            </p:nvSpPr>
            <p:spPr bwMode="auto">
              <a:xfrm>
                <a:off x="3719" y="3634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05" name="Rectangle 79"/>
              <p:cNvSpPr>
                <a:spLocks noChangeArrowheads="1"/>
              </p:cNvSpPr>
              <p:nvPr/>
            </p:nvSpPr>
            <p:spPr bwMode="auto">
              <a:xfrm>
                <a:off x="3742" y="3634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06" name="Rectangle 80"/>
              <p:cNvSpPr>
                <a:spLocks noChangeArrowheads="1"/>
              </p:cNvSpPr>
              <p:nvPr/>
            </p:nvSpPr>
            <p:spPr bwMode="auto">
              <a:xfrm>
                <a:off x="3764" y="3634"/>
                <a:ext cx="23" cy="136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  <p:sp>
            <p:nvSpPr>
              <p:cNvPr id="1107" name="Rectangle 81"/>
              <p:cNvSpPr>
                <a:spLocks noChangeArrowheads="1"/>
              </p:cNvSpPr>
              <p:nvPr/>
            </p:nvSpPr>
            <p:spPr bwMode="auto">
              <a:xfrm>
                <a:off x="3787" y="3543"/>
                <a:ext cx="23" cy="227"/>
              </a:xfrm>
              <a:prstGeom prst="rect">
                <a:avLst/>
              </a:prstGeom>
              <a:solidFill>
                <a:schemeClr val="bg2"/>
              </a:solidFill>
              <a:ln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</p:spPr>
            <p:txBody>
              <a:bodyPr wrap="none" anchor="ctr"/>
              <a:lstStyle/>
              <a:p>
                <a:pPr eaLnBrk="0" hangingPunct="0"/>
                <a:endParaRPr lang="de-CH"/>
              </a:p>
            </p:txBody>
          </p:sp>
        </p:grpSp>
        <p:graphicFrame>
          <p:nvGraphicFramePr>
            <p:cNvPr id="1027" name="Object 3"/>
            <p:cNvGraphicFramePr>
              <a:graphicFrameLocks noChangeAspect="1"/>
            </p:cNvGraphicFramePr>
            <p:nvPr/>
          </p:nvGraphicFramePr>
          <p:xfrm>
            <a:off x="5111750" y="4833938"/>
            <a:ext cx="349250" cy="3952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4549" name="Equation" r:id="rId7" imgW="190440" imgH="215640" progId="Equation.3">
                    <p:embed/>
                  </p:oleObj>
                </mc:Choice>
                <mc:Fallback>
                  <p:oleObj name="Equation" r:id="rId7" imgW="190440" imgH="215640" progId="Equation.3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111750" y="4833938"/>
                          <a:ext cx="349250" cy="39528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pic>
        <p:nvPicPr>
          <p:cNvPr id="1036" name="Picture 25" descr="obj14__0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-1019039">
            <a:off x="3644900" y="1530350"/>
            <a:ext cx="2376488" cy="250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" name="Rectangle 42"/>
          <p:cNvSpPr>
            <a:spLocks noChangeArrowheads="1"/>
          </p:cNvSpPr>
          <p:nvPr/>
        </p:nvSpPr>
        <p:spPr bwMode="auto">
          <a:xfrm rot="-6419039">
            <a:off x="4877594" y="3150394"/>
            <a:ext cx="519113" cy="492125"/>
          </a:xfrm>
          <a:prstGeom prst="rect">
            <a:avLst/>
          </a:prstGeom>
          <a:noFill/>
          <a:ln w="254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eaLnBrk="0" hangingPunct="0"/>
            <a:endParaRPr lang="de-CH">
              <a:solidFill>
                <a:srgbClr val="FFFF00"/>
              </a:solidFill>
            </a:endParaRPr>
          </a:p>
        </p:txBody>
      </p:sp>
      <p:grpSp>
        <p:nvGrpSpPr>
          <p:cNvPr id="6" name="Group 107"/>
          <p:cNvGrpSpPr>
            <a:grpSpLocks/>
          </p:cNvGrpSpPr>
          <p:nvPr/>
        </p:nvGrpSpPr>
        <p:grpSpPr bwMode="auto">
          <a:xfrm rot="-1019039">
            <a:off x="4005263" y="2078038"/>
            <a:ext cx="1560512" cy="1771650"/>
            <a:chOff x="5087938" y="2849563"/>
            <a:chExt cx="1333500" cy="1511678"/>
          </a:xfrm>
        </p:grpSpPr>
        <p:grpSp>
          <p:nvGrpSpPr>
            <p:cNvPr id="7" name="Group 35"/>
            <p:cNvGrpSpPr>
              <a:grpSpLocks/>
            </p:cNvGrpSpPr>
            <p:nvPr/>
          </p:nvGrpSpPr>
          <p:grpSpPr bwMode="auto">
            <a:xfrm rot="-5400000">
              <a:off x="6348413" y="3101975"/>
              <a:ext cx="73025" cy="73025"/>
              <a:chOff x="1292" y="2205"/>
              <a:chExt cx="46" cy="46"/>
            </a:xfrm>
          </p:grpSpPr>
          <p:sp>
            <p:nvSpPr>
              <p:cNvPr id="1091" name="Line 36"/>
              <p:cNvSpPr>
                <a:spLocks noChangeShapeType="1"/>
              </p:cNvSpPr>
              <p:nvPr/>
            </p:nvSpPr>
            <p:spPr bwMode="auto">
              <a:xfrm>
                <a:off x="1292" y="2205"/>
                <a:ext cx="46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92" name="Line 37"/>
              <p:cNvSpPr>
                <a:spLocks noChangeShapeType="1"/>
              </p:cNvSpPr>
              <p:nvPr/>
            </p:nvSpPr>
            <p:spPr bwMode="auto">
              <a:xfrm flipH="1">
                <a:off x="1293" y="2205"/>
                <a:ext cx="45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8" name="Group 101"/>
            <p:cNvGrpSpPr>
              <a:grpSpLocks/>
            </p:cNvGrpSpPr>
            <p:nvPr/>
          </p:nvGrpSpPr>
          <p:grpSpPr bwMode="auto">
            <a:xfrm>
              <a:off x="5087938" y="2849563"/>
              <a:ext cx="1320665" cy="1511678"/>
              <a:chOff x="5087938" y="2849563"/>
              <a:chExt cx="1320665" cy="1511678"/>
            </a:xfrm>
          </p:grpSpPr>
          <p:grpSp>
            <p:nvGrpSpPr>
              <p:cNvPr id="9" name="Group 26"/>
              <p:cNvGrpSpPr>
                <a:grpSpLocks/>
              </p:cNvGrpSpPr>
              <p:nvPr/>
            </p:nvGrpSpPr>
            <p:grpSpPr bwMode="auto">
              <a:xfrm rot="-5400000">
                <a:off x="5124450" y="4000500"/>
                <a:ext cx="73025" cy="73025"/>
                <a:chOff x="1292" y="2205"/>
                <a:chExt cx="46" cy="46"/>
              </a:xfrm>
            </p:grpSpPr>
            <p:sp>
              <p:nvSpPr>
                <p:cNvPr id="1089" name="Line 27"/>
                <p:cNvSpPr>
                  <a:spLocks noChangeShapeType="1"/>
                </p:cNvSpPr>
                <p:nvPr/>
              </p:nvSpPr>
              <p:spPr bwMode="auto">
                <a:xfrm>
                  <a:off x="1292" y="2205"/>
                  <a:ext cx="46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90" name="Line 28"/>
                <p:cNvSpPr>
                  <a:spLocks noChangeShapeType="1"/>
                </p:cNvSpPr>
                <p:nvPr/>
              </p:nvSpPr>
              <p:spPr bwMode="auto">
                <a:xfrm flipH="1">
                  <a:off x="1293" y="2205"/>
                  <a:ext cx="45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1" name="Group 29"/>
              <p:cNvGrpSpPr>
                <a:grpSpLocks/>
              </p:cNvGrpSpPr>
              <p:nvPr/>
            </p:nvGrpSpPr>
            <p:grpSpPr bwMode="auto">
              <a:xfrm rot="-5400000">
                <a:off x="5411788" y="3713163"/>
                <a:ext cx="73025" cy="73025"/>
                <a:chOff x="1292" y="2205"/>
                <a:chExt cx="46" cy="46"/>
              </a:xfrm>
            </p:grpSpPr>
            <p:sp>
              <p:nvSpPr>
                <p:cNvPr id="1087" name="Line 30"/>
                <p:cNvSpPr>
                  <a:spLocks noChangeShapeType="1"/>
                </p:cNvSpPr>
                <p:nvPr/>
              </p:nvSpPr>
              <p:spPr bwMode="auto">
                <a:xfrm>
                  <a:off x="1292" y="2205"/>
                  <a:ext cx="46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8" name="Line 31"/>
                <p:cNvSpPr>
                  <a:spLocks noChangeShapeType="1"/>
                </p:cNvSpPr>
                <p:nvPr/>
              </p:nvSpPr>
              <p:spPr bwMode="auto">
                <a:xfrm flipH="1">
                  <a:off x="1293" y="2205"/>
                  <a:ext cx="45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2" name="Group 32"/>
              <p:cNvGrpSpPr>
                <a:grpSpLocks/>
              </p:cNvGrpSpPr>
              <p:nvPr/>
            </p:nvGrpSpPr>
            <p:grpSpPr bwMode="auto">
              <a:xfrm rot="-5400000">
                <a:off x="5986463" y="2849563"/>
                <a:ext cx="73025" cy="73025"/>
                <a:chOff x="1292" y="2205"/>
                <a:chExt cx="46" cy="46"/>
              </a:xfrm>
            </p:grpSpPr>
            <p:sp>
              <p:nvSpPr>
                <p:cNvPr id="1085" name="Line 33"/>
                <p:cNvSpPr>
                  <a:spLocks noChangeShapeType="1"/>
                </p:cNvSpPr>
                <p:nvPr/>
              </p:nvSpPr>
              <p:spPr bwMode="auto">
                <a:xfrm>
                  <a:off x="1292" y="2205"/>
                  <a:ext cx="46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6" name="Line 34"/>
                <p:cNvSpPr>
                  <a:spLocks noChangeShapeType="1"/>
                </p:cNvSpPr>
                <p:nvPr/>
              </p:nvSpPr>
              <p:spPr bwMode="auto">
                <a:xfrm flipH="1">
                  <a:off x="1293" y="2205"/>
                  <a:ext cx="45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3" name="Group 38"/>
              <p:cNvGrpSpPr>
                <a:grpSpLocks/>
              </p:cNvGrpSpPr>
              <p:nvPr/>
            </p:nvGrpSpPr>
            <p:grpSpPr bwMode="auto">
              <a:xfrm rot="-5400000">
                <a:off x="5087938" y="2957513"/>
                <a:ext cx="73025" cy="73025"/>
                <a:chOff x="1292" y="2205"/>
                <a:chExt cx="46" cy="46"/>
              </a:xfrm>
            </p:grpSpPr>
            <p:sp>
              <p:nvSpPr>
                <p:cNvPr id="1083" name="Line 39"/>
                <p:cNvSpPr>
                  <a:spLocks noChangeShapeType="1"/>
                </p:cNvSpPr>
                <p:nvPr/>
              </p:nvSpPr>
              <p:spPr bwMode="auto">
                <a:xfrm>
                  <a:off x="1292" y="2205"/>
                  <a:ext cx="46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4" name="Line 40"/>
                <p:cNvSpPr>
                  <a:spLocks noChangeShapeType="1"/>
                </p:cNvSpPr>
                <p:nvPr/>
              </p:nvSpPr>
              <p:spPr bwMode="auto">
                <a:xfrm flipH="1">
                  <a:off x="1293" y="2205"/>
                  <a:ext cx="45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14" name="Group 43"/>
              <p:cNvGrpSpPr>
                <a:grpSpLocks/>
              </p:cNvGrpSpPr>
              <p:nvPr/>
            </p:nvGrpSpPr>
            <p:grpSpPr bwMode="auto">
              <a:xfrm rot="-5400000">
                <a:off x="5916613" y="4005263"/>
                <a:ext cx="73025" cy="73025"/>
                <a:chOff x="1292" y="2205"/>
                <a:chExt cx="46" cy="46"/>
              </a:xfrm>
            </p:grpSpPr>
            <p:sp>
              <p:nvSpPr>
                <p:cNvPr id="1081" name="Line 44"/>
                <p:cNvSpPr>
                  <a:spLocks noChangeShapeType="1"/>
                </p:cNvSpPr>
                <p:nvPr/>
              </p:nvSpPr>
              <p:spPr bwMode="auto">
                <a:xfrm>
                  <a:off x="1292" y="2205"/>
                  <a:ext cx="46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82" name="Line 45"/>
                <p:cNvSpPr>
                  <a:spLocks noChangeShapeType="1"/>
                </p:cNvSpPr>
                <p:nvPr/>
              </p:nvSpPr>
              <p:spPr bwMode="auto">
                <a:xfrm flipH="1">
                  <a:off x="1293" y="2205"/>
                  <a:ext cx="45" cy="46"/>
                </a:xfrm>
                <a:prstGeom prst="line">
                  <a:avLst/>
                </a:prstGeom>
                <a:noFill/>
                <a:ln w="25400" cap="sq">
                  <a:solidFill>
                    <a:srgbClr val="FFFF00"/>
                  </a:solidFill>
                  <a:round/>
                  <a:headEnd type="none" w="sm" len="sm"/>
                  <a:tailEnd type="none" w="sm" len="sm"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1078" name="Rectangle 88"/>
              <p:cNvSpPr>
                <a:spLocks noChangeArrowheads="1"/>
              </p:cNvSpPr>
              <p:nvPr/>
            </p:nvSpPr>
            <p:spPr bwMode="auto">
              <a:xfrm>
                <a:off x="5219834" y="4046158"/>
                <a:ext cx="361681" cy="315083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pl-PL">
                    <a:solidFill>
                      <a:srgbClr val="FFFF00"/>
                    </a:solidFill>
                  </a:rPr>
                  <a:t>B</a:t>
                </a:r>
                <a:r>
                  <a:rPr lang="pl-PL" baseline="-25000">
                    <a:solidFill>
                      <a:srgbClr val="FFFF00"/>
                    </a:solidFill>
                  </a:rPr>
                  <a:t>1</a:t>
                </a:r>
                <a:endParaRPr lang="en-US">
                  <a:solidFill>
                    <a:srgbClr val="FFFF00"/>
                  </a:solidFill>
                </a:endParaRPr>
              </a:p>
            </p:txBody>
          </p:sp>
          <p:sp>
            <p:nvSpPr>
              <p:cNvPr id="1079" name="Rectangle 89"/>
              <p:cNvSpPr>
                <a:spLocks noChangeArrowheads="1"/>
              </p:cNvSpPr>
              <p:nvPr/>
            </p:nvSpPr>
            <p:spPr bwMode="auto">
              <a:xfrm>
                <a:off x="6011997" y="4009647"/>
                <a:ext cx="361681" cy="315084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pl-PL">
                    <a:solidFill>
                      <a:srgbClr val="FFFF00"/>
                    </a:solidFill>
                  </a:rPr>
                  <a:t>B</a:t>
                </a:r>
                <a:r>
                  <a:rPr lang="pl-PL" baseline="-25000">
                    <a:solidFill>
                      <a:srgbClr val="FFFF00"/>
                    </a:solidFill>
                  </a:rPr>
                  <a:t>2</a:t>
                </a:r>
                <a:endParaRPr lang="en-US">
                  <a:solidFill>
                    <a:srgbClr val="FFFF00"/>
                  </a:solidFill>
                </a:endParaRPr>
              </a:p>
            </p:txBody>
          </p:sp>
          <p:sp>
            <p:nvSpPr>
              <p:cNvPr id="1080" name="Rectangle 90"/>
              <p:cNvSpPr>
                <a:spLocks noChangeArrowheads="1"/>
              </p:cNvSpPr>
              <p:nvPr/>
            </p:nvSpPr>
            <p:spPr bwMode="auto">
              <a:xfrm>
                <a:off x="6046922" y="2857122"/>
                <a:ext cx="361681" cy="315084"/>
              </a:xfrm>
              <a:prstGeom prst="rect">
                <a:avLst/>
              </a:prstGeom>
              <a:noFill/>
              <a:ln w="12700" cap="sq">
                <a:noFill/>
                <a:miter lim="800000"/>
                <a:headEnd type="none" w="sm" len="sm"/>
                <a:tailEnd type="none" w="sm" len="sm"/>
              </a:ln>
            </p:spPr>
            <p:txBody>
              <a:bodyPr wrap="none">
                <a:spAutoFit/>
              </a:bodyPr>
              <a:lstStyle/>
              <a:p>
                <a:pPr eaLnBrk="0" hangingPunct="0"/>
                <a:r>
                  <a:rPr lang="pl-PL">
                    <a:solidFill>
                      <a:srgbClr val="FFFF00"/>
                    </a:solidFill>
                  </a:rPr>
                  <a:t>B</a:t>
                </a:r>
                <a:r>
                  <a:rPr lang="pl-PL" baseline="-25000">
                    <a:solidFill>
                      <a:srgbClr val="FFFF00"/>
                    </a:solidFill>
                  </a:rPr>
                  <a:t>3</a:t>
                </a:r>
                <a:endParaRPr lang="en-US">
                  <a:solidFill>
                    <a:srgbClr val="FFFF00"/>
                  </a:solidFill>
                </a:endParaRPr>
              </a:p>
            </p:txBody>
          </p:sp>
        </p:grpSp>
      </p:grpSp>
      <p:pic>
        <p:nvPicPr>
          <p:cNvPr id="1039" name="Picture 5" descr="obj14__0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15975" y="1824038"/>
            <a:ext cx="2141538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1069975" y="2722563"/>
            <a:ext cx="442913" cy="420687"/>
          </a:xfrm>
          <a:prstGeom prst="rect">
            <a:avLst/>
          </a:prstGeom>
          <a:noFill/>
          <a:ln w="25400" cap="sq">
            <a:solidFill>
              <a:srgbClr val="FFFF00"/>
            </a:solidFill>
            <a:miter lim="800000"/>
            <a:headEnd type="none" w="sm" len="sm"/>
            <a:tailEnd type="none" w="sm" len="sm"/>
          </a:ln>
        </p:spPr>
        <p:txBody>
          <a:bodyPr wrap="none" anchor="ctr"/>
          <a:lstStyle/>
          <a:p>
            <a:pPr eaLnBrk="0" hangingPunct="0"/>
            <a:endParaRPr lang="de-CH">
              <a:solidFill>
                <a:srgbClr val="FFFF00"/>
              </a:solidFill>
            </a:endParaRPr>
          </a:p>
        </p:txBody>
      </p:sp>
      <p:grpSp>
        <p:nvGrpSpPr>
          <p:cNvPr id="15" name="Group 100"/>
          <p:cNvGrpSpPr>
            <a:grpSpLocks/>
          </p:cNvGrpSpPr>
          <p:nvPr/>
        </p:nvGrpSpPr>
        <p:grpSpPr bwMode="auto">
          <a:xfrm>
            <a:off x="1247775" y="2016125"/>
            <a:ext cx="1612900" cy="1406525"/>
            <a:chOff x="2051050" y="2600325"/>
            <a:chExt cx="1612552" cy="1406525"/>
          </a:xfrm>
        </p:grpSpPr>
        <p:grpSp>
          <p:nvGrpSpPr>
            <p:cNvPr id="16" name="Group 7"/>
            <p:cNvGrpSpPr>
              <a:grpSpLocks/>
            </p:cNvGrpSpPr>
            <p:nvPr/>
          </p:nvGrpSpPr>
          <p:grpSpPr bwMode="auto">
            <a:xfrm>
              <a:off x="2051050" y="3500438"/>
              <a:ext cx="73025" cy="73025"/>
              <a:chOff x="1292" y="2205"/>
              <a:chExt cx="46" cy="46"/>
            </a:xfrm>
          </p:grpSpPr>
          <p:sp>
            <p:nvSpPr>
              <p:cNvPr id="1069" name="Line 8"/>
              <p:cNvSpPr>
                <a:spLocks noChangeShapeType="1"/>
              </p:cNvSpPr>
              <p:nvPr/>
            </p:nvSpPr>
            <p:spPr bwMode="auto">
              <a:xfrm>
                <a:off x="1292" y="2205"/>
                <a:ext cx="46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70" name="Line 9"/>
              <p:cNvSpPr>
                <a:spLocks noChangeShapeType="1"/>
              </p:cNvSpPr>
              <p:nvPr/>
            </p:nvSpPr>
            <p:spPr bwMode="auto">
              <a:xfrm flipH="1">
                <a:off x="1293" y="2205"/>
                <a:ext cx="45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7" name="Group 10"/>
            <p:cNvGrpSpPr>
              <a:grpSpLocks/>
            </p:cNvGrpSpPr>
            <p:nvPr/>
          </p:nvGrpSpPr>
          <p:grpSpPr bwMode="auto">
            <a:xfrm>
              <a:off x="2087563" y="2708275"/>
              <a:ext cx="73025" cy="73025"/>
              <a:chOff x="1292" y="2205"/>
              <a:chExt cx="46" cy="46"/>
            </a:xfrm>
          </p:grpSpPr>
          <p:sp>
            <p:nvSpPr>
              <p:cNvPr id="1067" name="Line 11"/>
              <p:cNvSpPr>
                <a:spLocks noChangeShapeType="1"/>
              </p:cNvSpPr>
              <p:nvPr/>
            </p:nvSpPr>
            <p:spPr bwMode="auto">
              <a:xfrm>
                <a:off x="1292" y="2205"/>
                <a:ext cx="46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8" name="Line 12"/>
              <p:cNvSpPr>
                <a:spLocks noChangeShapeType="1"/>
              </p:cNvSpPr>
              <p:nvPr/>
            </p:nvSpPr>
            <p:spPr bwMode="auto">
              <a:xfrm flipH="1">
                <a:off x="1293" y="2205"/>
                <a:ext cx="45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8" name="Group 13"/>
            <p:cNvGrpSpPr>
              <a:grpSpLocks/>
            </p:cNvGrpSpPr>
            <p:nvPr/>
          </p:nvGrpSpPr>
          <p:grpSpPr bwMode="auto">
            <a:xfrm>
              <a:off x="2374900" y="2995613"/>
              <a:ext cx="73025" cy="73025"/>
              <a:chOff x="1292" y="2205"/>
              <a:chExt cx="46" cy="46"/>
            </a:xfrm>
          </p:grpSpPr>
          <p:sp>
            <p:nvSpPr>
              <p:cNvPr id="1065" name="Line 14"/>
              <p:cNvSpPr>
                <a:spLocks noChangeShapeType="1"/>
              </p:cNvSpPr>
              <p:nvPr/>
            </p:nvSpPr>
            <p:spPr bwMode="auto">
              <a:xfrm>
                <a:off x="1292" y="2205"/>
                <a:ext cx="46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6" name="Line 15"/>
              <p:cNvSpPr>
                <a:spLocks noChangeShapeType="1"/>
              </p:cNvSpPr>
              <p:nvPr/>
            </p:nvSpPr>
            <p:spPr bwMode="auto">
              <a:xfrm flipH="1">
                <a:off x="1293" y="2205"/>
                <a:ext cx="45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19" name="Group 16"/>
            <p:cNvGrpSpPr>
              <a:grpSpLocks/>
            </p:cNvGrpSpPr>
            <p:nvPr/>
          </p:nvGrpSpPr>
          <p:grpSpPr bwMode="auto">
            <a:xfrm>
              <a:off x="3238500" y="3571875"/>
              <a:ext cx="73025" cy="73025"/>
              <a:chOff x="1292" y="2205"/>
              <a:chExt cx="46" cy="46"/>
            </a:xfrm>
          </p:grpSpPr>
          <p:sp>
            <p:nvSpPr>
              <p:cNvPr id="1063" name="Line 17"/>
              <p:cNvSpPr>
                <a:spLocks noChangeShapeType="1"/>
              </p:cNvSpPr>
              <p:nvPr/>
            </p:nvSpPr>
            <p:spPr bwMode="auto">
              <a:xfrm>
                <a:off x="1292" y="2205"/>
                <a:ext cx="46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4" name="Line 18"/>
              <p:cNvSpPr>
                <a:spLocks noChangeShapeType="1"/>
              </p:cNvSpPr>
              <p:nvPr/>
            </p:nvSpPr>
            <p:spPr bwMode="auto">
              <a:xfrm flipH="1">
                <a:off x="1293" y="2205"/>
                <a:ext cx="45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0" name="Group 19"/>
            <p:cNvGrpSpPr>
              <a:grpSpLocks/>
            </p:cNvGrpSpPr>
            <p:nvPr/>
          </p:nvGrpSpPr>
          <p:grpSpPr bwMode="auto">
            <a:xfrm>
              <a:off x="2986088" y="3933825"/>
              <a:ext cx="73025" cy="73025"/>
              <a:chOff x="1292" y="2205"/>
              <a:chExt cx="46" cy="46"/>
            </a:xfrm>
          </p:grpSpPr>
          <p:sp>
            <p:nvSpPr>
              <p:cNvPr id="1061" name="Line 20"/>
              <p:cNvSpPr>
                <a:spLocks noChangeShapeType="1"/>
              </p:cNvSpPr>
              <p:nvPr/>
            </p:nvSpPr>
            <p:spPr bwMode="auto">
              <a:xfrm>
                <a:off x="1292" y="2205"/>
                <a:ext cx="46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2" name="Line 21"/>
              <p:cNvSpPr>
                <a:spLocks noChangeShapeType="1"/>
              </p:cNvSpPr>
              <p:nvPr/>
            </p:nvSpPr>
            <p:spPr bwMode="auto">
              <a:xfrm flipH="1">
                <a:off x="1293" y="2205"/>
                <a:ext cx="45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21" name="Group 22"/>
            <p:cNvGrpSpPr>
              <a:grpSpLocks/>
            </p:cNvGrpSpPr>
            <p:nvPr/>
          </p:nvGrpSpPr>
          <p:grpSpPr bwMode="auto">
            <a:xfrm>
              <a:off x="3130550" y="2673350"/>
              <a:ext cx="73025" cy="73025"/>
              <a:chOff x="1292" y="2205"/>
              <a:chExt cx="46" cy="46"/>
            </a:xfrm>
          </p:grpSpPr>
          <p:sp>
            <p:nvSpPr>
              <p:cNvPr id="1059" name="Line 23"/>
              <p:cNvSpPr>
                <a:spLocks noChangeShapeType="1"/>
              </p:cNvSpPr>
              <p:nvPr/>
            </p:nvSpPr>
            <p:spPr bwMode="auto">
              <a:xfrm>
                <a:off x="1292" y="2205"/>
                <a:ext cx="46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60" name="Line 24"/>
              <p:cNvSpPr>
                <a:spLocks noChangeShapeType="1"/>
              </p:cNvSpPr>
              <p:nvPr/>
            </p:nvSpPr>
            <p:spPr bwMode="auto">
              <a:xfrm flipH="1">
                <a:off x="1293" y="2205"/>
                <a:ext cx="45" cy="46"/>
              </a:xfrm>
              <a:prstGeom prst="line">
                <a:avLst/>
              </a:prstGeom>
              <a:noFill/>
              <a:ln w="25400" cap="sq">
                <a:solidFill>
                  <a:srgbClr val="FFFF00"/>
                </a:solidFill>
                <a:round/>
                <a:headEnd type="none" w="sm" len="sm"/>
                <a:tailEnd type="none" w="sm" len="sm"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056" name="Rectangle 91"/>
            <p:cNvSpPr>
              <a:spLocks noChangeArrowheads="1"/>
            </p:cNvSpPr>
            <p:nvPr/>
          </p:nvSpPr>
          <p:spPr bwMode="auto">
            <a:xfrm>
              <a:off x="2124075" y="2600325"/>
              <a:ext cx="423514" cy="369332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l-PL">
                  <a:solidFill>
                    <a:srgbClr val="FFFF00"/>
                  </a:solidFill>
                </a:rPr>
                <a:t>A</a:t>
              </a:r>
              <a:r>
                <a:rPr lang="pl-PL" baseline="-25000">
                  <a:solidFill>
                    <a:srgbClr val="FFFF00"/>
                  </a:solidFill>
                </a:rPr>
                <a:t>1</a:t>
              </a:r>
              <a:endParaRPr lang="en-US">
                <a:solidFill>
                  <a:srgbClr val="FFFF00"/>
                </a:solidFill>
              </a:endParaRPr>
            </a:p>
          </p:txBody>
        </p:sp>
        <p:sp>
          <p:nvSpPr>
            <p:cNvPr id="1057" name="Rectangle 92"/>
            <p:cNvSpPr>
              <a:spLocks noChangeArrowheads="1"/>
            </p:cNvSpPr>
            <p:nvPr/>
          </p:nvSpPr>
          <p:spPr bwMode="auto">
            <a:xfrm>
              <a:off x="2051050" y="3429000"/>
              <a:ext cx="423514" cy="369332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l-PL">
                  <a:solidFill>
                    <a:srgbClr val="FFFF00"/>
                  </a:solidFill>
                </a:rPr>
                <a:t>A</a:t>
              </a:r>
              <a:r>
                <a:rPr lang="pl-PL" baseline="-25000">
                  <a:solidFill>
                    <a:srgbClr val="FFFF00"/>
                  </a:solidFill>
                </a:rPr>
                <a:t>2</a:t>
              </a:r>
              <a:endParaRPr lang="en-US">
                <a:solidFill>
                  <a:srgbClr val="FFFF00"/>
                </a:solidFill>
              </a:endParaRPr>
            </a:p>
          </p:txBody>
        </p:sp>
        <p:sp>
          <p:nvSpPr>
            <p:cNvPr id="1058" name="Rectangle 93"/>
            <p:cNvSpPr>
              <a:spLocks noChangeArrowheads="1"/>
            </p:cNvSpPr>
            <p:nvPr/>
          </p:nvSpPr>
          <p:spPr bwMode="auto">
            <a:xfrm>
              <a:off x="3240088" y="3500438"/>
              <a:ext cx="423514" cy="369332"/>
            </a:xfrm>
            <a:prstGeom prst="rect">
              <a:avLst/>
            </a:prstGeom>
            <a:noFill/>
            <a:ln w="12700" cap="sq">
              <a:noFill/>
              <a:miter lim="800000"/>
              <a:headEnd type="none" w="sm" len="sm"/>
              <a:tailEnd type="none" w="sm" len="sm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pl-PL">
                  <a:solidFill>
                    <a:srgbClr val="FFFF00"/>
                  </a:solidFill>
                </a:rPr>
                <a:t>A</a:t>
              </a:r>
              <a:r>
                <a:rPr lang="pl-PL" baseline="-25000">
                  <a:solidFill>
                    <a:srgbClr val="FFFF00"/>
                  </a:solidFill>
                </a:rPr>
                <a:t>3</a:t>
              </a:r>
              <a:endParaRPr lang="en-US">
                <a:solidFill>
                  <a:srgbClr val="FFFF00"/>
                </a:solidFill>
              </a:endParaRPr>
            </a:p>
          </p:txBody>
        </p:sp>
      </p:grpSp>
      <p:graphicFrame>
        <p:nvGraphicFramePr>
          <p:cNvPr id="99" name="Object 5"/>
          <p:cNvGraphicFramePr>
            <a:graphicFrameLocks noChangeAspect="1"/>
          </p:cNvGraphicFramePr>
          <p:nvPr/>
        </p:nvGraphicFramePr>
        <p:xfrm>
          <a:off x="2738438" y="5508625"/>
          <a:ext cx="1449387" cy="361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4550" name="Equation" r:id="rId11" imgW="863280" imgH="215640" progId="Equation.3">
                  <p:embed/>
                </p:oleObj>
              </mc:Choice>
              <mc:Fallback>
                <p:oleObj name="Equation" r:id="rId11" imgW="863280" imgH="2156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38438" y="5508625"/>
                        <a:ext cx="1449387" cy="361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0" name="Line 96"/>
          <p:cNvSpPr>
            <a:spLocks noChangeShapeType="1"/>
          </p:cNvSpPr>
          <p:nvPr/>
        </p:nvSpPr>
        <p:spPr bwMode="auto">
          <a:xfrm>
            <a:off x="1504950" y="2954338"/>
            <a:ext cx="3395663" cy="511175"/>
          </a:xfrm>
          <a:prstGeom prst="line">
            <a:avLst/>
          </a:prstGeom>
          <a:noFill/>
          <a:ln w="19050" cap="sq">
            <a:solidFill>
              <a:srgbClr val="FFFF00"/>
            </a:solidFill>
            <a:round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50" name="Line 46"/>
          <p:cNvSpPr>
            <a:spLocks noChangeShapeType="1"/>
          </p:cNvSpPr>
          <p:nvPr/>
        </p:nvSpPr>
        <p:spPr bwMode="auto">
          <a:xfrm>
            <a:off x="1284288" y="3205163"/>
            <a:ext cx="36512" cy="1260475"/>
          </a:xfrm>
          <a:prstGeom prst="line">
            <a:avLst/>
          </a:prstGeom>
          <a:noFill/>
          <a:ln w="25400" cap="sq">
            <a:solidFill>
              <a:srgbClr val="FFFF00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3" name="Line 46"/>
          <p:cNvSpPr>
            <a:spLocks noChangeShapeType="1"/>
          </p:cNvSpPr>
          <p:nvPr/>
        </p:nvSpPr>
        <p:spPr bwMode="auto">
          <a:xfrm>
            <a:off x="5265738" y="3684588"/>
            <a:ext cx="182562" cy="895350"/>
          </a:xfrm>
          <a:prstGeom prst="line">
            <a:avLst/>
          </a:prstGeom>
          <a:noFill/>
          <a:ln w="25400" cap="sq">
            <a:solidFill>
              <a:srgbClr val="FFFF00"/>
            </a:solidFill>
            <a:round/>
            <a:headEnd type="none" w="sm" len="sm"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7" name="Text Box 26"/>
          <p:cNvSpPr txBox="1">
            <a:spLocks noChangeArrowheads="1"/>
          </p:cNvSpPr>
          <p:nvPr/>
        </p:nvSpPr>
        <p:spPr bwMode="auto">
          <a:xfrm>
            <a:off x="6288088" y="1019175"/>
            <a:ext cx="3505200" cy="10636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100" b="1" dirty="0"/>
              <a:t>1. Find a set of   </a:t>
            </a:r>
            <a:br>
              <a:rPr lang="en-US" sz="2100" b="1" dirty="0"/>
            </a:br>
            <a:r>
              <a:rPr lang="en-US" sz="2100" b="1" dirty="0"/>
              <a:t>    distinctive key-</a:t>
            </a:r>
            <a:br>
              <a:rPr lang="en-US" sz="2100" b="1" dirty="0"/>
            </a:br>
            <a:r>
              <a:rPr lang="en-US" sz="2100" b="1" dirty="0"/>
              <a:t>    points </a:t>
            </a:r>
            <a:endParaRPr lang="en-US" b="1" dirty="0"/>
          </a:p>
        </p:txBody>
      </p:sp>
      <p:sp>
        <p:nvSpPr>
          <p:cNvPr id="118" name="Text Box 26"/>
          <p:cNvSpPr txBox="1">
            <a:spLocks noChangeArrowheads="1"/>
          </p:cNvSpPr>
          <p:nvPr/>
        </p:nvSpPr>
        <p:spPr bwMode="auto">
          <a:xfrm>
            <a:off x="6288088" y="3387725"/>
            <a:ext cx="2782887" cy="10636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100" b="1"/>
              <a:t>3. Extract and </a:t>
            </a:r>
            <a:br>
              <a:rPr lang="en-US" sz="2100" b="1"/>
            </a:br>
            <a:r>
              <a:rPr lang="en-US" sz="2100" b="1"/>
              <a:t>    normalize the    </a:t>
            </a:r>
            <a:br>
              <a:rPr lang="en-US" sz="2100" b="1"/>
            </a:br>
            <a:r>
              <a:rPr lang="en-US" sz="2100" b="1"/>
              <a:t>    region content  </a:t>
            </a:r>
            <a:endParaRPr lang="en-US" b="1"/>
          </a:p>
        </p:txBody>
      </p:sp>
      <p:sp>
        <p:nvSpPr>
          <p:cNvPr id="119" name="Text Box 26"/>
          <p:cNvSpPr txBox="1">
            <a:spLocks noChangeArrowheads="1"/>
          </p:cNvSpPr>
          <p:nvPr/>
        </p:nvSpPr>
        <p:spPr bwMode="auto">
          <a:xfrm>
            <a:off x="6288088" y="2182813"/>
            <a:ext cx="3111500" cy="10636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100" b="1"/>
              <a:t>2. Define a region </a:t>
            </a:r>
            <a:br>
              <a:rPr lang="en-US" sz="2100" b="1"/>
            </a:br>
            <a:r>
              <a:rPr lang="en-US" sz="2100" b="1"/>
              <a:t>    around each </a:t>
            </a:r>
            <a:br>
              <a:rPr lang="en-US" sz="2100" b="1"/>
            </a:br>
            <a:r>
              <a:rPr lang="en-US" sz="2100" b="1"/>
              <a:t>    keypoint   </a:t>
            </a:r>
            <a:endParaRPr lang="en-US" b="1"/>
          </a:p>
        </p:txBody>
      </p:sp>
      <p:sp>
        <p:nvSpPr>
          <p:cNvPr id="120" name="Text Box 26"/>
          <p:cNvSpPr txBox="1">
            <a:spLocks noChangeArrowheads="1"/>
          </p:cNvSpPr>
          <p:nvPr/>
        </p:nvSpPr>
        <p:spPr bwMode="auto">
          <a:xfrm>
            <a:off x="6288088" y="4560888"/>
            <a:ext cx="3001962" cy="106362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100" b="1"/>
              <a:t>4. Compute a local </a:t>
            </a:r>
            <a:br>
              <a:rPr lang="en-US" sz="2100" b="1"/>
            </a:br>
            <a:r>
              <a:rPr lang="en-US" sz="2100" b="1"/>
              <a:t>    descriptor from the </a:t>
            </a:r>
            <a:br>
              <a:rPr lang="en-US" sz="2100" b="1"/>
            </a:br>
            <a:r>
              <a:rPr lang="en-US" sz="2100" b="1"/>
              <a:t>    normalized region</a:t>
            </a:r>
            <a:endParaRPr lang="en-US" b="1"/>
          </a:p>
        </p:txBody>
      </p:sp>
      <p:sp>
        <p:nvSpPr>
          <p:cNvPr id="121" name="Text Box 26"/>
          <p:cNvSpPr txBox="1">
            <a:spLocks noChangeArrowheads="1"/>
          </p:cNvSpPr>
          <p:nvPr/>
        </p:nvSpPr>
        <p:spPr bwMode="auto">
          <a:xfrm>
            <a:off x="6288088" y="5791200"/>
            <a:ext cx="3001962" cy="741363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90000" tIns="46800" rIns="90000" bIns="46800"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100" b="1"/>
              <a:t>5. Match local </a:t>
            </a:r>
            <a:br>
              <a:rPr lang="en-US" sz="2100" b="1"/>
            </a:br>
            <a:r>
              <a:rPr lang="en-US" sz="2100" b="1"/>
              <a:t>    descriptors</a:t>
            </a:r>
            <a:endParaRPr lang="en-US" b="1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46" grpId="0" animBg="1"/>
      <p:bldP spid="10" grpId="0" animBg="1"/>
      <p:bldP spid="100" grpId="0" animBg="1"/>
      <p:bldP spid="50" grpId="0" animBg="1"/>
      <p:bldP spid="1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Last Class: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5410200" cy="5135563"/>
          </a:xfrm>
        </p:spPr>
        <p:txBody>
          <a:bodyPr/>
          <a:lstStyle/>
          <a:p>
            <a:endParaRPr lang="en-US" sz="2800" dirty="0" smtClean="0"/>
          </a:p>
          <a:p>
            <a:r>
              <a:rPr lang="en-US" sz="2800" dirty="0" err="1" smtClean="0"/>
              <a:t>Keypoint</a:t>
            </a:r>
            <a:r>
              <a:rPr lang="en-US" sz="2800" dirty="0" smtClean="0"/>
              <a:t> detection: repeatable and distinctive</a:t>
            </a:r>
          </a:p>
          <a:p>
            <a:pPr lvl="1"/>
            <a:r>
              <a:rPr lang="en-US" sz="2400" dirty="0" smtClean="0"/>
              <a:t>Local Max (spatially and scale) of feature score</a:t>
            </a:r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Descriptors: robust and selective</a:t>
            </a:r>
          </a:p>
          <a:p>
            <a:pPr lvl="1"/>
            <a:r>
              <a:rPr lang="en-US" sz="2400" dirty="0" smtClean="0"/>
              <a:t>SIFT: spatial histograms of gradient orientation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pic>
        <p:nvPicPr>
          <p:cNvPr id="74756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1447800"/>
            <a:ext cx="2781300" cy="2090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9800" y="4495800"/>
            <a:ext cx="3124200" cy="136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Today: Image Stitching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135563"/>
          </a:xfrm>
        </p:spPr>
        <p:txBody>
          <a:bodyPr/>
          <a:lstStyle/>
          <a:p>
            <a:r>
              <a:rPr lang="en-US" smtClean="0"/>
              <a:t>Combine two or more overlapping images to make one larger image</a:t>
            </a:r>
          </a:p>
        </p:txBody>
      </p:sp>
      <p:sp>
        <p:nvSpPr>
          <p:cNvPr id="16388" name="TextBox 5"/>
          <p:cNvSpPr txBox="1">
            <a:spLocks noChangeArrowheads="1"/>
          </p:cNvSpPr>
          <p:nvPr/>
        </p:nvSpPr>
        <p:spPr bwMode="auto">
          <a:xfrm>
            <a:off x="3581400" y="3352800"/>
            <a:ext cx="1531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Add example</a:t>
            </a:r>
          </a:p>
        </p:txBody>
      </p:sp>
      <p:grpSp>
        <p:nvGrpSpPr>
          <p:cNvPr id="16389" name="Group 24"/>
          <p:cNvGrpSpPr>
            <a:grpSpLocks/>
          </p:cNvGrpSpPr>
          <p:nvPr/>
        </p:nvGrpSpPr>
        <p:grpSpPr bwMode="auto">
          <a:xfrm>
            <a:off x="3028950" y="2254250"/>
            <a:ext cx="5797550" cy="1022350"/>
            <a:chOff x="2012" y="1200"/>
            <a:chExt cx="3652" cy="644"/>
          </a:xfrm>
        </p:grpSpPr>
        <p:pic>
          <p:nvPicPr>
            <p:cNvPr id="16392" name="Picture 17" descr="small-P1010036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180" y="1200"/>
              <a:ext cx="484" cy="644"/>
            </a:xfrm>
            <a:prstGeom prst="rect">
              <a:avLst/>
            </a:prstGeom>
            <a:noFill/>
            <a:ln w="9525">
              <a:solidFill>
                <a:srgbClr val="C0C0C0"/>
              </a:solidFill>
              <a:miter lim="800000"/>
              <a:headEnd/>
              <a:tailEnd/>
            </a:ln>
          </p:spPr>
        </p:pic>
        <p:pic>
          <p:nvPicPr>
            <p:cNvPr id="16393" name="Picture 18" descr="small-P1010030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012" y="1200"/>
              <a:ext cx="484" cy="644"/>
            </a:xfrm>
            <a:prstGeom prst="rect">
              <a:avLst/>
            </a:prstGeom>
            <a:noFill/>
            <a:ln w="9525">
              <a:solidFill>
                <a:srgbClr val="C0C0C0"/>
              </a:solidFill>
              <a:miter lim="800000"/>
              <a:headEnd/>
              <a:tailEnd/>
            </a:ln>
          </p:spPr>
        </p:pic>
        <p:pic>
          <p:nvPicPr>
            <p:cNvPr id="16394" name="Picture 19" descr="small-P101003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540" y="1200"/>
              <a:ext cx="484" cy="644"/>
            </a:xfrm>
            <a:prstGeom prst="rect">
              <a:avLst/>
            </a:prstGeom>
            <a:noFill/>
            <a:ln w="9525">
              <a:solidFill>
                <a:srgbClr val="C0C0C0"/>
              </a:solidFill>
              <a:miter lim="800000"/>
              <a:headEnd/>
              <a:tailEnd/>
            </a:ln>
          </p:spPr>
        </p:pic>
        <p:pic>
          <p:nvPicPr>
            <p:cNvPr id="16395" name="Picture 20" descr="small-P101003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068" y="1200"/>
              <a:ext cx="484" cy="644"/>
            </a:xfrm>
            <a:prstGeom prst="rect">
              <a:avLst/>
            </a:prstGeom>
            <a:noFill/>
            <a:ln w="9525">
              <a:solidFill>
                <a:srgbClr val="C0C0C0"/>
              </a:solidFill>
              <a:miter lim="800000"/>
              <a:headEnd/>
              <a:tailEnd/>
            </a:ln>
          </p:spPr>
        </p:pic>
        <p:pic>
          <p:nvPicPr>
            <p:cNvPr id="16396" name="Picture 21" descr="small-P101003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596" y="1200"/>
              <a:ext cx="484" cy="644"/>
            </a:xfrm>
            <a:prstGeom prst="rect">
              <a:avLst/>
            </a:prstGeom>
            <a:noFill/>
            <a:ln w="9525">
              <a:solidFill>
                <a:srgbClr val="C0C0C0"/>
              </a:solidFill>
              <a:miter lim="800000"/>
              <a:headEnd/>
              <a:tailEnd/>
            </a:ln>
          </p:spPr>
        </p:pic>
        <p:pic>
          <p:nvPicPr>
            <p:cNvPr id="16397" name="Picture 22" descr="small-P1010034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4124" y="1200"/>
              <a:ext cx="484" cy="644"/>
            </a:xfrm>
            <a:prstGeom prst="rect">
              <a:avLst/>
            </a:prstGeom>
            <a:noFill/>
            <a:ln w="9525">
              <a:solidFill>
                <a:srgbClr val="C0C0C0"/>
              </a:solidFill>
              <a:miter lim="800000"/>
              <a:headEnd/>
              <a:tailEnd/>
            </a:ln>
          </p:spPr>
        </p:pic>
        <p:pic>
          <p:nvPicPr>
            <p:cNvPr id="16398" name="Picture 23" descr="small-P1010035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4652" y="1200"/>
              <a:ext cx="484" cy="644"/>
            </a:xfrm>
            <a:prstGeom prst="rect">
              <a:avLst/>
            </a:prstGeom>
            <a:noFill/>
            <a:ln w="9525">
              <a:solidFill>
                <a:srgbClr val="C0C0C0"/>
              </a:solidFill>
              <a:miter lim="800000"/>
              <a:headEnd/>
              <a:tailEnd/>
            </a:ln>
          </p:spPr>
        </p:pic>
      </p:grpSp>
      <p:pic>
        <p:nvPicPr>
          <p:cNvPr id="16390" name="Picture 25" descr="small-emlak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3429000"/>
            <a:ext cx="9144000" cy="2292350"/>
          </a:xfrm>
          <a:prstGeom prst="rect">
            <a:avLst/>
          </a:prstGeom>
          <a:noFill/>
          <a:ln w="9525">
            <a:solidFill>
              <a:srgbClr val="C0C0C0"/>
            </a:solidFill>
            <a:miter lim="800000"/>
            <a:headEnd/>
            <a:tailEnd/>
          </a:ln>
        </p:spPr>
      </p:pic>
      <p:sp>
        <p:nvSpPr>
          <p:cNvPr id="16391" name="TextBox 13"/>
          <p:cNvSpPr txBox="1">
            <a:spLocks noChangeArrowheads="1"/>
          </p:cNvSpPr>
          <p:nvPr/>
        </p:nvSpPr>
        <p:spPr bwMode="auto">
          <a:xfrm>
            <a:off x="6249988" y="6488113"/>
            <a:ext cx="2894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Slide credit: </a:t>
            </a:r>
            <a:r>
              <a:rPr lang="en-US">
                <a:hlinkClick r:id="rId10"/>
              </a:rPr>
              <a:t>Vaibhav Vaish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Homography</a:t>
            </a:r>
            <a:r>
              <a:rPr lang="en-US" dirty="0" smtClean="0"/>
              <a:t> Reminder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defRPr/>
            </a:pPr>
            <a:r>
              <a:rPr lang="en-US" dirty="0"/>
              <a:t>p</a:t>
            </a:r>
            <a:r>
              <a:rPr lang="en-US" dirty="0" smtClean="0"/>
              <a:t> </a:t>
            </a:r>
            <a:r>
              <a:rPr lang="en-US" dirty="0" smtClean="0"/>
              <a:t>= K [R t] </a:t>
            </a:r>
            <a:r>
              <a:rPr lang="en-US" dirty="0" smtClean="0"/>
              <a:t>P</a:t>
            </a:r>
            <a:endParaRPr lang="en-US" dirty="0" smtClean="0"/>
          </a:p>
          <a:p>
            <a:pPr>
              <a:defRPr/>
            </a:pPr>
            <a:r>
              <a:rPr lang="en-US" dirty="0"/>
              <a:t>p</a:t>
            </a:r>
            <a:r>
              <a:rPr lang="en-US" dirty="0" smtClean="0"/>
              <a:t>’ </a:t>
            </a:r>
            <a:r>
              <a:rPr lang="en-US" dirty="0" smtClean="0"/>
              <a:t>= K’ [R’ t’] </a:t>
            </a:r>
            <a:r>
              <a:rPr lang="en-US" dirty="0" smtClean="0"/>
              <a:t>P’</a:t>
            </a:r>
            <a:endParaRPr lang="en-US" dirty="0" smtClean="0"/>
          </a:p>
          <a:p>
            <a:pPr>
              <a:defRPr/>
            </a:pPr>
            <a:r>
              <a:rPr lang="en-US" dirty="0" smtClean="0"/>
              <a:t>t=t’=0</a:t>
            </a:r>
          </a:p>
          <a:p>
            <a:pPr>
              <a:buFont typeface="Arial" charset="0"/>
              <a:buNone/>
              <a:defRPr/>
            </a:pPr>
            <a:r>
              <a:rPr lang="en-US" dirty="0" smtClean="0"/>
              <a:t> 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/>
              <a:t>p</a:t>
            </a:r>
            <a:r>
              <a:rPr lang="en-US" dirty="0" smtClean="0"/>
              <a:t>‘</a:t>
            </a:r>
            <a:r>
              <a:rPr lang="en-US" dirty="0" smtClean="0"/>
              <a:t>=</a:t>
            </a:r>
            <a:r>
              <a:rPr lang="en-US" dirty="0" err="1" smtClean="0"/>
              <a:t>Hp</a:t>
            </a:r>
            <a:r>
              <a:rPr lang="en-US" dirty="0" smtClean="0"/>
              <a:t>    </a:t>
            </a:r>
            <a:r>
              <a:rPr lang="en-US" sz="2400" dirty="0" smtClean="0"/>
              <a:t>where</a:t>
            </a:r>
            <a:r>
              <a:rPr lang="en-US" dirty="0" smtClean="0"/>
              <a:t> 	  H = K’ R’ R</a:t>
            </a:r>
            <a:r>
              <a:rPr lang="en-US" baseline="30000" dirty="0" smtClean="0"/>
              <a:t>-1</a:t>
            </a:r>
            <a:r>
              <a:rPr lang="en-US" dirty="0" smtClean="0"/>
              <a:t> K</a:t>
            </a:r>
            <a:r>
              <a:rPr lang="en-US" baseline="30000" dirty="0" smtClean="0"/>
              <a:t>-1</a:t>
            </a:r>
          </a:p>
          <a:p>
            <a:pPr>
              <a:defRPr/>
            </a:pPr>
            <a:r>
              <a:rPr lang="en-US" dirty="0" smtClean="0"/>
              <a:t>Typically only R and f will change (4 parameters), but, in general, H has 8 parameters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4567238" y="2501900"/>
            <a:ext cx="2514600" cy="53340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5334000" y="2438400"/>
            <a:ext cx="2743200" cy="60960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6248400" y="4191000"/>
            <a:ext cx="152400" cy="1524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rot="16200000" flipV="1">
            <a:off x="5410200" y="3276600"/>
            <a:ext cx="1371600" cy="457200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rot="5400000" flipH="1" flipV="1">
            <a:off x="5829300" y="3314700"/>
            <a:ext cx="1371600" cy="38100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9" name="TextBox 13"/>
          <p:cNvSpPr txBox="1">
            <a:spLocks noChangeArrowheads="1"/>
          </p:cNvSpPr>
          <p:nvPr/>
        </p:nvSpPr>
        <p:spPr bwMode="auto">
          <a:xfrm>
            <a:off x="5791200" y="3505200"/>
            <a:ext cx="249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</a:t>
            </a:r>
          </a:p>
        </p:txBody>
      </p:sp>
      <p:sp>
        <p:nvSpPr>
          <p:cNvPr id="20490" name="TextBox 14"/>
          <p:cNvSpPr txBox="1">
            <a:spLocks noChangeArrowheads="1"/>
          </p:cNvSpPr>
          <p:nvPr/>
        </p:nvSpPr>
        <p:spPr bwMode="auto">
          <a:xfrm>
            <a:off x="6553200" y="3505200"/>
            <a:ext cx="292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f'</a:t>
            </a:r>
          </a:p>
        </p:txBody>
      </p:sp>
      <p:sp>
        <p:nvSpPr>
          <p:cNvPr id="20491" name="TextBox 15"/>
          <p:cNvSpPr txBox="1">
            <a:spLocks noChangeArrowheads="1"/>
          </p:cNvSpPr>
          <p:nvPr/>
        </p:nvSpPr>
        <p:spPr bwMode="auto">
          <a:xfrm>
            <a:off x="6705600" y="1143000"/>
            <a:ext cx="2984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/>
              <a:t>.</a:t>
            </a:r>
          </a:p>
        </p:txBody>
      </p:sp>
      <p:cxnSp>
        <p:nvCxnSpPr>
          <p:cNvPr id="18" name="Straight Connector 17"/>
          <p:cNvCxnSpPr/>
          <p:nvPr/>
        </p:nvCxnSpPr>
        <p:spPr>
          <a:xfrm rot="5400000" flipH="1" flipV="1">
            <a:off x="5295900" y="2552700"/>
            <a:ext cx="2590800" cy="53340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3" name="TextBox 18"/>
          <p:cNvSpPr txBox="1">
            <a:spLocks noChangeArrowheads="1"/>
          </p:cNvSpPr>
          <p:nvPr/>
        </p:nvSpPr>
        <p:spPr bwMode="auto">
          <a:xfrm>
            <a:off x="6781800" y="1981200"/>
            <a:ext cx="312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x</a:t>
            </a:r>
          </a:p>
        </p:txBody>
      </p:sp>
      <p:sp>
        <p:nvSpPr>
          <p:cNvPr id="20494" name="TextBox 19"/>
          <p:cNvSpPr txBox="1">
            <a:spLocks noChangeArrowheads="1"/>
          </p:cNvSpPr>
          <p:nvPr/>
        </p:nvSpPr>
        <p:spPr bwMode="auto">
          <a:xfrm>
            <a:off x="6096000" y="2819400"/>
            <a:ext cx="355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x</a:t>
            </a:r>
            <a:r>
              <a:rPr lang="en-US"/>
              <a:t>'</a:t>
            </a:r>
          </a:p>
        </p:txBody>
      </p:sp>
      <p:cxnSp>
        <p:nvCxnSpPr>
          <p:cNvPr id="22" name="Straight Arrow Connector 21"/>
          <p:cNvCxnSpPr>
            <a:stCxn id="20494" idx="3"/>
          </p:cNvCxnSpPr>
          <p:nvPr/>
        </p:nvCxnSpPr>
        <p:spPr>
          <a:xfrm flipV="1">
            <a:off x="6451600" y="2819400"/>
            <a:ext cx="101600" cy="1841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rot="5400000">
            <a:off x="6683375" y="2339975"/>
            <a:ext cx="196850" cy="1524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7" name="TextBox 24"/>
          <p:cNvSpPr txBox="1">
            <a:spLocks noChangeArrowheads="1"/>
          </p:cNvSpPr>
          <p:nvPr/>
        </p:nvSpPr>
        <p:spPr bwMode="auto">
          <a:xfrm>
            <a:off x="6858000" y="1230313"/>
            <a:ext cx="3381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X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Views from rotating camera</a:t>
            </a:r>
          </a:p>
        </p:txBody>
      </p:sp>
      <p:sp>
        <p:nvSpPr>
          <p:cNvPr id="18435" name="Content Placeholder 3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3276600" y="4343400"/>
            <a:ext cx="2667000" cy="1524000"/>
            <a:chOff x="2064" y="2736"/>
            <a:chExt cx="1680" cy="960"/>
          </a:xfrm>
        </p:grpSpPr>
        <p:grpSp>
          <p:nvGrpSpPr>
            <p:cNvPr id="18466" name="Group 4"/>
            <p:cNvGrpSpPr>
              <a:grpSpLocks/>
            </p:cNvGrpSpPr>
            <p:nvPr/>
          </p:nvGrpSpPr>
          <p:grpSpPr bwMode="auto">
            <a:xfrm>
              <a:off x="2064" y="2736"/>
              <a:ext cx="1680" cy="960"/>
              <a:chOff x="1776" y="2928"/>
              <a:chExt cx="768" cy="624"/>
            </a:xfrm>
          </p:grpSpPr>
          <p:sp>
            <p:nvSpPr>
              <p:cNvPr id="18468" name="Line 5"/>
              <p:cNvSpPr>
                <a:spLocks noChangeShapeType="1"/>
              </p:cNvSpPr>
              <p:nvPr/>
            </p:nvSpPr>
            <p:spPr bwMode="auto">
              <a:xfrm>
                <a:off x="1776" y="2928"/>
                <a:ext cx="384" cy="624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69" name="Line 6"/>
              <p:cNvSpPr>
                <a:spLocks noChangeShapeType="1"/>
              </p:cNvSpPr>
              <p:nvPr/>
            </p:nvSpPr>
            <p:spPr bwMode="auto">
              <a:xfrm flipV="1">
                <a:off x="2160" y="2928"/>
                <a:ext cx="384" cy="624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467" name="Line 7"/>
            <p:cNvSpPr>
              <a:spLocks noChangeShapeType="1"/>
            </p:cNvSpPr>
            <p:nvPr/>
          </p:nvSpPr>
          <p:spPr bwMode="auto">
            <a:xfrm>
              <a:off x="2064" y="2742"/>
              <a:ext cx="1680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8437" name="Group 8"/>
          <p:cNvGrpSpPr>
            <a:grpSpLocks/>
          </p:cNvGrpSpPr>
          <p:nvPr/>
        </p:nvGrpSpPr>
        <p:grpSpPr bwMode="auto">
          <a:xfrm>
            <a:off x="76200" y="4343400"/>
            <a:ext cx="9067800" cy="1524000"/>
            <a:chOff x="48" y="2736"/>
            <a:chExt cx="5712" cy="960"/>
          </a:xfrm>
        </p:grpSpPr>
        <p:grpSp>
          <p:nvGrpSpPr>
            <p:cNvPr id="18462" name="Group 9"/>
            <p:cNvGrpSpPr>
              <a:grpSpLocks/>
            </p:cNvGrpSpPr>
            <p:nvPr/>
          </p:nvGrpSpPr>
          <p:grpSpPr bwMode="auto">
            <a:xfrm>
              <a:off x="48" y="2736"/>
              <a:ext cx="5712" cy="960"/>
              <a:chOff x="1776" y="2928"/>
              <a:chExt cx="768" cy="624"/>
            </a:xfrm>
          </p:grpSpPr>
          <p:sp>
            <p:nvSpPr>
              <p:cNvPr id="18464" name="Line 10"/>
              <p:cNvSpPr>
                <a:spLocks noChangeShapeType="1"/>
              </p:cNvSpPr>
              <p:nvPr/>
            </p:nvSpPr>
            <p:spPr bwMode="auto">
              <a:xfrm>
                <a:off x="1776" y="2928"/>
                <a:ext cx="384" cy="624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65" name="Line 11"/>
              <p:cNvSpPr>
                <a:spLocks noChangeShapeType="1"/>
              </p:cNvSpPr>
              <p:nvPr/>
            </p:nvSpPr>
            <p:spPr bwMode="auto">
              <a:xfrm flipV="1">
                <a:off x="2160" y="2928"/>
                <a:ext cx="384" cy="624"/>
              </a:xfrm>
              <a:prstGeom prst="line">
                <a:avLst/>
              </a:prstGeom>
              <a:noFill/>
              <a:ln w="25400">
                <a:solidFill>
                  <a:schemeClr val="tx2"/>
                </a:solidFill>
                <a:prstDash val="dash"/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463" name="Line 12"/>
            <p:cNvSpPr>
              <a:spLocks noChangeShapeType="1"/>
            </p:cNvSpPr>
            <p:nvPr/>
          </p:nvSpPr>
          <p:spPr bwMode="auto">
            <a:xfrm>
              <a:off x="48" y="2742"/>
              <a:ext cx="5664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prstDash val="dash"/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" name="Group 13"/>
          <p:cNvGrpSpPr>
            <a:grpSpLocks/>
          </p:cNvGrpSpPr>
          <p:nvPr/>
        </p:nvGrpSpPr>
        <p:grpSpPr bwMode="auto">
          <a:xfrm rot="1825181">
            <a:off x="3667125" y="4438650"/>
            <a:ext cx="2667000" cy="1524000"/>
            <a:chOff x="2064" y="2736"/>
            <a:chExt cx="1680" cy="960"/>
          </a:xfrm>
        </p:grpSpPr>
        <p:grpSp>
          <p:nvGrpSpPr>
            <p:cNvPr id="18458" name="Group 14"/>
            <p:cNvGrpSpPr>
              <a:grpSpLocks/>
            </p:cNvGrpSpPr>
            <p:nvPr/>
          </p:nvGrpSpPr>
          <p:grpSpPr bwMode="auto">
            <a:xfrm>
              <a:off x="2064" y="2736"/>
              <a:ext cx="1680" cy="960"/>
              <a:chOff x="1776" y="2928"/>
              <a:chExt cx="768" cy="624"/>
            </a:xfrm>
          </p:grpSpPr>
          <p:sp>
            <p:nvSpPr>
              <p:cNvPr id="18460" name="Line 15"/>
              <p:cNvSpPr>
                <a:spLocks noChangeShapeType="1"/>
              </p:cNvSpPr>
              <p:nvPr/>
            </p:nvSpPr>
            <p:spPr bwMode="auto">
              <a:xfrm>
                <a:off x="1776" y="2928"/>
                <a:ext cx="384" cy="624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461" name="Line 16"/>
              <p:cNvSpPr>
                <a:spLocks noChangeShapeType="1"/>
              </p:cNvSpPr>
              <p:nvPr/>
            </p:nvSpPr>
            <p:spPr bwMode="auto">
              <a:xfrm flipV="1">
                <a:off x="2160" y="2928"/>
                <a:ext cx="384" cy="624"/>
              </a:xfrm>
              <a:prstGeom prst="line">
                <a:avLst/>
              </a:prstGeom>
              <a:noFill/>
              <a:ln w="25400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18459" name="Line 17"/>
            <p:cNvSpPr>
              <a:spLocks noChangeShapeType="1"/>
            </p:cNvSpPr>
            <p:nvPr/>
          </p:nvSpPr>
          <p:spPr bwMode="auto">
            <a:xfrm>
              <a:off x="2064" y="2742"/>
              <a:ext cx="1680" cy="0"/>
            </a:xfrm>
            <a:prstGeom prst="line">
              <a:avLst/>
            </a:prstGeom>
            <a:noFill/>
            <a:ln w="25400">
              <a:solidFill>
                <a:schemeClr val="tx2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8439" name="Text Box 21"/>
          <p:cNvSpPr txBox="1">
            <a:spLocks noChangeArrowheads="1"/>
          </p:cNvSpPr>
          <p:nvPr/>
        </p:nvSpPr>
        <p:spPr bwMode="auto">
          <a:xfrm>
            <a:off x="2895600" y="6172200"/>
            <a:ext cx="3429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/>
              <a:t>Camera Center</a:t>
            </a:r>
          </a:p>
        </p:txBody>
      </p:sp>
      <p:sp>
        <p:nvSpPr>
          <p:cNvPr id="18440" name="Line 22"/>
          <p:cNvSpPr>
            <a:spLocks noChangeShapeType="1"/>
          </p:cNvSpPr>
          <p:nvPr/>
        </p:nvSpPr>
        <p:spPr bwMode="auto">
          <a:xfrm flipV="1">
            <a:off x="4343400" y="5943600"/>
            <a:ext cx="228600" cy="304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grpSp>
        <p:nvGrpSpPr>
          <p:cNvPr id="8" name="Group 46"/>
          <p:cNvGrpSpPr>
            <a:grpSpLocks/>
          </p:cNvGrpSpPr>
          <p:nvPr/>
        </p:nvGrpSpPr>
        <p:grpSpPr bwMode="auto">
          <a:xfrm>
            <a:off x="4610100" y="4291013"/>
            <a:ext cx="2862263" cy="1566862"/>
            <a:chOff x="2904" y="2703"/>
            <a:chExt cx="1803" cy="987"/>
          </a:xfrm>
        </p:grpSpPr>
        <p:sp>
          <p:nvSpPr>
            <p:cNvPr id="18455" name="Line 19"/>
            <p:cNvSpPr>
              <a:spLocks noChangeShapeType="1"/>
            </p:cNvSpPr>
            <p:nvPr/>
          </p:nvSpPr>
          <p:spPr bwMode="auto">
            <a:xfrm flipH="1">
              <a:off x="2904" y="2736"/>
              <a:ext cx="1752" cy="954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6" name="Oval 20"/>
            <p:cNvSpPr>
              <a:spLocks noChangeAspect="1" noChangeArrowheads="1"/>
            </p:cNvSpPr>
            <p:nvPr/>
          </p:nvSpPr>
          <p:spPr bwMode="auto">
            <a:xfrm>
              <a:off x="4638" y="2703"/>
              <a:ext cx="69" cy="69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rgbClr val="00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7" name="Oval 32"/>
            <p:cNvSpPr>
              <a:spLocks noChangeAspect="1" noChangeArrowheads="1"/>
            </p:cNvSpPr>
            <p:nvPr/>
          </p:nvSpPr>
          <p:spPr bwMode="auto">
            <a:xfrm>
              <a:off x="3864" y="3120"/>
              <a:ext cx="69" cy="69"/>
            </a:xfrm>
            <a:prstGeom prst="ellipse">
              <a:avLst/>
            </a:prstGeom>
            <a:solidFill>
              <a:srgbClr val="00FF00"/>
            </a:solidFill>
            <a:ln w="9525">
              <a:solidFill>
                <a:srgbClr val="00FF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" name="Group 45"/>
          <p:cNvGrpSpPr>
            <a:grpSpLocks/>
          </p:cNvGrpSpPr>
          <p:nvPr/>
        </p:nvGrpSpPr>
        <p:grpSpPr bwMode="auto">
          <a:xfrm>
            <a:off x="4600575" y="4286250"/>
            <a:ext cx="947738" cy="1581150"/>
            <a:chOff x="2898" y="2700"/>
            <a:chExt cx="597" cy="996"/>
          </a:xfrm>
        </p:grpSpPr>
        <p:sp>
          <p:nvSpPr>
            <p:cNvPr id="18452" name="Line 24"/>
            <p:cNvSpPr>
              <a:spLocks noChangeShapeType="1"/>
            </p:cNvSpPr>
            <p:nvPr/>
          </p:nvSpPr>
          <p:spPr bwMode="auto">
            <a:xfrm flipV="1">
              <a:off x="2898" y="2736"/>
              <a:ext cx="558" cy="96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53" name="Oval 26"/>
            <p:cNvSpPr>
              <a:spLocks noChangeAspect="1" noChangeArrowheads="1"/>
            </p:cNvSpPr>
            <p:nvPr/>
          </p:nvSpPr>
          <p:spPr bwMode="auto">
            <a:xfrm>
              <a:off x="3426" y="2700"/>
              <a:ext cx="69" cy="69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4" name="Oval 33"/>
            <p:cNvSpPr>
              <a:spLocks noChangeAspect="1" noChangeArrowheads="1"/>
            </p:cNvSpPr>
            <p:nvPr/>
          </p:nvSpPr>
          <p:spPr bwMode="auto">
            <a:xfrm>
              <a:off x="3354" y="2838"/>
              <a:ext cx="69" cy="69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accent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473128" name="Picture 40" descr="small-P10100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676400"/>
            <a:ext cx="3254375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3129" name="Picture 41" descr="small-P10100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1676400"/>
            <a:ext cx="3254375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3138" name="Oval 50"/>
          <p:cNvSpPr>
            <a:spLocks noChangeAspect="1" noChangeArrowheads="1"/>
          </p:cNvSpPr>
          <p:nvPr/>
        </p:nvSpPr>
        <p:spPr bwMode="auto">
          <a:xfrm>
            <a:off x="7543800" y="2019300"/>
            <a:ext cx="109538" cy="109538"/>
          </a:xfrm>
          <a:prstGeom prst="ellipse">
            <a:avLst/>
          </a:prstGeom>
          <a:solidFill>
            <a:srgbClr val="00FF00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0" name="Group 53"/>
          <p:cNvGrpSpPr>
            <a:grpSpLocks/>
          </p:cNvGrpSpPr>
          <p:nvPr/>
        </p:nvGrpSpPr>
        <p:grpSpPr bwMode="auto">
          <a:xfrm>
            <a:off x="3124200" y="2838450"/>
            <a:ext cx="2547938" cy="209550"/>
            <a:chOff x="1968" y="1788"/>
            <a:chExt cx="1605" cy="132"/>
          </a:xfrm>
        </p:grpSpPr>
        <p:sp>
          <p:nvSpPr>
            <p:cNvPr id="18450" name="Oval 51"/>
            <p:cNvSpPr>
              <a:spLocks noChangeAspect="1" noChangeArrowheads="1"/>
            </p:cNvSpPr>
            <p:nvPr/>
          </p:nvSpPr>
          <p:spPr bwMode="auto">
            <a:xfrm>
              <a:off x="1968" y="1851"/>
              <a:ext cx="69" cy="69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8451" name="Oval 52"/>
            <p:cNvSpPr>
              <a:spLocks noChangeAspect="1" noChangeArrowheads="1"/>
            </p:cNvSpPr>
            <p:nvPr/>
          </p:nvSpPr>
          <p:spPr bwMode="auto">
            <a:xfrm>
              <a:off x="3504" y="1788"/>
              <a:ext cx="69" cy="69"/>
            </a:xfrm>
            <a:prstGeom prst="ellipse">
              <a:avLst/>
            </a:prstGeom>
            <a:solidFill>
              <a:schemeClr val="accent2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1" name="Group 54"/>
          <p:cNvGrpSpPr>
            <a:grpSpLocks/>
          </p:cNvGrpSpPr>
          <p:nvPr/>
        </p:nvGrpSpPr>
        <p:grpSpPr bwMode="auto">
          <a:xfrm>
            <a:off x="5486400" y="4419600"/>
            <a:ext cx="1885950" cy="581025"/>
            <a:chOff x="3456" y="2784"/>
            <a:chExt cx="1188" cy="366"/>
          </a:xfrm>
        </p:grpSpPr>
        <p:sp>
          <p:nvSpPr>
            <p:cNvPr id="18448" name="Line 55"/>
            <p:cNvSpPr>
              <a:spLocks noChangeShapeType="1"/>
            </p:cNvSpPr>
            <p:nvPr/>
          </p:nvSpPr>
          <p:spPr bwMode="auto">
            <a:xfrm flipV="1">
              <a:off x="4020" y="2814"/>
              <a:ext cx="624" cy="336"/>
            </a:xfrm>
            <a:prstGeom prst="line">
              <a:avLst/>
            </a:prstGeom>
            <a:noFill/>
            <a:ln w="19050">
              <a:solidFill>
                <a:srgbClr val="00FF00"/>
              </a:solidFill>
              <a:round/>
              <a:headEnd/>
              <a:tailEnd type="triangle" w="lg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449" name="Line 56"/>
            <p:cNvSpPr>
              <a:spLocks noChangeShapeType="1"/>
            </p:cNvSpPr>
            <p:nvPr/>
          </p:nvSpPr>
          <p:spPr bwMode="auto">
            <a:xfrm flipV="1">
              <a:off x="3456" y="2784"/>
              <a:ext cx="48" cy="96"/>
            </a:xfrm>
            <a:prstGeom prst="line">
              <a:avLst/>
            </a:prstGeom>
            <a:noFill/>
            <a:ln w="19050">
              <a:solidFill>
                <a:schemeClr val="accent1"/>
              </a:solidFill>
              <a:round/>
              <a:headEnd/>
              <a:tailEnd type="triangle" w="lg" len="med"/>
            </a:ln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73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3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3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31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Image Stitching Algorithm Overview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endParaRPr lang="en-US" dirty="0" smtClean="0"/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dirty="0" smtClean="0"/>
              <a:t>Detect </a:t>
            </a:r>
            <a:r>
              <a:rPr lang="en-US" dirty="0" err="1" smtClean="0"/>
              <a:t>keypoints</a:t>
            </a:r>
            <a:endParaRPr lang="en-US" dirty="0" smtClean="0"/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dirty="0" smtClean="0"/>
              <a:t>Match </a:t>
            </a:r>
            <a:r>
              <a:rPr lang="en-US" dirty="0" err="1" smtClean="0"/>
              <a:t>keypoints</a:t>
            </a:r>
            <a:endParaRPr lang="en-US" dirty="0" smtClean="0"/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dirty="0" smtClean="0"/>
              <a:t>Estimate </a:t>
            </a:r>
            <a:r>
              <a:rPr lang="en-US" dirty="0" err="1" smtClean="0"/>
              <a:t>homography</a:t>
            </a:r>
            <a:r>
              <a:rPr lang="en-US" dirty="0" smtClean="0"/>
              <a:t> with four matched </a:t>
            </a:r>
            <a:r>
              <a:rPr lang="en-US" dirty="0" err="1" smtClean="0"/>
              <a:t>keypoints</a:t>
            </a:r>
            <a:r>
              <a:rPr lang="en-US" dirty="0" smtClean="0"/>
              <a:t> (using RANSAC)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dirty="0" smtClean="0"/>
              <a:t>Project onto a surface and blend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Image Stitching Algorithm Overview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Calibri" pitchFamily="34" charset="0"/>
              <a:buAutoNum type="arabicPeriod"/>
            </a:pPr>
            <a:endParaRPr lang="en-US" dirty="0" smtClean="0"/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dirty="0" smtClean="0"/>
              <a:t>Detect/extract </a:t>
            </a:r>
            <a:r>
              <a:rPr lang="en-US" dirty="0" err="1" smtClean="0"/>
              <a:t>keypoints</a:t>
            </a:r>
            <a:r>
              <a:rPr lang="en-US" dirty="0" smtClean="0"/>
              <a:t> (e.g., </a:t>
            </a:r>
            <a:r>
              <a:rPr lang="en-US" dirty="0" err="1" smtClean="0"/>
              <a:t>DoG</a:t>
            </a:r>
            <a:r>
              <a:rPr lang="en-US" dirty="0" smtClean="0"/>
              <a:t>/SIFT)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dirty="0" smtClean="0"/>
              <a:t>Match </a:t>
            </a:r>
            <a:r>
              <a:rPr lang="en-US" dirty="0" err="1" smtClean="0"/>
              <a:t>keypoints</a:t>
            </a:r>
            <a:r>
              <a:rPr lang="en-US" dirty="0" smtClean="0"/>
              <a:t> (most similar features, compared to 2</a:t>
            </a:r>
            <a:r>
              <a:rPr lang="en-US" baseline="30000" dirty="0" smtClean="0"/>
              <a:t>nd</a:t>
            </a:r>
            <a:r>
              <a:rPr lang="en-US" dirty="0" smtClean="0"/>
              <a:t> most similar</a:t>
            </a:r>
            <a:r>
              <a:rPr lang="en-US" dirty="0" smtClean="0"/>
              <a:t>)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dirty="0" smtClean="0"/>
              <a:t>Compute </a:t>
            </a:r>
            <a:r>
              <a:rPr lang="en-US" dirty="0" err="1" smtClean="0"/>
              <a:t>Homography</a:t>
            </a:r>
            <a:r>
              <a:rPr lang="en-US" dirty="0" smtClean="0"/>
              <a:t>.</a:t>
            </a:r>
          </a:p>
          <a:p>
            <a:pPr marL="514350" indent="-514350">
              <a:buFont typeface="Calibri" pitchFamily="34" charset="0"/>
              <a:buAutoNum type="arabicPeriod"/>
            </a:pPr>
            <a:r>
              <a:rPr lang="en-US" dirty="0" smtClean="0"/>
              <a:t>Declare Success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133600" cy="365125"/>
          </a:xfrm>
        </p:spPr>
        <p:txBody>
          <a:bodyPr/>
          <a:lstStyle/>
          <a:p>
            <a:pPr algn="l">
              <a:defRPr/>
            </a:pPr>
            <a:r>
              <a:rPr lang="en-US"/>
              <a:t>Computer Vision, Robert Pless</a:t>
            </a:r>
          </a:p>
        </p:txBody>
      </p:sp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err="1" smtClean="0">
                <a:latin typeface="Verdana" charset="0"/>
              </a:rPr>
              <a:t>Homography</a:t>
            </a:r>
            <a:r>
              <a:rPr lang="en-US" dirty="0" smtClean="0">
                <a:latin typeface="Verdana" charset="0"/>
              </a:rPr>
              <a:t> math reminder:</a:t>
            </a:r>
            <a:endParaRPr lang="en-US" dirty="0">
              <a:latin typeface="Verdana" charset="0"/>
            </a:endParaRPr>
          </a:p>
        </p:txBody>
      </p:sp>
      <p:graphicFrame>
        <p:nvGraphicFramePr>
          <p:cNvPr id="34819" name="Object 2"/>
          <p:cNvGraphicFramePr>
            <a:graphicFrameLocks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7560300"/>
              </p:ext>
            </p:extLst>
          </p:nvPr>
        </p:nvGraphicFramePr>
        <p:xfrm>
          <a:off x="914400" y="1981200"/>
          <a:ext cx="2120900" cy="164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2" name="Equation" r:id="rId3" imgW="914400" imgH="711200" progId="Equation.3">
                  <p:embed/>
                </p:oleObj>
              </mc:Choice>
              <mc:Fallback>
                <p:oleObj name="Equation" r:id="rId3" imgW="914400" imgH="71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981200"/>
                        <a:ext cx="2120900" cy="1649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80808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3892550" y="3703638"/>
            <a:ext cx="4452938" cy="258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1800" dirty="0">
                <a:latin typeface="Calibri" charset="0"/>
              </a:rPr>
              <a:t>Write out the lines of this matrix equation.</a:t>
            </a:r>
          </a:p>
          <a:p>
            <a:pPr eaLnBrk="1" hangingPunct="1"/>
            <a:endParaRPr lang="en-US" sz="1800" dirty="0">
              <a:latin typeface="Calibri" charset="0"/>
            </a:endParaRPr>
          </a:p>
          <a:p>
            <a:pPr eaLnBrk="1" hangingPunct="1"/>
            <a:endParaRPr lang="en-US" sz="1800" dirty="0">
              <a:latin typeface="Calibri" charset="0"/>
            </a:endParaRPr>
          </a:p>
          <a:p>
            <a:pPr eaLnBrk="1" hangingPunct="1"/>
            <a:endParaRPr lang="en-US" sz="1800" dirty="0">
              <a:latin typeface="Calibri" charset="0"/>
            </a:endParaRPr>
          </a:p>
          <a:p>
            <a:pPr eaLnBrk="1" hangingPunct="1"/>
            <a:endParaRPr lang="en-US" sz="1800" dirty="0">
              <a:latin typeface="Calibri" charset="0"/>
            </a:endParaRPr>
          </a:p>
          <a:p>
            <a:pPr eaLnBrk="1" hangingPunct="1"/>
            <a:endParaRPr lang="en-US" sz="1800" dirty="0">
              <a:latin typeface="Calibri" charset="0"/>
            </a:endParaRPr>
          </a:p>
          <a:p>
            <a:pPr eaLnBrk="1" hangingPunct="1"/>
            <a:endParaRPr lang="en-US" sz="1800" dirty="0">
              <a:latin typeface="Calibri" charset="0"/>
            </a:endParaRPr>
          </a:p>
          <a:p>
            <a:pPr eaLnBrk="1" hangingPunct="1"/>
            <a:endParaRPr lang="en-US" sz="1800" dirty="0">
              <a:latin typeface="Calibri" charset="0"/>
            </a:endParaRPr>
          </a:p>
          <a:p>
            <a:pPr eaLnBrk="1" hangingPunct="1"/>
            <a:r>
              <a:rPr lang="en-US" sz="1800" dirty="0">
                <a:latin typeface="Calibri" charset="0"/>
              </a:rPr>
              <a:t>And remember which variables are unknown.</a:t>
            </a:r>
          </a:p>
        </p:txBody>
      </p:sp>
      <p:graphicFrame>
        <p:nvGraphicFramePr>
          <p:cNvPr id="3482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8640262"/>
              </p:ext>
            </p:extLst>
          </p:nvPr>
        </p:nvGraphicFramePr>
        <p:xfrm>
          <a:off x="6470650" y="4252913"/>
          <a:ext cx="244475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3" name="Equation" r:id="rId5" imgW="1054100" imgH="254000" progId="Equation.3">
                  <p:embed/>
                </p:oleObj>
              </mc:Choice>
              <mc:Fallback>
                <p:oleObj name="Equation" r:id="rId5" imgW="1054100" imgH="2540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0650" y="4252913"/>
                        <a:ext cx="2444750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739850"/>
              </p:ext>
            </p:extLst>
          </p:nvPr>
        </p:nvGraphicFramePr>
        <p:xfrm>
          <a:off x="6408738" y="4862513"/>
          <a:ext cx="2505075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4" name="Equation" r:id="rId7" imgW="1079032" imgH="253890" progId="Equation.3">
                  <p:embed/>
                </p:oleObj>
              </mc:Choice>
              <mc:Fallback>
                <p:oleObj name="Equation" r:id="rId7" imgW="1079032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8738" y="4862513"/>
                        <a:ext cx="2505075" cy="588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3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575975"/>
              </p:ext>
            </p:extLst>
          </p:nvPr>
        </p:nvGraphicFramePr>
        <p:xfrm>
          <a:off x="6540500" y="5514975"/>
          <a:ext cx="2149475" cy="471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5" name="Equation" r:id="rId9" imgW="926698" imgH="203112" progId="Equation.3">
                  <p:embed/>
                </p:oleObj>
              </mc:Choice>
              <mc:Fallback>
                <p:oleObj name="Equation" r:id="rId9" imgW="926698" imgH="203112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0500" y="5514975"/>
                        <a:ext cx="2149475" cy="471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82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0551442"/>
              </p:ext>
            </p:extLst>
          </p:nvPr>
        </p:nvGraphicFramePr>
        <p:xfrm>
          <a:off x="4724400" y="1295400"/>
          <a:ext cx="4419600" cy="206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0676" name="Equation" r:id="rId11" imgW="1524000" imgH="711200" progId="Equation.3">
                  <p:embed/>
                </p:oleObj>
              </mc:Choice>
              <mc:Fallback>
                <p:oleObj name="Equation" r:id="rId11" imgW="1524000" imgH="71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1295400"/>
                        <a:ext cx="4419600" cy="2060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1023852" y="1066800"/>
            <a:ext cx="164314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err="1" smtClean="0"/>
              <a:t>Hp</a:t>
            </a:r>
            <a:r>
              <a:rPr lang="en-US" sz="3600" dirty="0" smtClean="0"/>
              <a:t> = p’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1465249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0" y="6553200"/>
            <a:ext cx="3352800" cy="120650"/>
          </a:xfrm>
        </p:spPr>
        <p:txBody>
          <a:bodyPr/>
          <a:lstStyle/>
          <a:p>
            <a:pPr algn="l">
              <a:defRPr/>
            </a:pPr>
            <a:r>
              <a:rPr lang="en-US"/>
              <a:t>Computer Vision, Robert Pless</a:t>
            </a:r>
          </a:p>
        </p:txBody>
      </p:sp>
      <p:graphicFrame>
        <p:nvGraphicFramePr>
          <p:cNvPr id="43010" name="Object 2"/>
          <p:cNvGraphicFramePr>
            <a:graphicFrameLocks noChangeAspect="1"/>
          </p:cNvGraphicFramePr>
          <p:nvPr/>
        </p:nvGraphicFramePr>
        <p:xfrm>
          <a:off x="293688" y="25400"/>
          <a:ext cx="8270875" cy="424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9636" name="Equation" r:id="rId3" imgW="3568700" imgH="1828800" progId="Equation.3">
                  <p:embed/>
                </p:oleObj>
              </mc:Choice>
              <mc:Fallback>
                <p:oleObj name="Equation" r:id="rId3" imgW="3568700" imgH="1828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688" y="25400"/>
                        <a:ext cx="8270875" cy="424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rgbClr val="000000">
                                  <a:alpha val="74997"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6172200" y="4343400"/>
            <a:ext cx="15398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sz="4400">
                <a:latin typeface="Calibri" charset="0"/>
              </a:rPr>
              <a:t>Ax=b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0" y="4919663"/>
            <a:ext cx="87630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en-US" dirty="0" err="1">
                <a:latin typeface="Calibri" charset="0"/>
              </a:rPr>
              <a:t>Matlab</a:t>
            </a:r>
            <a:r>
              <a:rPr lang="en-US" dirty="0">
                <a:latin typeface="Calibri" charset="0"/>
              </a:rPr>
              <a:t>: x = A\b</a:t>
            </a:r>
          </a:p>
          <a:p>
            <a:pPr eaLnBrk="1" hangingPunct="1"/>
            <a:r>
              <a:rPr lang="en-US" dirty="0">
                <a:latin typeface="Calibri" charset="0"/>
              </a:rPr>
              <a:t>Then make your </a:t>
            </a:r>
            <a:r>
              <a:rPr lang="en-US" dirty="0" err="1">
                <a:latin typeface="Calibri" charset="0"/>
              </a:rPr>
              <a:t>homography</a:t>
            </a:r>
            <a:r>
              <a:rPr lang="en-US" dirty="0">
                <a:latin typeface="Calibri" charset="0"/>
              </a:rPr>
              <a:t> </a:t>
            </a:r>
            <a:r>
              <a:rPr lang="en-US" dirty="0" smtClean="0">
                <a:latin typeface="Calibri" charset="0"/>
              </a:rPr>
              <a:t>matrix H </a:t>
            </a:r>
            <a:r>
              <a:rPr lang="en-US" dirty="0">
                <a:latin typeface="Calibri" charset="0"/>
              </a:rPr>
              <a:t>by rearranging x into a 3 x 3 matrix</a:t>
            </a:r>
          </a:p>
          <a:p>
            <a:pPr eaLnBrk="1" hangingPunct="1"/>
            <a:endParaRPr lang="en-US" dirty="0">
              <a:latin typeface="Calibri" charset="0"/>
            </a:endParaRPr>
          </a:p>
        </p:txBody>
      </p:sp>
      <p:sp>
        <p:nvSpPr>
          <p:cNvPr id="43013" name="Oval 5"/>
          <p:cNvSpPr>
            <a:spLocks noChangeArrowheads="1"/>
          </p:cNvSpPr>
          <p:nvPr/>
        </p:nvSpPr>
        <p:spPr bwMode="auto">
          <a:xfrm>
            <a:off x="3124200" y="25146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  <p:sp>
        <p:nvSpPr>
          <p:cNvPr id="43014" name="Oval 6"/>
          <p:cNvSpPr>
            <a:spLocks noChangeArrowheads="1"/>
          </p:cNvSpPr>
          <p:nvPr/>
        </p:nvSpPr>
        <p:spPr bwMode="auto">
          <a:xfrm>
            <a:off x="3124200" y="2819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  <p:sp>
        <p:nvSpPr>
          <p:cNvPr id="43015" name="Oval 7"/>
          <p:cNvSpPr>
            <a:spLocks noChangeArrowheads="1"/>
          </p:cNvSpPr>
          <p:nvPr/>
        </p:nvSpPr>
        <p:spPr bwMode="auto">
          <a:xfrm>
            <a:off x="3124200" y="31242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  <p:sp>
        <p:nvSpPr>
          <p:cNvPr id="43016" name="Oval 8"/>
          <p:cNvSpPr>
            <a:spLocks noChangeArrowheads="1"/>
          </p:cNvSpPr>
          <p:nvPr/>
        </p:nvSpPr>
        <p:spPr bwMode="auto">
          <a:xfrm>
            <a:off x="7924800" y="28194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  <p:sp>
        <p:nvSpPr>
          <p:cNvPr id="43017" name="Oval 9"/>
          <p:cNvSpPr>
            <a:spLocks noChangeArrowheads="1"/>
          </p:cNvSpPr>
          <p:nvPr/>
        </p:nvSpPr>
        <p:spPr bwMode="auto">
          <a:xfrm>
            <a:off x="7924800" y="31242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  <p:sp>
        <p:nvSpPr>
          <p:cNvPr id="43018" name="Oval 10"/>
          <p:cNvSpPr>
            <a:spLocks noChangeArrowheads="1"/>
          </p:cNvSpPr>
          <p:nvPr/>
        </p:nvSpPr>
        <p:spPr bwMode="auto">
          <a:xfrm>
            <a:off x="7924800" y="3429000"/>
            <a:ext cx="152400" cy="152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20840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Computing </a:t>
            </a:r>
            <a:r>
              <a:rPr lang="en-US" dirty="0" err="1" smtClean="0"/>
              <a:t>homographies</a:t>
            </a:r>
            <a:r>
              <a:rPr lang="en-US" dirty="0" smtClean="0"/>
              <a:t> in the real world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135563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Assume we have matched points with outliers: How do we compute </a:t>
            </a:r>
            <a:r>
              <a:rPr lang="en-US" dirty="0" err="1" smtClean="0"/>
              <a:t>homography</a:t>
            </a:r>
            <a:r>
              <a:rPr lang="en-US" dirty="0" smtClean="0"/>
              <a:t> </a:t>
            </a:r>
            <a:r>
              <a:rPr lang="en-US" b="1" dirty="0" smtClean="0"/>
              <a:t>H</a:t>
            </a:r>
            <a:r>
              <a:rPr lang="en-US" dirty="0" smtClean="0"/>
              <a:t>?</a:t>
            </a:r>
          </a:p>
          <a:p>
            <a:pPr>
              <a:defRPr/>
            </a:pPr>
            <a:endParaRPr lang="en-US" sz="1200" dirty="0" smtClean="0"/>
          </a:p>
          <a:p>
            <a:pPr>
              <a:buFont typeface="Arial" charset="0"/>
              <a:buNone/>
              <a:defRPr/>
            </a:pPr>
            <a:r>
              <a:rPr lang="en-US" dirty="0" smtClean="0"/>
              <a:t>Automatic </a:t>
            </a:r>
            <a:r>
              <a:rPr lang="en-US" dirty="0" err="1" smtClean="0"/>
              <a:t>Homography</a:t>
            </a:r>
            <a:r>
              <a:rPr lang="en-US" dirty="0" smtClean="0"/>
              <a:t> Estimation with RANSAC</a:t>
            </a:r>
          </a:p>
          <a:p>
            <a:pPr marL="514350" indent="-514350">
              <a:buFont typeface="+mj-lt"/>
              <a:buAutoNum type="arabicPeriod"/>
              <a:defRPr/>
            </a:pPr>
            <a:endParaRPr lang="en-US" dirty="0" smtClean="0"/>
          </a:p>
          <a:p>
            <a:pPr marL="914400" lvl="1" indent="-514350">
              <a:buFont typeface="Calibri" pitchFamily="34" charset="0"/>
              <a:buChar char="–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Computing homography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382000" cy="5135563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US" dirty="0" smtClean="0"/>
              <a:t>Assume we have matched points with outliers: How do we compute </a:t>
            </a:r>
            <a:r>
              <a:rPr lang="en-US" dirty="0" err="1" smtClean="0"/>
              <a:t>homography</a:t>
            </a:r>
            <a:r>
              <a:rPr lang="en-US" dirty="0" smtClean="0"/>
              <a:t> </a:t>
            </a:r>
            <a:r>
              <a:rPr lang="en-US" b="1" dirty="0" smtClean="0"/>
              <a:t>H</a:t>
            </a:r>
            <a:r>
              <a:rPr lang="en-US" dirty="0" smtClean="0"/>
              <a:t>?</a:t>
            </a:r>
          </a:p>
          <a:p>
            <a:pPr>
              <a:defRPr/>
            </a:pPr>
            <a:endParaRPr lang="en-US" sz="1200" dirty="0" smtClean="0"/>
          </a:p>
          <a:p>
            <a:pPr>
              <a:buFont typeface="Arial" charset="0"/>
              <a:buNone/>
              <a:defRPr/>
            </a:pPr>
            <a:r>
              <a:rPr lang="en-US" dirty="0" smtClean="0"/>
              <a:t>Automatic </a:t>
            </a:r>
            <a:r>
              <a:rPr lang="en-US" dirty="0" err="1" smtClean="0"/>
              <a:t>Homography</a:t>
            </a:r>
            <a:r>
              <a:rPr lang="en-US" dirty="0" smtClean="0"/>
              <a:t> Estimation with RANSAC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Choose number of samples </a:t>
            </a:r>
            <a:r>
              <a:rPr lang="en-US" i="1" dirty="0" smtClean="0"/>
              <a:t>N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Choose 4 random potential matches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Compute </a:t>
            </a:r>
            <a:r>
              <a:rPr lang="en-US" b="1" dirty="0" smtClean="0"/>
              <a:t>H</a:t>
            </a:r>
            <a:endParaRPr lang="en-US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Project points from </a:t>
            </a:r>
            <a:r>
              <a:rPr lang="en-US" b="1" dirty="0" smtClean="0"/>
              <a:t>x</a:t>
            </a:r>
            <a:r>
              <a:rPr lang="en-US" dirty="0" smtClean="0"/>
              <a:t> to </a:t>
            </a:r>
            <a:r>
              <a:rPr lang="en-US" b="1" dirty="0" smtClean="0"/>
              <a:t>x</a:t>
            </a:r>
            <a:r>
              <a:rPr lang="en-US" dirty="0" smtClean="0"/>
              <a:t>’ for each potentially matching pair: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Count </a:t>
            </a:r>
            <a:r>
              <a:rPr lang="en-US" dirty="0" smtClean="0"/>
              <a:t>points with projected distance  &lt;  t</a:t>
            </a:r>
          </a:p>
          <a:p>
            <a:pPr marL="914400" lvl="1" indent="-514350">
              <a:defRPr/>
            </a:pPr>
            <a:r>
              <a:rPr lang="en-US" dirty="0" smtClean="0"/>
              <a:t>E.g., t = 3 pixels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Repeat steps 2-5 </a:t>
            </a:r>
            <a:r>
              <a:rPr lang="en-US" i="1" dirty="0" smtClean="0"/>
              <a:t>N</a:t>
            </a:r>
            <a:r>
              <a:rPr lang="en-US" dirty="0" smtClean="0"/>
              <a:t> times</a:t>
            </a:r>
          </a:p>
          <a:p>
            <a:pPr marL="914400" lvl="1" indent="-514350">
              <a:defRPr/>
            </a:pPr>
            <a:r>
              <a:rPr lang="en-US" dirty="0" smtClean="0"/>
              <a:t>Choose </a:t>
            </a:r>
            <a:r>
              <a:rPr lang="en-US" b="1" dirty="0" smtClean="0"/>
              <a:t>H</a:t>
            </a:r>
            <a:r>
              <a:rPr lang="en-US" dirty="0" smtClean="0"/>
              <a:t> with most inliers</a:t>
            </a:r>
          </a:p>
          <a:p>
            <a:pPr>
              <a:buFont typeface="Arial" charset="0"/>
              <a:buNone/>
              <a:defRPr/>
            </a:pPr>
            <a:endParaRPr lang="en-US" dirty="0" smtClean="0"/>
          </a:p>
          <a:p>
            <a:pPr>
              <a:buFont typeface="Arial" charset="0"/>
              <a:buNone/>
              <a:defRPr/>
            </a:pPr>
            <a:endParaRPr lang="en-US" dirty="0" smtClean="0"/>
          </a:p>
          <a:p>
            <a:pPr>
              <a:buFont typeface="Arial" charset="0"/>
              <a:buNone/>
              <a:defRPr/>
            </a:pPr>
            <a:endParaRPr lang="en-US" dirty="0" smtClean="0"/>
          </a:p>
          <a:p>
            <a:pPr marL="514350" indent="-514350">
              <a:buFont typeface="Arial" charset="0"/>
              <a:buNone/>
              <a:defRPr/>
            </a:pPr>
            <a:endParaRPr lang="en-US" dirty="0" smtClean="0"/>
          </a:p>
          <a:p>
            <a:pPr marL="514350" indent="-514350">
              <a:buFont typeface="+mj-lt"/>
              <a:buAutoNum type="arabicPeriod"/>
              <a:defRPr/>
            </a:pPr>
            <a:endParaRPr lang="en-US" dirty="0" smtClean="0"/>
          </a:p>
          <a:p>
            <a:pPr marL="914400" lvl="1" indent="-514350">
              <a:buFont typeface="Calibri" pitchFamily="34" charset="0"/>
              <a:buChar char="–"/>
              <a:defRPr/>
            </a:pPr>
            <a:endParaRPr lang="en-US" dirty="0"/>
          </a:p>
        </p:txBody>
      </p:sp>
      <p:sp>
        <p:nvSpPr>
          <p:cNvPr id="4101" name="TextBox 11"/>
          <p:cNvSpPr txBox="1">
            <a:spLocks noChangeArrowheads="1"/>
          </p:cNvSpPr>
          <p:nvPr/>
        </p:nvSpPr>
        <p:spPr bwMode="auto">
          <a:xfrm>
            <a:off x="7391400" y="6553200"/>
            <a:ext cx="1685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hlinkClick r:id="rId3"/>
              </a:rPr>
              <a:t>HZ Tutorial ‘99</a:t>
            </a:r>
            <a:endParaRPr lang="en-US"/>
          </a:p>
        </p:txBody>
      </p:sp>
      <p:sp>
        <p:nvSpPr>
          <p:cNvPr id="8" name="Curved Right Arrow 7"/>
          <p:cNvSpPr/>
          <p:nvPr/>
        </p:nvSpPr>
        <p:spPr>
          <a:xfrm flipV="1">
            <a:off x="112713" y="3048000"/>
            <a:ext cx="381000" cy="198120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chemeClr val="tx1"/>
              </a:solidFill>
            </a:endParaRPr>
          </a:p>
        </p:txBody>
      </p:sp>
      <p:graphicFrame>
        <p:nvGraphicFramePr>
          <p:cNvPr id="3379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4092042"/>
              </p:ext>
            </p:extLst>
          </p:nvPr>
        </p:nvGraphicFramePr>
        <p:xfrm>
          <a:off x="3311525" y="3898900"/>
          <a:ext cx="1004888" cy="455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Equation" r:id="rId4" imgW="533400" imgH="215900" progId="Equation.3">
                  <p:embed/>
                </p:oleObj>
              </mc:Choice>
              <mc:Fallback>
                <p:oleObj name="Equation" r:id="rId4" imgW="533400" imgH="2159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11525" y="3898900"/>
                        <a:ext cx="1004888" cy="455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 rot="19028712">
            <a:off x="4222803" y="4687253"/>
            <a:ext cx="54737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How many samples do we need?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Reprise: Automatic </a:t>
            </a:r>
            <a:r>
              <a:rPr lang="en-US" dirty="0" smtClean="0"/>
              <a:t>Image Stitching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  <a:defRPr/>
            </a:pPr>
            <a:endParaRPr lang="en-US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Compute interest points on each image</a:t>
            </a:r>
          </a:p>
          <a:p>
            <a:pPr marL="514350" indent="-514350">
              <a:buFont typeface="+mj-lt"/>
              <a:buAutoNum type="arabicPeriod"/>
              <a:defRPr/>
            </a:pPr>
            <a:endParaRPr lang="en-US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Find candidate matches</a:t>
            </a:r>
          </a:p>
          <a:p>
            <a:pPr marL="514350" indent="-514350">
              <a:buFont typeface="+mj-lt"/>
              <a:buAutoNum type="arabicPeriod"/>
              <a:defRPr/>
            </a:pPr>
            <a:endParaRPr lang="en-US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Estimate </a:t>
            </a:r>
            <a:r>
              <a:rPr lang="en-US" dirty="0" err="1" smtClean="0"/>
              <a:t>homography</a:t>
            </a:r>
            <a:r>
              <a:rPr lang="en-US" dirty="0" smtClean="0"/>
              <a:t> </a:t>
            </a:r>
            <a:r>
              <a:rPr lang="en-US" b="1" dirty="0" smtClean="0"/>
              <a:t>H </a:t>
            </a:r>
            <a:r>
              <a:rPr lang="en-US" dirty="0" smtClean="0"/>
              <a:t>using matched points and RANSAC with normalized DLT</a:t>
            </a:r>
          </a:p>
          <a:p>
            <a:pPr marL="514350" indent="-514350">
              <a:buFont typeface="+mj-lt"/>
              <a:buAutoNum type="arabicPeriod"/>
              <a:defRPr/>
            </a:pPr>
            <a:endParaRPr lang="en-US" dirty="0" smtClean="0"/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Project each image onto the same surface and blend</a:t>
            </a:r>
          </a:p>
          <a:p>
            <a:pPr marL="514350" indent="-514350">
              <a:buFont typeface="+mj-lt"/>
              <a:buAutoNum type="arabicPeriod"/>
              <a:defRPr/>
            </a:pPr>
            <a:endParaRPr lang="en-US" b="1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a Projection Surface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	Many to choose: planar, cylindrical, spherical, cubic, etc.</a:t>
            </a:r>
          </a:p>
        </p:txBody>
      </p:sp>
      <p:pic>
        <p:nvPicPr>
          <p:cNvPr id="66562" name="Picture 2" descr="C:\Users\Hoiem\Documents\Classes\Computational Photography - Fall 2010\projects\stitching\display\initial_matches.png"/>
          <p:cNvPicPr>
            <a:picLocks noChangeAspect="1" noChangeArrowheads="1"/>
          </p:cNvPicPr>
          <p:nvPr/>
        </p:nvPicPr>
        <p:blipFill>
          <a:blip r:embed="rId2" cstate="print"/>
          <a:srcRect t="25000" b="26389"/>
          <a:stretch>
            <a:fillRect/>
          </a:stretch>
        </p:blipFill>
        <p:spPr bwMode="auto">
          <a:xfrm>
            <a:off x="457200" y="2590800"/>
            <a:ext cx="8360229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Planar Mapping</a:t>
            </a:r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1804737" y="2409527"/>
            <a:ext cx="25908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887579" y="2213011"/>
            <a:ext cx="2438400" cy="882316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2887579" y="4543127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3039979" y="2409527"/>
            <a:ext cx="0" cy="228600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068053" y="2594011"/>
            <a:ext cx="886326" cy="2101516"/>
          </a:xfrm>
          <a:prstGeom prst="line">
            <a:avLst/>
          </a:prstGeom>
          <a:ln w="28575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735179" y="3400127"/>
            <a:ext cx="2551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f</a:t>
            </a:r>
            <a:endParaRPr 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3647101" y="3376299"/>
            <a:ext cx="2551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f</a:t>
            </a:r>
            <a:endParaRPr lang="en-US" sz="2000" dirty="0"/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3039979" y="2384375"/>
            <a:ext cx="2133600" cy="2311153"/>
          </a:xfrm>
          <a:prstGeom prst="line">
            <a:avLst/>
          </a:prstGeom>
          <a:ln w="38100"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4644897" y="2802195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5045991" y="1995517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x</a:t>
            </a:r>
            <a:endParaRPr lang="en-US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80529" y="6065966"/>
            <a:ext cx="61350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en-US" dirty="0" smtClean="0"/>
              <a:t>For red image: pixels are already on the planar surface</a:t>
            </a:r>
          </a:p>
          <a:p>
            <a:pPr marL="342900" indent="-342900">
              <a:buAutoNum type="arabicParenR"/>
            </a:pPr>
            <a:r>
              <a:rPr lang="en-US" dirty="0" smtClean="0"/>
              <a:t>For green image: map to first image plane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1804737" y="2384375"/>
            <a:ext cx="4588042" cy="16768"/>
          </a:xfrm>
          <a:prstGeom prst="line">
            <a:avLst/>
          </a:prstGeom>
          <a:ln w="38100">
            <a:solidFill>
              <a:srgbClr val="32000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V="1">
            <a:off x="3039979" y="2409527"/>
            <a:ext cx="3352800" cy="2286000"/>
          </a:xfrm>
          <a:prstGeom prst="line">
            <a:avLst/>
          </a:prstGeom>
          <a:ln w="28575">
            <a:solidFill>
              <a:srgbClr val="32000C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 flipV="1">
            <a:off x="1804737" y="2457182"/>
            <a:ext cx="1235242" cy="2234768"/>
          </a:xfrm>
          <a:prstGeom prst="line">
            <a:avLst/>
          </a:prstGeom>
          <a:ln w="28575">
            <a:solidFill>
              <a:srgbClr val="32000C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069607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Planar vs. Cylindrical Projection</a:t>
            </a:r>
            <a:endParaRPr lang="en-US" dirty="0"/>
          </a:p>
        </p:txBody>
      </p:sp>
      <p:pic>
        <p:nvPicPr>
          <p:cNvPr id="65539" name="Picture 3" descr="C:\Users\Hoiem\Documents\Classes\Computational Photography - Fall 2010\projects\stitching\display\merged_f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990600"/>
            <a:ext cx="8591550" cy="546735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57400" y="5638800"/>
            <a:ext cx="1075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Planar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6645" y="6550223"/>
            <a:ext cx="20473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Photos by Russ Hewett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Spherical Mapping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828800" y="1295400"/>
            <a:ext cx="4572000" cy="4572000"/>
          </a:xfrm>
          <a:prstGeom prst="ellipse">
            <a:avLst/>
          </a:prstGeom>
          <a:noFill/>
          <a:ln w="571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803358" y="1295400"/>
            <a:ext cx="25908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886200" y="1098884"/>
            <a:ext cx="2438400" cy="882316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3886200" y="34290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4038600" y="1295400"/>
            <a:ext cx="0" cy="228600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066674" y="1479884"/>
            <a:ext cx="886326" cy="2101516"/>
          </a:xfrm>
          <a:prstGeom prst="line">
            <a:avLst/>
          </a:prstGeom>
          <a:ln w="28575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733800" y="2286000"/>
            <a:ext cx="2551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f</a:t>
            </a:r>
            <a:endParaRPr 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4509837" y="2574758"/>
            <a:ext cx="2551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f</a:t>
            </a:r>
            <a:endParaRPr lang="en-US" sz="2000" dirty="0"/>
          </a:p>
        </p:txBody>
      </p:sp>
      <p:cxnSp>
        <p:nvCxnSpPr>
          <p:cNvPr id="19" name="Straight Connector 18"/>
          <p:cNvCxnSpPr/>
          <p:nvPr/>
        </p:nvCxnSpPr>
        <p:spPr>
          <a:xfrm flipH="1" flipV="1">
            <a:off x="3048000" y="1343055"/>
            <a:ext cx="990600" cy="2238345"/>
          </a:xfrm>
          <a:prstGeom prst="line">
            <a:avLst/>
          </a:prstGeom>
          <a:ln w="38100">
            <a:solidFill>
              <a:srgbClr val="32000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914001" y="11028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951748" y="128701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x</a:t>
            </a:r>
            <a:endParaRPr lang="en-US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80529" y="6065966"/>
            <a:ext cx="71352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en-US" dirty="0" smtClean="0"/>
              <a:t>For red image: compute h, theta on cylindrical surface from (u, v)</a:t>
            </a:r>
          </a:p>
          <a:p>
            <a:pPr marL="342900" indent="-342900">
              <a:buAutoNum type="arabicParenR"/>
            </a:pPr>
            <a:r>
              <a:rPr lang="en-US" dirty="0" smtClean="0"/>
              <a:t>How can you do this from the </a:t>
            </a:r>
            <a:r>
              <a:rPr lang="en-US" dirty="0" err="1" smtClean="0"/>
              <a:t>homography</a:t>
            </a:r>
            <a:r>
              <a:rPr lang="en-US" dirty="0" smtClean="0"/>
              <a:t> equation?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7287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Cylindrical Mapping</a:t>
            </a: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1828800" y="1295400"/>
            <a:ext cx="4572000" cy="4572000"/>
          </a:xfrm>
          <a:prstGeom prst="ellipse">
            <a:avLst/>
          </a:prstGeom>
          <a:noFill/>
          <a:ln w="57150"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803358" y="1295400"/>
            <a:ext cx="2590800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886200" y="1098884"/>
            <a:ext cx="2438400" cy="882316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3886200" y="3429000"/>
            <a:ext cx="304800" cy="3048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4038600" y="1295400"/>
            <a:ext cx="0" cy="228600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066674" y="1479884"/>
            <a:ext cx="886326" cy="2101516"/>
          </a:xfrm>
          <a:prstGeom prst="line">
            <a:avLst/>
          </a:prstGeom>
          <a:ln w="28575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733800" y="2286000"/>
            <a:ext cx="2551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f</a:t>
            </a:r>
            <a:endParaRPr lang="en-US" sz="2000" dirty="0"/>
          </a:p>
        </p:txBody>
      </p:sp>
      <p:sp>
        <p:nvSpPr>
          <p:cNvPr id="16" name="TextBox 15"/>
          <p:cNvSpPr txBox="1"/>
          <p:nvPr/>
        </p:nvSpPr>
        <p:spPr>
          <a:xfrm>
            <a:off x="4509837" y="2574758"/>
            <a:ext cx="2551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f</a:t>
            </a:r>
            <a:endParaRPr lang="en-US" sz="2000" dirty="0"/>
          </a:p>
        </p:txBody>
      </p:sp>
      <p:cxnSp>
        <p:nvCxnSpPr>
          <p:cNvPr id="19" name="Straight Connector 18"/>
          <p:cNvCxnSpPr/>
          <p:nvPr/>
        </p:nvCxnSpPr>
        <p:spPr>
          <a:xfrm flipH="1" flipV="1">
            <a:off x="3048000" y="1343055"/>
            <a:ext cx="990600" cy="2238345"/>
          </a:xfrm>
          <a:prstGeom prst="line">
            <a:avLst/>
          </a:prstGeom>
          <a:ln w="38100">
            <a:solidFill>
              <a:srgbClr val="32000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2914001" y="1102894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x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2951748" y="1287016"/>
            <a:ext cx="356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x</a:t>
            </a:r>
            <a:endParaRPr lang="en-US" sz="24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480529" y="6065966"/>
            <a:ext cx="71352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arenR"/>
            </a:pPr>
            <a:r>
              <a:rPr lang="en-US" dirty="0" smtClean="0"/>
              <a:t>For red image: compute h, theta on cylindrical surface from (u, v)</a:t>
            </a:r>
          </a:p>
          <a:p>
            <a:pPr marL="342900" indent="-342900">
              <a:buAutoNum type="arabicParenR"/>
            </a:pPr>
            <a:r>
              <a:rPr lang="en-US" dirty="0" smtClean="0"/>
              <a:t>How can you do this from the </a:t>
            </a:r>
            <a:r>
              <a:rPr lang="en-US" dirty="0" err="1" smtClean="0"/>
              <a:t>homography</a:t>
            </a:r>
            <a:r>
              <a:rPr lang="en-US" dirty="0" smtClean="0"/>
              <a:t> equation?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75791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does it matter?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0793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Planar vs. Cylindrical Projection</a:t>
            </a:r>
            <a:endParaRPr lang="en-US" dirty="0"/>
          </a:p>
        </p:txBody>
      </p:sp>
      <p:pic>
        <p:nvPicPr>
          <p:cNvPr id="65539" name="Picture 3" descr="C:\Users\Hoiem\Documents\Classes\Computational Photography - Fall 2010\projects\stitching\display\merged_f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990600"/>
            <a:ext cx="8591550" cy="546735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057400" y="5638800"/>
            <a:ext cx="10759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</a:rPr>
              <a:t>Planar</a:t>
            </a:r>
            <a:endParaRPr lang="en-US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6645" y="6550223"/>
            <a:ext cx="204735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Photos by Russ Hewett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243020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Planar vs. Cylindrical Projection</a:t>
            </a:r>
            <a:endParaRPr lang="en-US" dirty="0"/>
          </a:p>
        </p:txBody>
      </p:sp>
      <p:pic>
        <p:nvPicPr>
          <p:cNvPr id="65538" name="Picture 2" descr="C:\Users\Hoiem\Documents\Classes\Computational Photography - Fall 2010\projects\stitching\display\merged_cylindric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" y="1919288"/>
            <a:ext cx="9086850" cy="301942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429000" y="1371600"/>
            <a:ext cx="16081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Cylindrical</a:t>
            </a:r>
            <a:endParaRPr lang="en-US" sz="2400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Simple gain adjustment</a:t>
            </a:r>
            <a:endParaRPr lang="en-US" dirty="0"/>
          </a:p>
        </p:txBody>
      </p:sp>
      <p:pic>
        <p:nvPicPr>
          <p:cNvPr id="67586" name="Picture 2" descr="C:\Users\Hoiem\Documents\Classes\Computational Photography - Fall 2010\projects\stitching\display\merged_final.jpg"/>
          <p:cNvPicPr>
            <a:picLocks noChangeAspect="1" noChangeArrowheads="1"/>
          </p:cNvPicPr>
          <p:nvPr/>
        </p:nvPicPr>
        <p:blipFill>
          <a:blip r:embed="rId3" cstate="print"/>
          <a:srcRect t="22300" r="1878" b="23345"/>
          <a:stretch>
            <a:fillRect/>
          </a:stretch>
        </p:blipFill>
        <p:spPr bwMode="auto">
          <a:xfrm>
            <a:off x="228600" y="1713470"/>
            <a:ext cx="4724400" cy="1659924"/>
          </a:xfrm>
          <a:prstGeom prst="rect">
            <a:avLst/>
          </a:prstGeom>
          <a:noFill/>
        </p:spPr>
      </p:pic>
      <p:pic>
        <p:nvPicPr>
          <p:cNvPr id="67587" name="Picture 3" descr="C:\Users\Hoiem\Documents\Classes\Computational Photography - Fall 2010\projects\stitching\display\merged_final_gainadj.jpg"/>
          <p:cNvPicPr>
            <a:picLocks noChangeAspect="1" noChangeArrowheads="1"/>
          </p:cNvPicPr>
          <p:nvPr/>
        </p:nvPicPr>
        <p:blipFill>
          <a:blip r:embed="rId4" cstate="print"/>
          <a:srcRect t="22028" r="1552" b="23427"/>
          <a:stretch>
            <a:fillRect/>
          </a:stretch>
        </p:blipFill>
        <p:spPr bwMode="auto">
          <a:xfrm>
            <a:off x="228600" y="3886200"/>
            <a:ext cx="4876800" cy="1713470"/>
          </a:xfrm>
          <a:prstGeom prst="rect">
            <a:avLst/>
          </a:prstGeom>
          <a:noFill/>
        </p:spPr>
      </p:pic>
      <p:pic>
        <p:nvPicPr>
          <p:cNvPr id="5" name="Picture 2" descr="C:\Users\Hoiem\Documents\Classes\Computational Photography - Fall 2010\projects\stitching\display\merged_final.jpg"/>
          <p:cNvPicPr>
            <a:picLocks noChangeAspect="1" noChangeArrowheads="1"/>
          </p:cNvPicPr>
          <p:nvPr/>
        </p:nvPicPr>
        <p:blipFill>
          <a:blip r:embed="rId3" cstate="print"/>
          <a:srcRect l="28487" t="22300" r="57269" b="23345"/>
          <a:stretch>
            <a:fillRect/>
          </a:stretch>
        </p:blipFill>
        <p:spPr bwMode="auto">
          <a:xfrm>
            <a:off x="5638800" y="1905000"/>
            <a:ext cx="1447800" cy="3504284"/>
          </a:xfrm>
          <a:prstGeom prst="rect">
            <a:avLst/>
          </a:prstGeom>
          <a:noFill/>
        </p:spPr>
      </p:pic>
      <p:pic>
        <p:nvPicPr>
          <p:cNvPr id="6" name="Picture 3" descr="C:\Users\Hoiem\Documents\Classes\Computational Photography - Fall 2010\projects\stitching\display\merged_final_gainadj.jpg"/>
          <p:cNvPicPr>
            <a:picLocks noChangeAspect="1" noChangeArrowheads="1"/>
          </p:cNvPicPr>
          <p:nvPr/>
        </p:nvPicPr>
        <p:blipFill>
          <a:blip r:embed="rId4" cstate="print"/>
          <a:srcRect l="27688" t="22028" r="58468" b="23427"/>
          <a:stretch>
            <a:fillRect/>
          </a:stretch>
        </p:blipFill>
        <p:spPr bwMode="auto">
          <a:xfrm>
            <a:off x="7512477" y="1905000"/>
            <a:ext cx="1402923" cy="3505200"/>
          </a:xfrm>
          <a:prstGeom prst="rect">
            <a:avLst/>
          </a:prstGeom>
          <a:noFill/>
        </p:spPr>
      </p:pic>
      <p:sp>
        <p:nvSpPr>
          <p:cNvPr id="7" name="Right Arrow 6"/>
          <p:cNvSpPr/>
          <p:nvPr/>
        </p:nvSpPr>
        <p:spPr>
          <a:xfrm>
            <a:off x="7144512" y="3581400"/>
            <a:ext cx="304800" cy="228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Down Arrow 8"/>
          <p:cNvSpPr/>
          <p:nvPr/>
        </p:nvSpPr>
        <p:spPr>
          <a:xfrm>
            <a:off x="2362200" y="3466070"/>
            <a:ext cx="381000" cy="304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Stitching bigger sets of images together.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r>
              <a:rPr lang="en-US" dirty="0" smtClean="0"/>
              <a:t>… or the incredible beauty of associative groups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Recognizing Panoramas</a:t>
            </a:r>
          </a:p>
        </p:txBody>
      </p:sp>
      <p:grpSp>
        <p:nvGrpSpPr>
          <p:cNvPr id="24579" name="Group 40"/>
          <p:cNvGrpSpPr>
            <a:grpSpLocks/>
          </p:cNvGrpSpPr>
          <p:nvPr/>
        </p:nvGrpSpPr>
        <p:grpSpPr bwMode="auto">
          <a:xfrm>
            <a:off x="990600" y="963613"/>
            <a:ext cx="7010400" cy="5360987"/>
            <a:chOff x="45" y="0"/>
            <a:chExt cx="8064" cy="6166"/>
          </a:xfrm>
        </p:grpSpPr>
        <p:grpSp>
          <p:nvGrpSpPr>
            <p:cNvPr id="24582" name="Group 7"/>
            <p:cNvGrpSpPr>
              <a:grpSpLocks noChangeAspect="1"/>
            </p:cNvGrpSpPr>
            <p:nvPr/>
          </p:nvGrpSpPr>
          <p:grpSpPr bwMode="auto">
            <a:xfrm>
              <a:off x="762" y="2689"/>
              <a:ext cx="6855" cy="3477"/>
              <a:chOff x="9504" y="5904"/>
              <a:chExt cx="8160" cy="4137"/>
            </a:xfrm>
          </p:grpSpPr>
          <p:pic>
            <p:nvPicPr>
              <p:cNvPr id="24609" name="Picture 8" descr="C:\WINDOWS\Desktop\is2003\images\rohr2Large.jpg"/>
              <p:cNvPicPr preferRelativeResize="0"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2816" y="5904"/>
                <a:ext cx="3840" cy="228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10" name="Picture 9" descr="C:\WINDOWS\Desktop\is2003\images\rohr1Large.jpg"/>
              <p:cNvPicPr preferRelativeResize="0"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9504" y="5904"/>
                <a:ext cx="3241" cy="41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11" name="Picture 10" descr="C:\WINDOWS\Desktop\is2003\images\rohr3Large.jpg"/>
              <p:cNvPicPr preferRelativeResize="0"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2816" y="8256"/>
                <a:ext cx="2496" cy="178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12" name="Picture 11" descr="C:\WINDOWS\Desktop\is2003\images\rohr4Large.jpg"/>
              <p:cNvPicPr preferRelativeResize="0"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5408" y="8256"/>
                <a:ext cx="2256" cy="14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grpSp>
          <p:nvGrpSpPr>
            <p:cNvPr id="24583" name="Group 12"/>
            <p:cNvGrpSpPr>
              <a:grpSpLocks noChangeAspect="1"/>
            </p:cNvGrpSpPr>
            <p:nvPr/>
          </p:nvGrpSpPr>
          <p:grpSpPr bwMode="auto">
            <a:xfrm>
              <a:off x="45" y="0"/>
              <a:ext cx="8064" cy="2268"/>
              <a:chOff x="9216" y="4176"/>
              <a:chExt cx="9216" cy="2592"/>
            </a:xfrm>
          </p:grpSpPr>
          <p:pic>
            <p:nvPicPr>
              <p:cNvPr id="24585" name="Picture 13" descr="C:\WINDOWS\Desktop\is2003\images\thumb\0.jpg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0368" y="4176"/>
                <a:ext cx="1152" cy="8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86" name="Picture 14" descr="C:\WINDOWS\Desktop\is2003\images\thumb\1.jpg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9216" y="4176"/>
                <a:ext cx="1152" cy="8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87" name="Picture 15" descr="C:\WINDOWS\Desktop\is2003\images\thumb\2.jpg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1520" y="4176"/>
                <a:ext cx="1152" cy="8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88" name="Picture 16" descr="C:\WINDOWS\Desktop\is2003\images\thumb\4.jpg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3824" y="4176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89" name="Picture 17" descr="C:\WINDOWS\Desktop\is2003\images\thumb\5.jpg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4976" y="4176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0" name="Picture 18" descr="C:\WINDOWS\Desktop\is2003\images\thumb\6.jpg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6128" y="4176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1" name="Picture 19" descr="C:\WINDOWS\Desktop\is2003\images\thumb\7.jpg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17280" y="4176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2" name="Picture 20" descr="C:\WINDOWS\Desktop\is2003\images\thumb\8.jpg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9216" y="5040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3" name="Picture 21" descr="C:\WINDOWS\Desktop\is2003\images\thumb\9.jpg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10368" y="5040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4" name="Picture 22" descr="C:\WINDOWS\Desktop\is2003\images\thumb\10.jpg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11520" y="5040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5" name="Picture 23" descr="C:\WINDOWS\Desktop\is2003\images\thumb\11.jpg"/>
              <p:cNvPicPr>
                <a:picLocks noChangeAspect="1" noChangeArrowheads="1"/>
              </p:cNvPicPr>
              <p:nvPr/>
            </p:nvPicPr>
            <p:blipFill>
              <a:blip r:embed="rId16" cstate="print"/>
              <a:srcRect/>
              <a:stretch>
                <a:fillRect/>
              </a:stretch>
            </p:blipFill>
            <p:spPr bwMode="auto">
              <a:xfrm>
                <a:off x="12672" y="5040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6" name="Picture 24" descr="C:\WINDOWS\Desktop\is2003\images\thumb\12.jpg"/>
              <p:cNvPicPr>
                <a:picLocks noChangeAspect="1" noChangeArrowheads="1"/>
              </p:cNvPicPr>
              <p:nvPr/>
            </p:nvPicPr>
            <p:blipFill>
              <a:blip r:embed="rId17" cstate="print"/>
              <a:srcRect/>
              <a:stretch>
                <a:fillRect/>
              </a:stretch>
            </p:blipFill>
            <p:spPr bwMode="auto">
              <a:xfrm>
                <a:off x="13824" y="5040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7" name="Picture 25" descr="C:\WINDOWS\Desktop\is2003\images\thumb\13.jpg"/>
              <p:cNvPicPr>
                <a:picLocks noChangeAspect="1" noChangeArrowheads="1"/>
              </p:cNvPicPr>
              <p:nvPr/>
            </p:nvPicPr>
            <p:blipFill>
              <a:blip r:embed="rId18" cstate="print"/>
              <a:srcRect/>
              <a:stretch>
                <a:fillRect/>
              </a:stretch>
            </p:blipFill>
            <p:spPr bwMode="auto">
              <a:xfrm>
                <a:off x="14976" y="5040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8" name="Picture 26" descr="C:\WINDOWS\Desktop\is2003\images\thumb\14.jpg"/>
              <p:cNvPicPr>
                <a:picLocks noChangeAspect="1" noChangeArrowheads="1"/>
              </p:cNvPicPr>
              <p:nvPr/>
            </p:nvPicPr>
            <p:blipFill>
              <a:blip r:embed="rId19" cstate="print"/>
              <a:srcRect/>
              <a:stretch>
                <a:fillRect/>
              </a:stretch>
            </p:blipFill>
            <p:spPr bwMode="auto">
              <a:xfrm>
                <a:off x="16128" y="5040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599" name="Picture 27" descr="C:\WINDOWS\Desktop\is2003\images\thumb\15.jpg"/>
              <p:cNvPicPr>
                <a:picLocks noChangeAspect="1" noChangeArrowheads="1"/>
              </p:cNvPicPr>
              <p:nvPr/>
            </p:nvPicPr>
            <p:blipFill>
              <a:blip r:embed="rId20" cstate="print"/>
              <a:srcRect/>
              <a:stretch>
                <a:fillRect/>
              </a:stretch>
            </p:blipFill>
            <p:spPr bwMode="auto">
              <a:xfrm>
                <a:off x="17280" y="5040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00" name="Picture 28" descr="C:\WINDOWS\Desktop\is2003\images\thumb\19.jpg"/>
              <p:cNvPicPr>
                <a:picLocks noChangeAspect="1" noChangeArrowheads="1"/>
              </p:cNvPicPr>
              <p:nvPr/>
            </p:nvPicPr>
            <p:blipFill>
              <a:blip r:embed="rId21" cstate="print"/>
              <a:srcRect/>
              <a:stretch>
                <a:fillRect/>
              </a:stretch>
            </p:blipFill>
            <p:spPr bwMode="auto">
              <a:xfrm>
                <a:off x="12672" y="5904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01" name="Picture 29" descr="C:\WINDOWS\Desktop\is2003\images\thumb\20.jpg"/>
              <p:cNvPicPr>
                <a:picLocks noChangeAspect="1" noChangeArrowheads="1"/>
              </p:cNvPicPr>
              <p:nvPr/>
            </p:nvPicPr>
            <p:blipFill>
              <a:blip r:embed="rId22" cstate="print"/>
              <a:srcRect/>
              <a:stretch>
                <a:fillRect/>
              </a:stretch>
            </p:blipFill>
            <p:spPr bwMode="auto">
              <a:xfrm>
                <a:off x="13824" y="5904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02" name="Picture 30" descr="C:\WINDOWS\Desktop\is2003\images\thumb\21.jpg"/>
              <p:cNvPicPr>
                <a:picLocks noChangeAspect="1" noChangeArrowheads="1"/>
              </p:cNvPicPr>
              <p:nvPr/>
            </p:nvPicPr>
            <p:blipFill>
              <a:blip r:embed="rId23" cstate="print"/>
              <a:srcRect/>
              <a:stretch>
                <a:fillRect/>
              </a:stretch>
            </p:blipFill>
            <p:spPr bwMode="auto">
              <a:xfrm>
                <a:off x="14976" y="5904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03" name="Picture 31" descr="C:\WINDOWS\Desktop\is2003\images\thumb\22.jpg"/>
              <p:cNvPicPr>
                <a:picLocks noChangeAspect="1" noChangeArrowheads="1"/>
              </p:cNvPicPr>
              <p:nvPr/>
            </p:nvPicPr>
            <p:blipFill>
              <a:blip r:embed="rId24" cstate="print"/>
              <a:srcRect/>
              <a:stretch>
                <a:fillRect/>
              </a:stretch>
            </p:blipFill>
            <p:spPr bwMode="auto">
              <a:xfrm>
                <a:off x="16128" y="5904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04" name="Picture 32" descr="C:\WINDOWS\Desktop\is2003\images\thumb\23.jpg"/>
              <p:cNvPicPr>
                <a:picLocks noChangeAspect="1" noChangeArrowheads="1"/>
              </p:cNvPicPr>
              <p:nvPr/>
            </p:nvPicPr>
            <p:blipFill>
              <a:blip r:embed="rId25" cstate="print"/>
              <a:srcRect/>
              <a:stretch>
                <a:fillRect/>
              </a:stretch>
            </p:blipFill>
            <p:spPr bwMode="auto">
              <a:xfrm>
                <a:off x="17280" y="5904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05" name="Picture 33" descr="C:\WINDOWS\Desktop\is2003\images\thumb\3.jpg"/>
              <p:cNvPicPr>
                <a:picLocks noChangeAspect="1" noChangeArrowheads="1"/>
              </p:cNvPicPr>
              <p:nvPr/>
            </p:nvPicPr>
            <p:blipFill>
              <a:blip r:embed="rId26" cstate="print"/>
              <a:srcRect/>
              <a:stretch>
                <a:fillRect/>
              </a:stretch>
            </p:blipFill>
            <p:spPr bwMode="auto">
              <a:xfrm>
                <a:off x="12672" y="4176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06" name="Picture 34" descr="C:\WINDOWS\Desktop\is2003\images\thumb\16.jpg"/>
              <p:cNvPicPr>
                <a:picLocks noChangeAspect="1" noChangeArrowheads="1"/>
              </p:cNvPicPr>
              <p:nvPr/>
            </p:nvPicPr>
            <p:blipFill>
              <a:blip r:embed="rId27" cstate="print"/>
              <a:srcRect/>
              <a:stretch>
                <a:fillRect/>
              </a:stretch>
            </p:blipFill>
            <p:spPr bwMode="auto">
              <a:xfrm>
                <a:off x="9216" y="5904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07" name="Picture 35" descr="C:\WINDOWS\Desktop\is2003\images\thumb\17.jpg"/>
              <p:cNvPicPr>
                <a:picLocks noChangeAspect="1" noChangeArrowheads="1"/>
              </p:cNvPicPr>
              <p:nvPr/>
            </p:nvPicPr>
            <p:blipFill>
              <a:blip r:embed="rId28" cstate="print"/>
              <a:srcRect/>
              <a:stretch>
                <a:fillRect/>
              </a:stretch>
            </p:blipFill>
            <p:spPr bwMode="auto">
              <a:xfrm>
                <a:off x="10368" y="5904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4608" name="Picture 36" descr="C:\WINDOWS\Desktop\is2003\images\thumb\18.jpg"/>
              <p:cNvPicPr>
                <a:picLocks noChangeAspect="1" noChangeArrowheads="1"/>
              </p:cNvPicPr>
              <p:nvPr/>
            </p:nvPicPr>
            <p:blipFill>
              <a:blip r:embed="rId29" cstate="print"/>
              <a:srcRect/>
              <a:stretch>
                <a:fillRect/>
              </a:stretch>
            </p:blipFill>
            <p:spPr bwMode="auto">
              <a:xfrm>
                <a:off x="11520" y="5904"/>
                <a:ext cx="1152" cy="86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4584" name="AutoShape 37"/>
            <p:cNvSpPr>
              <a:spLocks noChangeArrowheads="1"/>
            </p:cNvSpPr>
            <p:nvPr/>
          </p:nvSpPr>
          <p:spPr bwMode="auto">
            <a:xfrm>
              <a:off x="3639" y="2016"/>
              <a:ext cx="314" cy="482"/>
            </a:xfrm>
            <a:prstGeom prst="downArrow">
              <a:avLst>
                <a:gd name="adj1" fmla="val 50000"/>
                <a:gd name="adj2" fmla="val 36827"/>
              </a:avLst>
            </a:prstGeom>
            <a:solidFill>
              <a:schemeClr val="accent1"/>
            </a:solidFill>
            <a:ln w="9525">
              <a:solidFill>
                <a:schemeClr val="bg1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/>
            <a:p>
              <a:endParaRPr lang="en-US"/>
            </a:p>
          </p:txBody>
        </p:sp>
      </p:grpSp>
      <p:sp>
        <p:nvSpPr>
          <p:cNvPr id="24580" name="TextBox 35"/>
          <p:cNvSpPr txBox="1">
            <a:spLocks noChangeArrowheads="1"/>
          </p:cNvSpPr>
          <p:nvPr/>
        </p:nvSpPr>
        <p:spPr bwMode="auto">
          <a:xfrm>
            <a:off x="6022975" y="6488113"/>
            <a:ext cx="31210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Brown and Lowe 2003, 2007</a:t>
            </a:r>
          </a:p>
        </p:txBody>
      </p:sp>
      <p:sp>
        <p:nvSpPr>
          <p:cNvPr id="24581" name="TextBox 36"/>
          <p:cNvSpPr txBox="1">
            <a:spLocks noChangeArrowheads="1"/>
          </p:cNvSpPr>
          <p:nvPr/>
        </p:nvSpPr>
        <p:spPr bwMode="auto">
          <a:xfrm>
            <a:off x="0" y="6550025"/>
            <a:ext cx="54864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1400"/>
              <a:t>Some of following material from Brown and Lowe 2003 talk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Recognizing Panoramas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  <a:defRPr/>
            </a:pPr>
            <a:r>
              <a:rPr lang="en-US" dirty="0" smtClean="0"/>
              <a:t>Input: N images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Extract SIFT points, descriptors from all images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Find K-nearest neighbors for each point (K=4)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For each image</a:t>
            </a:r>
          </a:p>
          <a:p>
            <a:pPr marL="914400" lvl="1" indent="-514350">
              <a:buFont typeface="+mj-lt"/>
              <a:buAutoNum type="alphaLcParenR"/>
              <a:defRPr/>
            </a:pPr>
            <a:r>
              <a:rPr lang="en-US" dirty="0" smtClean="0"/>
              <a:t>Select M candidate matching images by counting matched </a:t>
            </a:r>
            <a:r>
              <a:rPr lang="en-US" dirty="0" err="1" smtClean="0"/>
              <a:t>keypoints</a:t>
            </a:r>
            <a:r>
              <a:rPr lang="en-US" dirty="0" smtClean="0"/>
              <a:t> (M=6)</a:t>
            </a:r>
          </a:p>
          <a:p>
            <a:pPr marL="914400" lvl="1" indent="-514350">
              <a:buFont typeface="+mj-lt"/>
              <a:buAutoNum type="alphaLcParenR"/>
              <a:defRPr/>
            </a:pPr>
            <a:r>
              <a:rPr lang="en-US" dirty="0" smtClean="0"/>
              <a:t>Solve </a:t>
            </a:r>
            <a:r>
              <a:rPr lang="en-US" dirty="0" err="1" smtClean="0"/>
              <a:t>homography</a:t>
            </a:r>
            <a:r>
              <a:rPr lang="en-US" dirty="0" smtClean="0"/>
              <a:t> </a:t>
            </a:r>
            <a:r>
              <a:rPr lang="en-US" b="1" dirty="0" err="1" smtClean="0"/>
              <a:t>H</a:t>
            </a:r>
            <a:r>
              <a:rPr lang="en-US" baseline="-25000" dirty="0" err="1" smtClean="0"/>
              <a:t>ij</a:t>
            </a:r>
            <a:r>
              <a:rPr lang="en-US" dirty="0" smtClean="0"/>
              <a:t> for each matched image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Recognizing Panoramas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  <a:defRPr/>
            </a:pPr>
            <a:r>
              <a:rPr lang="en-US" dirty="0" smtClean="0"/>
              <a:t>Input: N images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Extract SIFT points, descriptors from all images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Find K-nearest neighbors for each point (K=4)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en-US" dirty="0" smtClean="0"/>
              <a:t>For each image</a:t>
            </a:r>
          </a:p>
          <a:p>
            <a:pPr marL="914400" lvl="1" indent="-514350">
              <a:buFont typeface="+mj-lt"/>
              <a:buAutoNum type="alphaLcParenR"/>
              <a:defRPr/>
            </a:pPr>
            <a:r>
              <a:rPr lang="en-US" dirty="0" smtClean="0"/>
              <a:t>Select M candidate matching images by counting matched </a:t>
            </a:r>
            <a:r>
              <a:rPr lang="en-US" dirty="0" err="1" smtClean="0"/>
              <a:t>keypoints</a:t>
            </a:r>
            <a:r>
              <a:rPr lang="en-US" dirty="0" smtClean="0"/>
              <a:t> (M=6)</a:t>
            </a:r>
          </a:p>
          <a:p>
            <a:pPr marL="914400" lvl="1" indent="-514350">
              <a:buFont typeface="+mj-lt"/>
              <a:buAutoNum type="alphaLcParenR"/>
              <a:defRPr/>
            </a:pPr>
            <a:r>
              <a:rPr lang="en-US" dirty="0" smtClean="0"/>
              <a:t>Solve </a:t>
            </a:r>
            <a:r>
              <a:rPr lang="en-US" dirty="0" err="1" smtClean="0"/>
              <a:t>homography</a:t>
            </a:r>
            <a:r>
              <a:rPr lang="en-US" dirty="0" smtClean="0"/>
              <a:t> </a:t>
            </a:r>
            <a:r>
              <a:rPr lang="en-US" b="1" dirty="0" err="1" smtClean="0"/>
              <a:t>H</a:t>
            </a:r>
            <a:r>
              <a:rPr lang="en-US" baseline="-25000" dirty="0" err="1" smtClean="0"/>
              <a:t>ij</a:t>
            </a:r>
            <a:r>
              <a:rPr lang="en-US" dirty="0" smtClean="0"/>
              <a:t> for each matched image</a:t>
            </a:r>
          </a:p>
          <a:p>
            <a:pPr marL="914400" lvl="1" indent="-514350">
              <a:buFont typeface="+mj-lt"/>
              <a:buAutoNum type="alphaLcParenR"/>
              <a:defRPr/>
            </a:pPr>
            <a:r>
              <a:rPr lang="en-US" dirty="0" smtClean="0"/>
              <a:t>Decide if match is valid (</a:t>
            </a:r>
            <a:r>
              <a:rPr lang="en-US" dirty="0" err="1" smtClean="0"/>
              <a:t>n</a:t>
            </a:r>
            <a:r>
              <a:rPr lang="en-US" baseline="-25000" dirty="0" err="1" smtClean="0"/>
              <a:t>i</a:t>
            </a:r>
            <a:r>
              <a:rPr lang="en-US" dirty="0" smtClean="0"/>
              <a:t>  &gt;  8  +   0.3  </a:t>
            </a:r>
            <a:r>
              <a:rPr lang="en-US" dirty="0" err="1" smtClean="0"/>
              <a:t>n</a:t>
            </a:r>
            <a:r>
              <a:rPr lang="en-US" baseline="-25000" dirty="0" err="1" smtClean="0"/>
              <a:t>f</a:t>
            </a:r>
            <a:r>
              <a:rPr lang="en-US" dirty="0" smtClean="0"/>
              <a:t> )</a:t>
            </a:r>
            <a:endParaRPr lang="en-US" baseline="-25000" dirty="0"/>
          </a:p>
        </p:txBody>
      </p:sp>
      <p:cxnSp>
        <p:nvCxnSpPr>
          <p:cNvPr id="5" name="Straight Arrow Connector 4"/>
          <p:cNvCxnSpPr/>
          <p:nvPr/>
        </p:nvCxnSpPr>
        <p:spPr>
          <a:xfrm rot="5400000" flipH="1" flipV="1">
            <a:off x="4572000" y="5867400"/>
            <a:ext cx="5334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29" name="TextBox 5"/>
          <p:cNvSpPr txBox="1">
            <a:spLocks noChangeArrowheads="1"/>
          </p:cNvSpPr>
          <p:nvPr/>
        </p:nvSpPr>
        <p:spPr bwMode="auto">
          <a:xfrm>
            <a:off x="4114800" y="6324600"/>
            <a:ext cx="979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# inliers</a:t>
            </a:r>
          </a:p>
        </p:txBody>
      </p:sp>
      <p:sp>
        <p:nvSpPr>
          <p:cNvPr id="26630" name="TextBox 6"/>
          <p:cNvSpPr txBox="1">
            <a:spLocks noChangeArrowheads="1"/>
          </p:cNvSpPr>
          <p:nvPr/>
        </p:nvSpPr>
        <p:spPr bwMode="auto">
          <a:xfrm>
            <a:off x="6629400" y="6211888"/>
            <a:ext cx="1905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/>
              <a:t># </a:t>
            </a:r>
            <a:r>
              <a:rPr lang="en-US" dirty="0" err="1" smtClean="0"/>
              <a:t>keypoints</a:t>
            </a:r>
            <a:r>
              <a:rPr lang="en-US" dirty="0" smtClean="0"/>
              <a:t> </a:t>
            </a:r>
            <a:r>
              <a:rPr lang="en-US" dirty="0"/>
              <a:t>in overlapping area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 rot="16200000" flipV="1">
            <a:off x="6972300" y="5981700"/>
            <a:ext cx="533400" cy="152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WINDOWS\Desktop\iccv2003\images\SIFT2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8200" y="3924300"/>
            <a:ext cx="3675063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Picture 3" descr="C:\WINDOWS\Desktop\iccv2003\images\SIFT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3924300"/>
            <a:ext cx="3675063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2" name="Picture 4" descr="C:\WINDOWS\Desktop\is2003\images\image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1143000"/>
            <a:ext cx="3676650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3" name="Picture 5" descr="C:\WINDOWS\Desktop\is2003\images\image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1143000"/>
            <a:ext cx="3676650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RANSAC for Homography</a:t>
            </a:r>
          </a:p>
        </p:txBody>
      </p:sp>
      <p:sp>
        <p:nvSpPr>
          <p:cNvPr id="27655" name="TextBox 6"/>
          <p:cNvSpPr txBox="1">
            <a:spLocks noChangeArrowheads="1"/>
          </p:cNvSpPr>
          <p:nvPr/>
        </p:nvSpPr>
        <p:spPr bwMode="auto">
          <a:xfrm>
            <a:off x="2743200" y="4038600"/>
            <a:ext cx="3602038" cy="52387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Initial Matched Points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C:\WINDOWS\Desktop\is2003\images\imag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143000"/>
            <a:ext cx="3676650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5" descr="C:\WINDOWS\Desktop\is2003\images\imag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143000"/>
            <a:ext cx="3676650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RANSAC for Homography</a:t>
            </a:r>
          </a:p>
        </p:txBody>
      </p:sp>
      <p:pic>
        <p:nvPicPr>
          <p:cNvPr id="28677" name="Picture 7" descr="C:\WINDOWS\Desktop\is2003\images\matches1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8200" y="3921125"/>
            <a:ext cx="3675063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8" name="Picture 8" descr="C:\WINDOWS\Desktop\is2003\images\matches2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921125"/>
            <a:ext cx="3675062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9" name="TextBox 6"/>
          <p:cNvSpPr txBox="1">
            <a:spLocks noChangeArrowheads="1"/>
          </p:cNvSpPr>
          <p:nvPr/>
        </p:nvSpPr>
        <p:spPr bwMode="auto">
          <a:xfrm>
            <a:off x="2743200" y="4038600"/>
            <a:ext cx="3543300" cy="523875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Final Matched Points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026" descr="C:\WINDOWS\Desktop\is2003\images\imag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143000"/>
            <a:ext cx="3676650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1027" descr="C:\WINDOWS\Desktop\is2003\images\imag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143000"/>
            <a:ext cx="3676650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Rectangle 102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Verification</a:t>
            </a:r>
          </a:p>
        </p:txBody>
      </p:sp>
      <p:pic>
        <p:nvPicPr>
          <p:cNvPr id="29701" name="Picture 1032" descr="C:\WINDOWS\Desktop\iccv2003\images\inliers1.jpg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9788" y="3921125"/>
            <a:ext cx="3675062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1033" descr="C:\WINDOWS\Desktop\iccv2003\images\inliers2.jpg"/>
          <p:cNvPicPr>
            <a:picLocks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921125"/>
            <a:ext cx="3675062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WINDOWS\Desktop\is2003\images\imag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143000"/>
            <a:ext cx="3676650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Picture 3" descr="C:\WINDOWS\Desktop\is2003\images\imag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143000"/>
            <a:ext cx="3676650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RANSAC for Homography</a:t>
            </a:r>
          </a:p>
        </p:txBody>
      </p:sp>
      <p:pic>
        <p:nvPicPr>
          <p:cNvPr id="30725" name="Picture 7" descr="C:\WINDOWS\Desktop\is2003\images\homograph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38313" y="3922713"/>
            <a:ext cx="5691187" cy="2846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AutoShape 8"/>
          <p:cNvSpPr>
            <a:spLocks noChangeArrowheads="1"/>
          </p:cNvSpPr>
          <p:nvPr/>
        </p:nvSpPr>
        <p:spPr bwMode="auto">
          <a:xfrm>
            <a:off x="4191000" y="3200400"/>
            <a:ext cx="739775" cy="1090613"/>
          </a:xfrm>
          <a:prstGeom prst="downArrow">
            <a:avLst>
              <a:gd name="adj1" fmla="val 50000"/>
              <a:gd name="adj2" fmla="val 36856"/>
            </a:avLst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>
    <p:dissolv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Recognizing Panoramas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  <a:defRPr/>
            </a:pPr>
            <a:r>
              <a:rPr lang="en-US" dirty="0" smtClean="0"/>
              <a:t>(now we have matched pairs of images)</a:t>
            </a:r>
          </a:p>
          <a:p>
            <a:pPr marL="514350" indent="-514350">
              <a:buFont typeface="Arial" charset="0"/>
              <a:buAutoNum type="arabicPeriod" startAt="4"/>
              <a:defRPr/>
            </a:pPr>
            <a:r>
              <a:rPr lang="en-US" dirty="0" smtClean="0"/>
              <a:t>Find connected components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Finding the panoramas</a:t>
            </a:r>
          </a:p>
        </p:txBody>
      </p:sp>
      <p:grpSp>
        <p:nvGrpSpPr>
          <p:cNvPr id="32771" name="Group 1032"/>
          <p:cNvGrpSpPr>
            <a:grpSpLocks noChangeAspect="1"/>
          </p:cNvGrpSpPr>
          <p:nvPr/>
        </p:nvGrpSpPr>
        <p:grpSpPr bwMode="auto">
          <a:xfrm>
            <a:off x="990600" y="1371600"/>
            <a:ext cx="7010400" cy="1971675"/>
            <a:chOff x="9216" y="4176"/>
            <a:chExt cx="9216" cy="2592"/>
          </a:xfrm>
        </p:grpSpPr>
        <p:pic>
          <p:nvPicPr>
            <p:cNvPr id="32795" name="Picture 1033" descr="C:\WINDOWS\Desktop\is2003\images\thumb\0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368" y="4176"/>
              <a:ext cx="1152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96" name="Picture 1034" descr="C:\WINDOWS\Desktop\is2003\images\thumb\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216" y="4176"/>
              <a:ext cx="1152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97" name="Picture 1035" descr="C:\WINDOWS\Desktop\is2003\images\thumb\2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520" y="4176"/>
              <a:ext cx="1152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98" name="Picture 1036" descr="C:\WINDOWS\Desktop\is2003\images\thumb\4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824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99" name="Picture 1037" descr="C:\WINDOWS\Desktop\is2003\images\thumb\5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976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0" name="Picture 1038" descr="C:\WINDOWS\Desktop\is2003\images\thumb\6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6128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1" name="Picture 1039" descr="C:\WINDOWS\Desktop\is2003\images\thumb\7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7280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2" name="Picture 1040" descr="C:\WINDOWS\Desktop\is2003\images\thumb\8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9216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3" name="Picture 1041" descr="C:\WINDOWS\Desktop\is2003\images\thumb\9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0368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4" name="Picture 1042" descr="C:\WINDOWS\Desktop\is2003\images\thumb\10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1520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5" name="Picture 1043" descr="C:\WINDOWS\Desktop\is2003\images\thumb\11.jp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2672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6" name="Picture 1044" descr="C:\WINDOWS\Desktop\is2003\images\thumb\12.jp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3824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7" name="Picture 1045" descr="C:\WINDOWS\Desktop\is2003\images\thumb\13.jp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4976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8" name="Picture 1046" descr="C:\WINDOWS\Desktop\is2003\images\thumb\14.jp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6128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09" name="Picture 1047" descr="C:\WINDOWS\Desktop\is2003\images\thumb\15.jpg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7280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0" name="Picture 1048" descr="C:\WINDOWS\Desktop\is2003\images\thumb\19.jpg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2672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1" name="Picture 1049" descr="C:\WINDOWS\Desktop\is2003\images\thumb\20.jp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3824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2" name="Picture 1050" descr="C:\WINDOWS\Desktop\is2003\images\thumb\21.jpg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14976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3" name="Picture 1051" descr="C:\WINDOWS\Desktop\is2003\images\thumb\22.jpg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6128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4" name="Picture 1052" descr="C:\WINDOWS\Desktop\is2003\images\thumb\23.jpg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7280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5" name="Picture 1053" descr="C:\WINDOWS\Desktop\is2003\images\thumb\3.jpg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12672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6" name="Picture 1054" descr="C:\WINDOWS\Desktop\is2003\images\thumb\16.jpg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9216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7" name="Picture 1055" descr="C:\WINDOWS\Desktop\is2003\images\thumb\17.jpg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10368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8" name="Picture 1056" descr="C:\WINDOWS\Desktop\is2003\images\thumb\18.jpg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11520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2772" name="Line 1085"/>
          <p:cNvSpPr>
            <a:spLocks noChangeShapeType="1"/>
          </p:cNvSpPr>
          <p:nvPr/>
        </p:nvSpPr>
        <p:spPr bwMode="auto">
          <a:xfrm>
            <a:off x="1524000" y="1524000"/>
            <a:ext cx="7588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73" name="Line 1086"/>
          <p:cNvSpPr>
            <a:spLocks noChangeShapeType="1"/>
          </p:cNvSpPr>
          <p:nvPr/>
        </p:nvSpPr>
        <p:spPr bwMode="auto">
          <a:xfrm flipV="1">
            <a:off x="5943600" y="1676400"/>
            <a:ext cx="758825" cy="76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74" name="Line 1087"/>
          <p:cNvSpPr>
            <a:spLocks noChangeShapeType="1"/>
          </p:cNvSpPr>
          <p:nvPr/>
        </p:nvSpPr>
        <p:spPr bwMode="auto">
          <a:xfrm>
            <a:off x="6934200" y="1676400"/>
            <a:ext cx="7588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75" name="Line 1088"/>
          <p:cNvSpPr>
            <a:spLocks noChangeShapeType="1"/>
          </p:cNvSpPr>
          <p:nvPr/>
        </p:nvSpPr>
        <p:spPr bwMode="auto">
          <a:xfrm>
            <a:off x="2514600" y="1524000"/>
            <a:ext cx="7588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76" name="Line 1089"/>
          <p:cNvSpPr>
            <a:spLocks noChangeShapeType="1"/>
          </p:cNvSpPr>
          <p:nvPr/>
        </p:nvSpPr>
        <p:spPr bwMode="auto">
          <a:xfrm>
            <a:off x="1447800" y="2362200"/>
            <a:ext cx="7588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77" name="Line 1090"/>
          <p:cNvSpPr>
            <a:spLocks noChangeShapeType="1"/>
          </p:cNvSpPr>
          <p:nvPr/>
        </p:nvSpPr>
        <p:spPr bwMode="auto">
          <a:xfrm>
            <a:off x="2514600" y="2362200"/>
            <a:ext cx="7588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78" name="Line 1091"/>
          <p:cNvSpPr>
            <a:spLocks noChangeShapeType="1"/>
          </p:cNvSpPr>
          <p:nvPr/>
        </p:nvSpPr>
        <p:spPr bwMode="auto">
          <a:xfrm>
            <a:off x="3429000" y="2362200"/>
            <a:ext cx="7588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79" name="Line 1092"/>
          <p:cNvSpPr>
            <a:spLocks noChangeShapeType="1"/>
          </p:cNvSpPr>
          <p:nvPr/>
        </p:nvSpPr>
        <p:spPr bwMode="auto">
          <a:xfrm>
            <a:off x="4343400" y="2362200"/>
            <a:ext cx="7588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0" name="Line 1093"/>
          <p:cNvSpPr>
            <a:spLocks noChangeShapeType="1"/>
          </p:cNvSpPr>
          <p:nvPr/>
        </p:nvSpPr>
        <p:spPr bwMode="auto">
          <a:xfrm>
            <a:off x="5257800" y="2362200"/>
            <a:ext cx="758825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1" name="Line 1094"/>
          <p:cNvSpPr>
            <a:spLocks noChangeShapeType="1"/>
          </p:cNvSpPr>
          <p:nvPr/>
        </p:nvSpPr>
        <p:spPr bwMode="auto">
          <a:xfrm>
            <a:off x="5638800" y="1600200"/>
            <a:ext cx="152400" cy="609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2" name="Line 1095"/>
          <p:cNvSpPr>
            <a:spLocks noChangeShapeType="1"/>
          </p:cNvSpPr>
          <p:nvPr/>
        </p:nvSpPr>
        <p:spPr bwMode="auto">
          <a:xfrm flipH="1">
            <a:off x="6096000" y="1905000"/>
            <a:ext cx="30480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3" name="Line 1096"/>
          <p:cNvSpPr>
            <a:spLocks noChangeShapeType="1"/>
          </p:cNvSpPr>
          <p:nvPr/>
        </p:nvSpPr>
        <p:spPr bwMode="auto">
          <a:xfrm flipH="1">
            <a:off x="1676400" y="1752600"/>
            <a:ext cx="12954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4" name="Line 1097"/>
          <p:cNvSpPr>
            <a:spLocks noChangeShapeType="1"/>
          </p:cNvSpPr>
          <p:nvPr/>
        </p:nvSpPr>
        <p:spPr bwMode="auto">
          <a:xfrm flipH="1">
            <a:off x="5715000" y="1447800"/>
            <a:ext cx="1828800" cy="76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5" name="Line 1098"/>
          <p:cNvSpPr>
            <a:spLocks noChangeShapeType="1"/>
          </p:cNvSpPr>
          <p:nvPr/>
        </p:nvSpPr>
        <p:spPr bwMode="auto">
          <a:xfrm flipV="1">
            <a:off x="1600200" y="2590800"/>
            <a:ext cx="12954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6" name="Line 1099"/>
          <p:cNvSpPr>
            <a:spLocks noChangeShapeType="1"/>
          </p:cNvSpPr>
          <p:nvPr/>
        </p:nvSpPr>
        <p:spPr bwMode="auto">
          <a:xfrm flipV="1">
            <a:off x="3048000" y="2590800"/>
            <a:ext cx="12954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7" name="Line 1100"/>
          <p:cNvSpPr>
            <a:spLocks noChangeShapeType="1"/>
          </p:cNvSpPr>
          <p:nvPr/>
        </p:nvSpPr>
        <p:spPr bwMode="auto">
          <a:xfrm flipV="1">
            <a:off x="4724400" y="2590800"/>
            <a:ext cx="12954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8" name="Line 1101"/>
          <p:cNvSpPr>
            <a:spLocks noChangeShapeType="1"/>
          </p:cNvSpPr>
          <p:nvPr/>
        </p:nvSpPr>
        <p:spPr bwMode="auto">
          <a:xfrm flipV="1">
            <a:off x="4038600" y="1905000"/>
            <a:ext cx="2667000" cy="3048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89" name="Line 1102"/>
          <p:cNvSpPr>
            <a:spLocks noChangeShapeType="1"/>
          </p:cNvSpPr>
          <p:nvPr/>
        </p:nvSpPr>
        <p:spPr bwMode="auto">
          <a:xfrm flipV="1">
            <a:off x="5257800" y="1828800"/>
            <a:ext cx="609600" cy="6096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90" name="Line 1103"/>
          <p:cNvSpPr>
            <a:spLocks noChangeShapeType="1"/>
          </p:cNvSpPr>
          <p:nvPr/>
        </p:nvSpPr>
        <p:spPr bwMode="auto">
          <a:xfrm>
            <a:off x="1371600" y="2971800"/>
            <a:ext cx="914400" cy="3048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91" name="Line 1104"/>
          <p:cNvSpPr>
            <a:spLocks noChangeShapeType="1"/>
          </p:cNvSpPr>
          <p:nvPr/>
        </p:nvSpPr>
        <p:spPr bwMode="auto">
          <a:xfrm flipV="1">
            <a:off x="2286000" y="2895600"/>
            <a:ext cx="6858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92" name="Line 1105"/>
          <p:cNvSpPr>
            <a:spLocks noChangeShapeType="1"/>
          </p:cNvSpPr>
          <p:nvPr/>
        </p:nvSpPr>
        <p:spPr bwMode="auto">
          <a:xfrm>
            <a:off x="4038600" y="3048000"/>
            <a:ext cx="1143000" cy="76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93" name="Line 1106"/>
          <p:cNvSpPr>
            <a:spLocks noChangeShapeType="1"/>
          </p:cNvSpPr>
          <p:nvPr/>
        </p:nvSpPr>
        <p:spPr bwMode="auto">
          <a:xfrm>
            <a:off x="4724400" y="2895600"/>
            <a:ext cx="1143000" cy="76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2794" name="Line 1107"/>
          <p:cNvSpPr>
            <a:spLocks noChangeShapeType="1"/>
          </p:cNvSpPr>
          <p:nvPr/>
        </p:nvSpPr>
        <p:spPr bwMode="auto">
          <a:xfrm flipV="1">
            <a:off x="5638800" y="3124200"/>
            <a:ext cx="914400" cy="76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Finding the panoramas</a:t>
            </a:r>
          </a:p>
        </p:txBody>
      </p:sp>
      <p:grpSp>
        <p:nvGrpSpPr>
          <p:cNvPr id="33795" name="Group 3"/>
          <p:cNvGrpSpPr>
            <a:grpSpLocks noChangeAspect="1"/>
          </p:cNvGrpSpPr>
          <p:nvPr/>
        </p:nvGrpSpPr>
        <p:grpSpPr bwMode="auto">
          <a:xfrm>
            <a:off x="990600" y="1371600"/>
            <a:ext cx="7010400" cy="1971675"/>
            <a:chOff x="9216" y="4176"/>
            <a:chExt cx="9216" cy="2592"/>
          </a:xfrm>
        </p:grpSpPr>
        <p:pic>
          <p:nvPicPr>
            <p:cNvPr id="33834" name="Picture 4" descr="C:\WINDOWS\Desktop\is2003\images\thumb\0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0368" y="4176"/>
              <a:ext cx="1152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35" name="Picture 5" descr="C:\WINDOWS\Desktop\is2003\images\thumb\1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216" y="4176"/>
              <a:ext cx="1152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36" name="Picture 6" descr="C:\WINDOWS\Desktop\is2003\images\thumb\2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1520" y="4176"/>
              <a:ext cx="1152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37" name="Picture 7" descr="C:\WINDOWS\Desktop\is2003\images\thumb\4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824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38" name="Picture 8" descr="C:\WINDOWS\Desktop\is2003\images\thumb\5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976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39" name="Picture 9" descr="C:\WINDOWS\Desktop\is2003\images\thumb\6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6128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0" name="Picture 10" descr="C:\WINDOWS\Desktop\is2003\images\thumb\7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7280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1" name="Picture 11" descr="C:\WINDOWS\Desktop\is2003\images\thumb\8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9216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2" name="Picture 12" descr="C:\WINDOWS\Desktop\is2003\images\thumb\9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0368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3" name="Picture 13" descr="C:\WINDOWS\Desktop\is2003\images\thumb\10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1520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4" name="Picture 14" descr="C:\WINDOWS\Desktop\is2003\images\thumb\11.jp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2672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5" name="Picture 15" descr="C:\WINDOWS\Desktop\is2003\images\thumb\12.jp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3824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6" name="Picture 16" descr="C:\WINDOWS\Desktop\is2003\images\thumb\13.jp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4976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7" name="Picture 17" descr="C:\WINDOWS\Desktop\is2003\images\thumb\14.jp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6128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8" name="Picture 18" descr="C:\WINDOWS\Desktop\is2003\images\thumb\15.jpg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7280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49" name="Picture 19" descr="C:\WINDOWS\Desktop\is2003\images\thumb\19.jpg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2672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50" name="Picture 20" descr="C:\WINDOWS\Desktop\is2003\images\thumb\20.jp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3824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51" name="Picture 21" descr="C:\WINDOWS\Desktop\is2003\images\thumb\21.jpg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14976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52" name="Picture 22" descr="C:\WINDOWS\Desktop\is2003\images\thumb\22.jpg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6128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53" name="Picture 23" descr="C:\WINDOWS\Desktop\is2003\images\thumb\23.jpg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7280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54" name="Picture 24" descr="C:\WINDOWS\Desktop\is2003\images\thumb\3.jpg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12672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55" name="Picture 25" descr="C:\WINDOWS\Desktop\is2003\images\thumb\16.jpg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9216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56" name="Picture 26" descr="C:\WINDOWS\Desktop\is2003\images\thumb\17.jpg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10368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3857" name="Picture 27" descr="C:\WINDOWS\Desktop\is2003\images\thumb\18.jpg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11520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3796" name="AutoShape 28"/>
          <p:cNvSpPr>
            <a:spLocks noChangeArrowheads="1"/>
          </p:cNvSpPr>
          <p:nvPr/>
        </p:nvSpPr>
        <p:spPr bwMode="auto">
          <a:xfrm>
            <a:off x="4146550" y="3125788"/>
            <a:ext cx="739775" cy="1090612"/>
          </a:xfrm>
          <a:prstGeom prst="downArrow">
            <a:avLst>
              <a:gd name="adj1" fmla="val 50000"/>
              <a:gd name="adj2" fmla="val 36856"/>
            </a:avLst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  <p:pic>
        <p:nvPicPr>
          <p:cNvPr id="33797" name="Picture 29" descr="C:\WINDOWS\Desktop\is2003\images\thumb\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6800" y="60198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30" descr="C:\WINDOWS\Desktop\is2003\images\thumb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59436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31" descr="C:\WINDOWS\Desktop\is2003\images\thumb\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54864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0" name="Picture 32" descr="C:\WINDOWS\Desktop\is2003\images\thumb\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90800" y="57150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1" name="Picture 33" descr="C:\WINDOWS\Desktop\is2003\images\thumb\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24000" y="38100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2" name="Picture 34" descr="C:\WINDOWS\Desktop\is2003\images\thumb\9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33600" y="40386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3" name="Picture 35" descr="C:\WINDOWS\Desktop\is2003\images\thumb\10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05000" y="46482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4" name="Picture 36" descr="C:\WINDOWS\Desktop\is2003\images\thumb\11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71800" y="38100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5" name="Picture 37" descr="C:\WINDOWS\Desktop\is2003\images\thumb\12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971800" y="45720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6" name="Picture 38" descr="C:\WINDOWS\Desktop\is2003\images\thumb\13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828800" y="55626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7" name="Picture 39" descr="C:\WINDOWS\Desktop\is2003\images\thumb\19.jpg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324600" y="60198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8" name="Picture 40" descr="C:\WINDOWS\Desktop\is2003\images\thumb\20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858000" y="55626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09" name="Picture 41" descr="C:\WINDOWS\Desktop\is2003\images\thumb\21.jpg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>
            <a:off x="6096000" y="55626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0" name="Picture 42" descr="C:\WINDOWS\Desktop\is2003\images\thumb\22.jpg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>
            <a:off x="7086600" y="60198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1" name="Picture 43" descr="C:\WINDOWS\Desktop\is2003\images\thumb\16.jpg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>
            <a:off x="5486400" y="44958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2" name="Picture 44" descr="C:\WINDOWS\Desktop\is2003\images\thumb\17.jpg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>
            <a:off x="5257800" y="38100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3" name="Picture 45" descr="C:\WINDOWS\Desktop\is2003\images\thumb\18.jpg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>
            <a:off x="4724400" y="42672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4" name="Picture 46" descr="C:\WINDOWS\Desktop\is2003\images\thumb\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24000" y="50292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815" name="Picture 47" descr="C:\WINDOWS\Desktop\is2003\images\thumb\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4953000"/>
            <a:ext cx="876300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16" name="Line 48"/>
          <p:cNvSpPr>
            <a:spLocks noChangeShapeType="1"/>
          </p:cNvSpPr>
          <p:nvPr/>
        </p:nvSpPr>
        <p:spPr bwMode="auto">
          <a:xfrm flipH="1" flipV="1">
            <a:off x="2895600" y="5334000"/>
            <a:ext cx="152400" cy="612775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17" name="Line 49"/>
          <p:cNvSpPr>
            <a:spLocks noChangeShapeType="1"/>
          </p:cNvSpPr>
          <p:nvPr/>
        </p:nvSpPr>
        <p:spPr bwMode="auto">
          <a:xfrm flipH="1" flipV="1">
            <a:off x="3429000" y="4114800"/>
            <a:ext cx="0" cy="765175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18" name="Line 50"/>
          <p:cNvSpPr>
            <a:spLocks noChangeShapeType="1"/>
          </p:cNvSpPr>
          <p:nvPr/>
        </p:nvSpPr>
        <p:spPr bwMode="auto">
          <a:xfrm flipH="1" flipV="1">
            <a:off x="1981200" y="4038600"/>
            <a:ext cx="60960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19" name="Line 52"/>
          <p:cNvSpPr>
            <a:spLocks noChangeShapeType="1"/>
          </p:cNvSpPr>
          <p:nvPr/>
        </p:nvSpPr>
        <p:spPr bwMode="auto">
          <a:xfrm flipH="1" flipV="1">
            <a:off x="1828800" y="5486400"/>
            <a:ext cx="381000" cy="3048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0" name="Line 54"/>
          <p:cNvSpPr>
            <a:spLocks noChangeShapeType="1"/>
          </p:cNvSpPr>
          <p:nvPr/>
        </p:nvSpPr>
        <p:spPr bwMode="auto">
          <a:xfrm flipH="1" flipV="1">
            <a:off x="4724400" y="5867400"/>
            <a:ext cx="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1" name="Line 55"/>
          <p:cNvSpPr>
            <a:spLocks noChangeShapeType="1"/>
          </p:cNvSpPr>
          <p:nvPr/>
        </p:nvSpPr>
        <p:spPr bwMode="auto">
          <a:xfrm flipH="1" flipV="1">
            <a:off x="2514600" y="4800600"/>
            <a:ext cx="381000" cy="3048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2" name="Line 56"/>
          <p:cNvSpPr>
            <a:spLocks noChangeShapeType="1"/>
          </p:cNvSpPr>
          <p:nvPr/>
        </p:nvSpPr>
        <p:spPr bwMode="auto">
          <a:xfrm flipH="1" flipV="1">
            <a:off x="2057400" y="4800600"/>
            <a:ext cx="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3" name="Line 57"/>
          <p:cNvSpPr>
            <a:spLocks noChangeShapeType="1"/>
          </p:cNvSpPr>
          <p:nvPr/>
        </p:nvSpPr>
        <p:spPr bwMode="auto">
          <a:xfrm flipH="1">
            <a:off x="2743200" y="4191000"/>
            <a:ext cx="457200" cy="76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4" name="Line 58"/>
          <p:cNvSpPr>
            <a:spLocks noChangeShapeType="1"/>
          </p:cNvSpPr>
          <p:nvPr/>
        </p:nvSpPr>
        <p:spPr bwMode="auto">
          <a:xfrm flipH="1" flipV="1">
            <a:off x="2514600" y="4953000"/>
            <a:ext cx="0" cy="9144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5" name="Line 59"/>
          <p:cNvSpPr>
            <a:spLocks noChangeShapeType="1"/>
          </p:cNvSpPr>
          <p:nvPr/>
        </p:nvSpPr>
        <p:spPr bwMode="auto">
          <a:xfrm flipH="1" flipV="1">
            <a:off x="7391400" y="5791200"/>
            <a:ext cx="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6" name="Line 60"/>
          <p:cNvSpPr>
            <a:spLocks noChangeShapeType="1"/>
          </p:cNvSpPr>
          <p:nvPr/>
        </p:nvSpPr>
        <p:spPr bwMode="auto">
          <a:xfrm flipH="1" flipV="1">
            <a:off x="5105400" y="4800600"/>
            <a:ext cx="838200" cy="3048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7" name="Line 61"/>
          <p:cNvSpPr>
            <a:spLocks noChangeShapeType="1"/>
          </p:cNvSpPr>
          <p:nvPr/>
        </p:nvSpPr>
        <p:spPr bwMode="auto">
          <a:xfrm flipV="1">
            <a:off x="5257800" y="4038600"/>
            <a:ext cx="38100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8" name="Line 62"/>
          <p:cNvSpPr>
            <a:spLocks noChangeShapeType="1"/>
          </p:cNvSpPr>
          <p:nvPr/>
        </p:nvSpPr>
        <p:spPr bwMode="auto">
          <a:xfrm flipH="1" flipV="1">
            <a:off x="5943600" y="4191000"/>
            <a:ext cx="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29" name="Line 63"/>
          <p:cNvSpPr>
            <a:spLocks noChangeShapeType="1"/>
          </p:cNvSpPr>
          <p:nvPr/>
        </p:nvSpPr>
        <p:spPr bwMode="auto">
          <a:xfrm flipH="1" flipV="1">
            <a:off x="4800600" y="6477000"/>
            <a:ext cx="4572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30" name="Line 64"/>
          <p:cNvSpPr>
            <a:spLocks noChangeShapeType="1"/>
          </p:cNvSpPr>
          <p:nvPr/>
        </p:nvSpPr>
        <p:spPr bwMode="auto">
          <a:xfrm flipH="1" flipV="1">
            <a:off x="5257800" y="5867400"/>
            <a:ext cx="7620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31" name="Line 65"/>
          <p:cNvSpPr>
            <a:spLocks noChangeShapeType="1"/>
          </p:cNvSpPr>
          <p:nvPr/>
        </p:nvSpPr>
        <p:spPr bwMode="auto">
          <a:xfrm flipV="1">
            <a:off x="6629400" y="5791200"/>
            <a:ext cx="5334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32" name="Line 66"/>
          <p:cNvSpPr>
            <a:spLocks noChangeShapeType="1"/>
          </p:cNvSpPr>
          <p:nvPr/>
        </p:nvSpPr>
        <p:spPr bwMode="auto">
          <a:xfrm flipV="1">
            <a:off x="6858000" y="6477000"/>
            <a:ext cx="533400" cy="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  <p:sp>
        <p:nvSpPr>
          <p:cNvPr id="33833" name="Line 67"/>
          <p:cNvSpPr>
            <a:spLocks noChangeShapeType="1"/>
          </p:cNvSpPr>
          <p:nvPr/>
        </p:nvSpPr>
        <p:spPr bwMode="auto">
          <a:xfrm flipH="1" flipV="1">
            <a:off x="6629400" y="5943600"/>
            <a:ext cx="0" cy="457200"/>
          </a:xfrm>
          <a:prstGeom prst="line">
            <a:avLst/>
          </a:prstGeom>
          <a:noFill/>
          <a:ln w="38100">
            <a:solidFill>
              <a:srgbClr val="0000FF"/>
            </a:solidFill>
            <a:round/>
            <a:headEnd type="triangle" w="lg" len="med"/>
            <a:tailEnd type="triangle" w="lg" len="med"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Finding the panoramas</a:t>
            </a:r>
          </a:p>
        </p:txBody>
      </p:sp>
      <p:grpSp>
        <p:nvGrpSpPr>
          <p:cNvPr id="34819" name="Group 1028"/>
          <p:cNvGrpSpPr>
            <a:grpSpLocks noChangeAspect="1"/>
          </p:cNvGrpSpPr>
          <p:nvPr/>
        </p:nvGrpSpPr>
        <p:grpSpPr bwMode="auto">
          <a:xfrm>
            <a:off x="1614488" y="3709988"/>
            <a:ext cx="5959475" cy="3022600"/>
            <a:chOff x="9504" y="5904"/>
            <a:chExt cx="8160" cy="4137"/>
          </a:xfrm>
        </p:grpSpPr>
        <p:pic>
          <p:nvPicPr>
            <p:cNvPr id="34846" name="Picture 1029" descr="C:\WINDOWS\Desktop\is2003\images\rohr2Large.jpg"/>
            <p:cNvPicPr preferRelativeResize="0"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2816" y="5904"/>
              <a:ext cx="3840" cy="22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47" name="Picture 1030" descr="C:\WINDOWS\Desktop\is2003\images\rohr1Large.jpg"/>
            <p:cNvPicPr preferRelativeResize="0"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504" y="5904"/>
              <a:ext cx="3241" cy="4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48" name="Picture 1031" descr="C:\WINDOWS\Desktop\is2003\images\rohr3Large.jpg"/>
            <p:cNvPicPr preferRelativeResize="0"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12816" y="8256"/>
              <a:ext cx="2496" cy="17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49" name="Picture 1032" descr="C:\WINDOWS\Desktop\is2003\images\rohr4Large.jpg"/>
            <p:cNvPicPr preferRelativeResize="0"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5408" y="8256"/>
              <a:ext cx="2256" cy="1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4820" name="Group 1033"/>
          <p:cNvGrpSpPr>
            <a:grpSpLocks noChangeAspect="1"/>
          </p:cNvGrpSpPr>
          <p:nvPr/>
        </p:nvGrpSpPr>
        <p:grpSpPr bwMode="auto">
          <a:xfrm>
            <a:off x="990600" y="1371600"/>
            <a:ext cx="7010400" cy="1971675"/>
            <a:chOff x="9216" y="4176"/>
            <a:chExt cx="9216" cy="2592"/>
          </a:xfrm>
        </p:grpSpPr>
        <p:pic>
          <p:nvPicPr>
            <p:cNvPr id="34822" name="Picture 1034" descr="C:\WINDOWS\Desktop\is2003\images\thumb\0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368" y="4176"/>
              <a:ext cx="1152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3" name="Picture 1035" descr="C:\WINDOWS\Desktop\is2003\images\thumb\1.jpg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9216" y="4176"/>
              <a:ext cx="1152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4" name="Picture 1036" descr="C:\WINDOWS\Desktop\is2003\images\thumb\2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1520" y="4176"/>
              <a:ext cx="1152" cy="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5" name="Picture 1037" descr="C:\WINDOWS\Desktop\is2003\images\thumb\4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3824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6" name="Picture 1038" descr="C:\WINDOWS\Desktop\is2003\images\thumb\5.jpg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4976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7" name="Picture 1039" descr="C:\WINDOWS\Desktop\is2003\images\thumb\6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6128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8" name="Picture 1040" descr="C:\WINDOWS\Desktop\is2003\images\thumb\7.jpg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7280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9" name="Picture 1041" descr="C:\WINDOWS\Desktop\is2003\images\thumb\8.jpg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9216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0" name="Picture 1042" descr="C:\WINDOWS\Desktop\is2003\images\thumb\9.jpg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0368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1" name="Picture 1043" descr="C:\WINDOWS\Desktop\is2003\images\thumb\10.jpg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1520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2" name="Picture 1044" descr="C:\WINDOWS\Desktop\is2003\images\thumb\11.jpg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2672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3" name="Picture 1045" descr="C:\WINDOWS\Desktop\is2003\images\thumb\12.jpg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3824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4" name="Picture 1046" descr="C:\WINDOWS\Desktop\is2003\images\thumb\13.jpg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4976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5" name="Picture 1047" descr="C:\WINDOWS\Desktop\is2003\images\thumb\14.jpg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16128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6" name="Picture 1048" descr="C:\WINDOWS\Desktop\is2003\images\thumb\15.jpg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7280" y="5040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7" name="Picture 1049" descr="C:\WINDOWS\Desktop\is2003\images\thumb\19.jpg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2672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8" name="Picture 1050" descr="C:\WINDOWS\Desktop\is2003\images\thumb\20.jpg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13824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39" name="Picture 1051" descr="C:\WINDOWS\Desktop\is2003\images\thumb\21.jpg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14976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40" name="Picture 1052" descr="C:\WINDOWS\Desktop\is2003\images\thumb\22.jpg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16128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41" name="Picture 1053" descr="C:\WINDOWS\Desktop\is2003\images\thumb\23.jpg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17280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42" name="Picture 1054" descr="C:\WINDOWS\Desktop\is2003\images\thumb\3.jpg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12672" y="4176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43" name="Picture 1055" descr="C:\WINDOWS\Desktop\is2003\images\thumb\16.jpg"/>
            <p:cNvPicPr>
              <a:picLocks noChangeAspect="1" noChangeArrowheads="1"/>
            </p:cNvPicPr>
            <p:nvPr/>
          </p:nvPicPr>
          <p:blipFill>
            <a:blip r:embed="rId27" cstate="print"/>
            <a:srcRect/>
            <a:stretch>
              <a:fillRect/>
            </a:stretch>
          </p:blipFill>
          <p:spPr bwMode="auto">
            <a:xfrm>
              <a:off x="9216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44" name="Picture 1056" descr="C:\WINDOWS\Desktop\is2003\images\thumb\17.jpg"/>
            <p:cNvPicPr>
              <a:picLocks noChangeAspect="1" noChangeArrowheads="1"/>
            </p:cNvPicPr>
            <p:nvPr/>
          </p:nvPicPr>
          <p:blipFill>
            <a:blip r:embed="rId28" cstate="print"/>
            <a:srcRect/>
            <a:stretch>
              <a:fillRect/>
            </a:stretch>
          </p:blipFill>
          <p:spPr bwMode="auto">
            <a:xfrm>
              <a:off x="10368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45" name="Picture 1057" descr="C:\WINDOWS\Desktop\is2003\images\thumb\18.jpg"/>
            <p:cNvPicPr>
              <a:picLocks noChangeAspect="1" noChangeArrowheads="1"/>
            </p:cNvPicPr>
            <p:nvPr/>
          </p:nvPicPr>
          <p:blipFill>
            <a:blip r:embed="rId29" cstate="print"/>
            <a:srcRect/>
            <a:stretch>
              <a:fillRect/>
            </a:stretch>
          </p:blipFill>
          <p:spPr bwMode="auto">
            <a:xfrm>
              <a:off x="11520" y="5904"/>
              <a:ext cx="1152" cy="8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4821" name="AutoShape 1058"/>
          <p:cNvSpPr>
            <a:spLocks noChangeArrowheads="1"/>
          </p:cNvSpPr>
          <p:nvPr/>
        </p:nvSpPr>
        <p:spPr bwMode="auto">
          <a:xfrm>
            <a:off x="4146550" y="3125788"/>
            <a:ext cx="739775" cy="1090612"/>
          </a:xfrm>
          <a:prstGeom prst="downArrow">
            <a:avLst>
              <a:gd name="adj1" fmla="val 50000"/>
              <a:gd name="adj2" fmla="val 36856"/>
            </a:avLst>
          </a:prstGeom>
          <a:solidFill>
            <a:schemeClr val="accent1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endParaRPr lang="en-US"/>
          </a:p>
        </p:txBody>
      </p:sp>
    </p:spTree>
  </p:cSld>
  <p:clrMapOvr>
    <a:masterClrMapping/>
  </p:clrMapOvr>
  <p:transition xmlns:p14="http://schemas.microsoft.com/office/powerpoint/2010/main">
    <p:dissolv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What’s left?    Fancier blending (really a graphics problem </a:t>
            </a:r>
            <a:r>
              <a:rPr lang="en-US" dirty="0" smtClean="0">
                <a:sym typeface="Wingdings"/>
              </a:rPr>
              <a:t>  )</a:t>
            </a:r>
            <a:endParaRPr lang="en-US" dirty="0" smtClean="0"/>
          </a:p>
        </p:txBody>
      </p:sp>
      <p:sp>
        <p:nvSpPr>
          <p:cNvPr id="399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mtClean="0"/>
          </a:p>
          <a:p>
            <a:r>
              <a:rPr lang="en-US" smtClean="0"/>
              <a:t>Gain compensation: minimize intensity difference of overlapping pixels</a:t>
            </a:r>
          </a:p>
          <a:p>
            <a:endParaRPr lang="en-US" smtClean="0"/>
          </a:p>
          <a:p>
            <a:r>
              <a:rPr lang="en-US" smtClean="0"/>
              <a:t>Blending</a:t>
            </a:r>
          </a:p>
          <a:p>
            <a:pPr lvl="1"/>
            <a:r>
              <a:rPr lang="en-US" smtClean="0"/>
              <a:t>Pixels near center of image get more weight</a:t>
            </a:r>
          </a:p>
          <a:p>
            <a:pPr lvl="1"/>
            <a:r>
              <a:rPr lang="en-US" smtClean="0"/>
              <a:t>Multiband blending to prevent blurring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Multi-band Blending (</a:t>
            </a:r>
            <a:r>
              <a:rPr lang="en-US" dirty="0" err="1" smtClean="0"/>
              <a:t>Laplacian</a:t>
            </a:r>
            <a:r>
              <a:rPr lang="en-US" dirty="0" smtClean="0"/>
              <a:t> Pyramid)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Burt &amp; Adelson 1983</a:t>
            </a:r>
          </a:p>
          <a:p>
            <a:pPr lvl="1" eaLnBrk="1" hangingPunct="1"/>
            <a:r>
              <a:rPr lang="en-US" smtClean="0"/>
              <a:t>Blend frequency bands over range </a:t>
            </a:r>
            <a:r>
              <a:rPr lang="en-US" smtClean="0">
                <a:latin typeface="cmsy10" pitchFamily="34" charset="0"/>
                <a:sym typeface="Symbol" pitchFamily="18" charset="2"/>
              </a:rPr>
              <a:t></a:t>
            </a:r>
            <a:r>
              <a:rPr lang="en-US" smtClean="0"/>
              <a:t> </a:t>
            </a:r>
            <a:r>
              <a:rPr lang="en-US" smtClean="0">
                <a:latin typeface="Symbol" pitchFamily="18" charset="2"/>
              </a:rPr>
              <a:t>l</a:t>
            </a:r>
          </a:p>
        </p:txBody>
      </p:sp>
      <p:pic>
        <p:nvPicPr>
          <p:cNvPr id="40964" name="Picture 5" descr="C:\WINDOWS\Desktop\iccv2003\green\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5146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6" name="Picture 6" descr="C:\WINDOWS\Desktop\iccv2003\green\pan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14600"/>
            <a:ext cx="9144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Multiband blending</a:t>
            </a:r>
          </a:p>
        </p:txBody>
      </p:sp>
      <p:pic>
        <p:nvPicPr>
          <p:cNvPr id="4198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50" y="704850"/>
            <a:ext cx="3714750" cy="615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Blending comparison (IJCV 2007)</a:t>
            </a:r>
          </a:p>
        </p:txBody>
      </p:sp>
      <p:pic>
        <p:nvPicPr>
          <p:cNvPr id="430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413" y="1281113"/>
            <a:ext cx="7877175" cy="429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Blending Comparison</a:t>
            </a:r>
          </a:p>
        </p:txBody>
      </p:sp>
      <p:pic>
        <p:nvPicPr>
          <p:cNvPr id="4403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143000"/>
            <a:ext cx="5353050" cy="530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072786" y="152400"/>
            <a:ext cx="501432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dirty="0" smtClean="0">
                <a:solidFill>
                  <a:srgbClr val="FFFFFF"/>
                </a:solidFill>
              </a:rPr>
              <a:t>Tips and Photos from Russ Hewett </a:t>
            </a:r>
            <a:endParaRPr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5751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2522538" y="152400"/>
            <a:ext cx="41354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Capturing Panoramic Images</a:t>
            </a: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457200" y="927100"/>
            <a:ext cx="838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Tripod vs Handheld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Help from modern cameras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Leveling tripod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Gigapan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Or wing it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457200" y="3581400"/>
            <a:ext cx="838200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Exposure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Consistent exposure between frames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Gives smooth transitions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Manual exposure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Makes consistent exposure of dynamic scenes easier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But scenes don’t have constant intensity everywhere</a:t>
            </a:r>
          </a:p>
        </p:txBody>
      </p:sp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457200" y="5410200"/>
            <a:ext cx="6096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Caution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Distortion in lens (Pin Cushion, Barrel, and Fisheye)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Polarizing filters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Sharpness in image edge / overlap region</a:t>
            </a:r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457200" y="2514600"/>
            <a:ext cx="80772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Image Sequence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Requires a reasonable amount of overlap (at least 15-30%)</a:t>
            </a:r>
          </a:p>
          <a:p>
            <a:pPr lvl="1">
              <a:buFontTx/>
              <a:buChar char="•"/>
            </a:pPr>
            <a:r>
              <a:rPr lang="en-US">
                <a:solidFill>
                  <a:srgbClr val="FFFFFF"/>
                </a:solidFill>
              </a:rPr>
              <a:t> Enough to overcome lens distortion</a:t>
            </a:r>
          </a:p>
        </p:txBody>
      </p:sp>
    </p:spTree>
    <p:extLst>
      <p:ext uri="{BB962C8B-B14F-4D97-AF65-F5344CB8AC3E}">
        <p14:creationId xmlns:p14="http://schemas.microsoft.com/office/powerpoint/2010/main" val="4143491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736850" y="152400"/>
            <a:ext cx="3659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Pike’s Peak Highway, CO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5410200" y="6583363"/>
            <a:ext cx="3733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000">
                <a:solidFill>
                  <a:srgbClr val="FFFFFF"/>
                </a:solidFill>
              </a:rPr>
              <a:t>Nikon D70s, Tokina 12-24mm @ 16mm, f/22, 1/40s</a:t>
            </a:r>
          </a:p>
        </p:txBody>
      </p:sp>
      <p:pic>
        <p:nvPicPr>
          <p:cNvPr id="2055" name="Picture 7" descr="DSC_0066 (Medium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2417763"/>
            <a:ext cx="2895600" cy="1925637"/>
          </a:xfrm>
          <a:prstGeom prst="rect">
            <a:avLst/>
          </a:prstGeom>
          <a:noFill/>
        </p:spPr>
      </p:pic>
      <p:pic>
        <p:nvPicPr>
          <p:cNvPr id="2056" name="Picture 8" descr="DSC_0067 (Mediu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2417763"/>
            <a:ext cx="2895600" cy="1925637"/>
          </a:xfrm>
          <a:prstGeom prst="rect">
            <a:avLst/>
          </a:prstGeom>
          <a:noFill/>
        </p:spPr>
      </p:pic>
      <p:pic>
        <p:nvPicPr>
          <p:cNvPr id="2057" name="Picture 9" descr="DSC_0068 (Medium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72200" y="2417763"/>
            <a:ext cx="2895600" cy="19256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331018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736850" y="152400"/>
            <a:ext cx="36591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Pike’s Peak Highway, CO</a:t>
            </a: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7899400" y="6629400"/>
            <a:ext cx="1244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900">
                <a:solidFill>
                  <a:srgbClr val="FFFFFF"/>
                </a:solidFill>
              </a:rPr>
              <a:t>(</a:t>
            </a:r>
            <a:r>
              <a:rPr lang="en-US" sz="900">
                <a:solidFill>
                  <a:srgbClr val="FFFFFF"/>
                </a:solidFill>
                <a:hlinkClick r:id="rId2"/>
              </a:rPr>
              <a:t>See Photo On Web</a:t>
            </a:r>
            <a:r>
              <a:rPr lang="en-US" sz="900">
                <a:solidFill>
                  <a:srgbClr val="FFFFFF"/>
                </a:solidFill>
              </a:rPr>
              <a:t>)</a:t>
            </a:r>
          </a:p>
        </p:txBody>
      </p:sp>
      <p:pic>
        <p:nvPicPr>
          <p:cNvPr id="3085" name="Picture 13" descr="pano_0003-pf-ps-nx-ps (Custo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19363"/>
            <a:ext cx="9144000" cy="19002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5398691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508250" y="152400"/>
            <a:ext cx="4119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360 Degrees, Tripod Leveled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410200" y="6583363"/>
            <a:ext cx="3733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000">
                <a:solidFill>
                  <a:srgbClr val="FFFFFF"/>
                </a:solidFill>
              </a:rPr>
              <a:t>Nikon D70, Tokina 12-24mm @ 12mm, f/8, 1/125s</a:t>
            </a:r>
          </a:p>
        </p:txBody>
      </p:sp>
      <p:pic>
        <p:nvPicPr>
          <p:cNvPr id="4101" name="Picture 5" descr="DSC_0001-nc (Custom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85800"/>
            <a:ext cx="2106613" cy="1401763"/>
          </a:xfrm>
          <a:prstGeom prst="rect">
            <a:avLst/>
          </a:prstGeom>
          <a:noFill/>
        </p:spPr>
      </p:pic>
      <p:pic>
        <p:nvPicPr>
          <p:cNvPr id="4102" name="Picture 6" descr="DSC_0002-nc (Custo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62200" y="685800"/>
            <a:ext cx="2106613" cy="1401763"/>
          </a:xfrm>
          <a:prstGeom prst="rect">
            <a:avLst/>
          </a:prstGeom>
          <a:noFill/>
        </p:spPr>
      </p:pic>
      <p:pic>
        <p:nvPicPr>
          <p:cNvPr id="4103" name="Picture 7" descr="DSC_0003-nc (Custom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8200" y="685800"/>
            <a:ext cx="2106613" cy="1401763"/>
          </a:xfrm>
          <a:prstGeom prst="rect">
            <a:avLst/>
          </a:prstGeom>
          <a:noFill/>
        </p:spPr>
      </p:pic>
      <p:pic>
        <p:nvPicPr>
          <p:cNvPr id="4104" name="Picture 8" descr="DSC_0004-nc (Custom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58000" y="685800"/>
            <a:ext cx="2106613" cy="1401763"/>
          </a:xfrm>
          <a:prstGeom prst="rect">
            <a:avLst/>
          </a:prstGeom>
          <a:noFill/>
        </p:spPr>
      </p:pic>
      <p:pic>
        <p:nvPicPr>
          <p:cNvPr id="4105" name="Picture 9" descr="DSC_0005-nc (Custom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2209800"/>
            <a:ext cx="2106613" cy="1401763"/>
          </a:xfrm>
          <a:prstGeom prst="rect">
            <a:avLst/>
          </a:prstGeom>
          <a:noFill/>
        </p:spPr>
      </p:pic>
      <p:pic>
        <p:nvPicPr>
          <p:cNvPr id="4106" name="Picture 10" descr="DSC_0006-nc (Custom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62200" y="2209800"/>
            <a:ext cx="2106613" cy="1401763"/>
          </a:xfrm>
          <a:prstGeom prst="rect">
            <a:avLst/>
          </a:prstGeom>
          <a:noFill/>
        </p:spPr>
      </p:pic>
      <p:pic>
        <p:nvPicPr>
          <p:cNvPr id="4107" name="Picture 11" descr="DSC_0007-nc (Custom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648200" y="2209800"/>
            <a:ext cx="2106613" cy="1401763"/>
          </a:xfrm>
          <a:prstGeom prst="rect">
            <a:avLst/>
          </a:prstGeom>
          <a:noFill/>
        </p:spPr>
      </p:pic>
      <p:pic>
        <p:nvPicPr>
          <p:cNvPr id="4108" name="Picture 12" descr="DSC_0008-nc (Custom)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858000" y="2209800"/>
            <a:ext cx="2106613" cy="1401763"/>
          </a:xfrm>
          <a:prstGeom prst="rect">
            <a:avLst/>
          </a:prstGeom>
          <a:noFill/>
        </p:spPr>
      </p:pic>
      <p:pic>
        <p:nvPicPr>
          <p:cNvPr id="4109" name="Picture 13" descr="DSC_0009-nc (Custom)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52400" y="3733800"/>
            <a:ext cx="2106613" cy="1401763"/>
          </a:xfrm>
          <a:prstGeom prst="rect">
            <a:avLst/>
          </a:prstGeom>
          <a:noFill/>
        </p:spPr>
      </p:pic>
      <p:pic>
        <p:nvPicPr>
          <p:cNvPr id="4110" name="Picture 14" descr="DSC_0010-nc (Custom)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362200" y="3733800"/>
            <a:ext cx="2106613" cy="1401763"/>
          </a:xfrm>
          <a:prstGeom prst="rect">
            <a:avLst/>
          </a:prstGeom>
          <a:noFill/>
        </p:spPr>
      </p:pic>
      <p:pic>
        <p:nvPicPr>
          <p:cNvPr id="4111" name="Picture 15" descr="DSC_0011-nc (Custom)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8200" y="3733800"/>
            <a:ext cx="2106613" cy="1401763"/>
          </a:xfrm>
          <a:prstGeom prst="rect">
            <a:avLst/>
          </a:prstGeom>
          <a:noFill/>
        </p:spPr>
      </p:pic>
      <p:pic>
        <p:nvPicPr>
          <p:cNvPr id="4112" name="Picture 16" descr="DSC_0012-nc (Custom)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58000" y="3733800"/>
            <a:ext cx="2106613" cy="1401763"/>
          </a:xfrm>
          <a:prstGeom prst="rect">
            <a:avLst/>
          </a:prstGeom>
          <a:noFill/>
        </p:spPr>
      </p:pic>
      <p:pic>
        <p:nvPicPr>
          <p:cNvPr id="4113" name="Picture 17" descr="DSC_0013-nc (Custom)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362200" y="5181600"/>
            <a:ext cx="2106613" cy="1401763"/>
          </a:xfrm>
          <a:prstGeom prst="rect">
            <a:avLst/>
          </a:prstGeom>
          <a:noFill/>
        </p:spPr>
      </p:pic>
      <p:pic>
        <p:nvPicPr>
          <p:cNvPr id="4114" name="Picture 18" descr="DSC_0014-nc (Custom)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4648200" y="5181600"/>
            <a:ext cx="2106613" cy="14017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58558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475038" y="152400"/>
            <a:ext cx="2151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Howth, Ireland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7899400" y="6629400"/>
            <a:ext cx="1244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900">
                <a:solidFill>
                  <a:srgbClr val="FFFFFF"/>
                </a:solidFill>
              </a:rPr>
              <a:t>(</a:t>
            </a:r>
            <a:r>
              <a:rPr lang="en-US" sz="900">
                <a:solidFill>
                  <a:srgbClr val="FFFFFF"/>
                </a:solidFill>
                <a:hlinkClick r:id="rId2"/>
              </a:rPr>
              <a:t>See Photo On Web</a:t>
            </a:r>
            <a:r>
              <a:rPr lang="en-US" sz="900">
                <a:solidFill>
                  <a:srgbClr val="FFFFFF"/>
                </a:solidFill>
              </a:rPr>
              <a:t>)</a:t>
            </a:r>
          </a:p>
        </p:txBody>
      </p:sp>
      <p:pic>
        <p:nvPicPr>
          <p:cNvPr id="5125" name="Picture 5" descr="panorama_1-ps (Custo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876550"/>
            <a:ext cx="9120188" cy="12382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919266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3276600" y="152400"/>
            <a:ext cx="2662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FFFFFF"/>
                </a:solidFill>
              </a:rPr>
              <a:t>Handheld Camera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019800" y="6583363"/>
            <a:ext cx="31242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000">
                <a:solidFill>
                  <a:srgbClr val="FFFFFF"/>
                </a:solidFill>
              </a:rPr>
              <a:t>Nikon D70s, Nikon 18-70mm @ 70mm, f/6.3, 1/200s</a:t>
            </a:r>
          </a:p>
        </p:txBody>
      </p:sp>
      <p:pic>
        <p:nvPicPr>
          <p:cNvPr id="6149" name="Picture 5" descr="DSC_0208 (Custom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09600"/>
            <a:ext cx="2932113" cy="1951038"/>
          </a:xfrm>
          <a:prstGeom prst="rect">
            <a:avLst/>
          </a:prstGeom>
          <a:noFill/>
        </p:spPr>
      </p:pic>
      <p:pic>
        <p:nvPicPr>
          <p:cNvPr id="6150" name="Picture 6" descr="DSC_0209 (Custo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609600"/>
            <a:ext cx="2932113" cy="1951038"/>
          </a:xfrm>
          <a:prstGeom prst="rect">
            <a:avLst/>
          </a:prstGeom>
          <a:noFill/>
        </p:spPr>
      </p:pic>
      <p:pic>
        <p:nvPicPr>
          <p:cNvPr id="6151" name="Picture 7" descr="DSC_0210 (Custom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96000" y="609600"/>
            <a:ext cx="2932113" cy="1951038"/>
          </a:xfrm>
          <a:prstGeom prst="rect">
            <a:avLst/>
          </a:prstGeom>
          <a:noFill/>
        </p:spPr>
      </p:pic>
      <p:pic>
        <p:nvPicPr>
          <p:cNvPr id="6152" name="Picture 8" descr="DSC_0211 (Custom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2590800"/>
            <a:ext cx="2932113" cy="1951038"/>
          </a:xfrm>
          <a:prstGeom prst="rect">
            <a:avLst/>
          </a:prstGeom>
          <a:noFill/>
        </p:spPr>
      </p:pic>
      <p:pic>
        <p:nvPicPr>
          <p:cNvPr id="6153" name="Picture 9" descr="DSC_0212 (Custom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24200" y="2590800"/>
            <a:ext cx="2932113" cy="1951038"/>
          </a:xfrm>
          <a:prstGeom prst="rect">
            <a:avLst/>
          </a:prstGeom>
          <a:noFill/>
        </p:spPr>
      </p:pic>
      <p:pic>
        <p:nvPicPr>
          <p:cNvPr id="6154" name="Picture 10" descr="DSC_0213 (Custom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0" y="2590800"/>
            <a:ext cx="2932113" cy="1951038"/>
          </a:xfrm>
          <a:prstGeom prst="rect">
            <a:avLst/>
          </a:prstGeom>
          <a:noFill/>
        </p:spPr>
      </p:pic>
      <p:pic>
        <p:nvPicPr>
          <p:cNvPr id="6155" name="Picture 11" descr="DSC_0214 (Custom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52400" y="4572000"/>
            <a:ext cx="2932113" cy="1951038"/>
          </a:xfrm>
          <a:prstGeom prst="rect">
            <a:avLst/>
          </a:prstGeom>
          <a:noFill/>
        </p:spPr>
      </p:pic>
      <p:pic>
        <p:nvPicPr>
          <p:cNvPr id="6156" name="Picture 12" descr="DSC_0215 (Custom)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24200" y="4572000"/>
            <a:ext cx="2932113" cy="1951038"/>
          </a:xfrm>
          <a:prstGeom prst="rect">
            <a:avLst/>
          </a:prstGeom>
          <a:noFill/>
        </p:spPr>
      </p:pic>
      <p:pic>
        <p:nvPicPr>
          <p:cNvPr id="6157" name="Picture 13" descr="DSC_0216 (Custom)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96000" y="4572000"/>
            <a:ext cx="2932113" cy="19510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869602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pic>
        <p:nvPicPr>
          <p:cNvPr id="18435" name="Picture 3" descr="swiss_precrop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6200" y="2286000"/>
            <a:ext cx="8991600" cy="1993900"/>
          </a:xfrm>
          <a:noFill/>
          <a:ln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276600" y="152400"/>
            <a:ext cx="2662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FFFFFF"/>
                </a:solidFill>
              </a:rPr>
              <a:t>Handheld Camera</a:t>
            </a:r>
          </a:p>
        </p:txBody>
      </p:sp>
    </p:spTree>
    <p:extLst>
      <p:ext uri="{BB962C8B-B14F-4D97-AF65-F5344CB8AC3E}">
        <p14:creationId xmlns:p14="http://schemas.microsoft.com/office/powerpoint/2010/main" val="247108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590800" y="152400"/>
            <a:ext cx="38814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FFFFFF"/>
                </a:solidFill>
              </a:rPr>
              <a:t>Les Diablerets, Switzerland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7899400" y="6629400"/>
            <a:ext cx="1244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900">
                <a:solidFill>
                  <a:srgbClr val="FFFFFF"/>
                </a:solidFill>
              </a:rPr>
              <a:t>(</a:t>
            </a:r>
            <a:r>
              <a:rPr lang="en-US" sz="900">
                <a:solidFill>
                  <a:srgbClr val="FFFFFF"/>
                </a:solidFill>
                <a:hlinkClick r:id="rId2"/>
              </a:rPr>
              <a:t>See Photo On Web</a:t>
            </a:r>
            <a:r>
              <a:rPr lang="en-US" sz="900">
                <a:solidFill>
                  <a:srgbClr val="FFFFFF"/>
                </a:solidFill>
              </a:rPr>
              <a:t>)</a:t>
            </a:r>
          </a:p>
        </p:txBody>
      </p:sp>
      <p:pic>
        <p:nvPicPr>
          <p:cNvPr id="8201" name="Picture 9" descr="test_quick_final (Custom) (3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362200"/>
            <a:ext cx="9144000" cy="19780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8308005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 &amp; Bowen Lee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057650" y="152400"/>
            <a:ext cx="10318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Macro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5410200" y="6583363"/>
            <a:ext cx="3733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000">
                <a:solidFill>
                  <a:srgbClr val="FFFFFF"/>
                </a:solidFill>
              </a:rPr>
              <a:t>Nikon D70s, Tamron 90mm Micro @ 90mm, f/10, 15s</a:t>
            </a:r>
          </a:p>
        </p:txBody>
      </p:sp>
      <p:pic>
        <p:nvPicPr>
          <p:cNvPr id="9221" name="Picture 5" descr="DSC_0085 (Custom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09600"/>
            <a:ext cx="4306888" cy="2865438"/>
          </a:xfrm>
          <a:prstGeom prst="rect">
            <a:avLst/>
          </a:prstGeom>
          <a:noFill/>
        </p:spPr>
      </p:pic>
      <p:pic>
        <p:nvPicPr>
          <p:cNvPr id="9222" name="Picture 6" descr="DSC_0086 (Custo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609600"/>
            <a:ext cx="4306888" cy="2865438"/>
          </a:xfrm>
          <a:prstGeom prst="rect">
            <a:avLst/>
          </a:prstGeom>
          <a:noFill/>
        </p:spPr>
      </p:pic>
      <p:pic>
        <p:nvPicPr>
          <p:cNvPr id="9223" name="Picture 7" descr="DSC_0087 (Custom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611563"/>
            <a:ext cx="4306888" cy="2865437"/>
          </a:xfrm>
          <a:prstGeom prst="rect">
            <a:avLst/>
          </a:prstGeom>
          <a:noFill/>
        </p:spPr>
      </p:pic>
      <p:pic>
        <p:nvPicPr>
          <p:cNvPr id="9224" name="Picture 8" descr="DSC_0088 (Custom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3611563"/>
            <a:ext cx="4306888" cy="28654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6216123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 &amp; Bowen Lee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508375" y="152400"/>
            <a:ext cx="2151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Side of Laptop</a:t>
            </a:r>
          </a:p>
        </p:txBody>
      </p:sp>
      <p:pic>
        <p:nvPicPr>
          <p:cNvPr id="10244" name="Picture 4" descr="Laptop (Custom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62200"/>
            <a:ext cx="9144000" cy="2132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08279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5" name="Text Box 9"/>
          <p:cNvSpPr txBox="1">
            <a:spLocks noChangeArrowheads="1"/>
          </p:cNvSpPr>
          <p:nvPr/>
        </p:nvSpPr>
        <p:spPr bwMode="auto">
          <a:xfrm>
            <a:off x="2598738" y="152400"/>
            <a:ext cx="4016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solidFill>
                  <a:srgbClr val="FFFFFF"/>
                </a:solidFill>
              </a:rPr>
              <a:t>Considerations For Stitching</a:t>
            </a:r>
          </a:p>
        </p:txBody>
      </p:sp>
      <p:sp>
        <p:nvSpPr>
          <p:cNvPr id="24586" name="Text Box 10"/>
          <p:cNvSpPr txBox="1">
            <a:spLocks noChangeArrowheads="1"/>
          </p:cNvSpPr>
          <p:nvPr/>
        </p:nvSpPr>
        <p:spPr bwMode="auto">
          <a:xfrm>
            <a:off x="457200" y="927100"/>
            <a:ext cx="8382000" cy="558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Variable intensity across the total scene</a:t>
            </a:r>
          </a:p>
          <a:p>
            <a:pPr>
              <a:buFontTx/>
              <a:buChar char="•"/>
            </a:pPr>
            <a:endParaRPr lang="en-US" dirty="0">
              <a:solidFill>
                <a:srgbClr val="FFFFFF"/>
              </a:solidFill>
            </a:endParaRPr>
          </a:p>
          <a:p>
            <a:pPr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Variable intensity and contrast between frames</a:t>
            </a:r>
          </a:p>
          <a:p>
            <a:pPr>
              <a:buFontTx/>
              <a:buChar char="•"/>
            </a:pPr>
            <a:endParaRPr lang="en-US" dirty="0">
              <a:solidFill>
                <a:srgbClr val="FFFFFF"/>
              </a:solidFill>
            </a:endParaRPr>
          </a:p>
          <a:p>
            <a:pPr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Lens distortion</a:t>
            </a:r>
          </a:p>
          <a:p>
            <a:pPr lvl="1"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Pin Cushion, Barrel, and Fisheye</a:t>
            </a:r>
          </a:p>
          <a:p>
            <a:pPr lvl="1"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Profile your lens at the chosen focal length (read from EXIF)</a:t>
            </a:r>
          </a:p>
          <a:p>
            <a:pPr lvl="1"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Or get a profile from </a:t>
            </a:r>
            <a:r>
              <a:rPr lang="en-US" dirty="0" err="1">
                <a:solidFill>
                  <a:srgbClr val="FFFFFF"/>
                </a:solidFill>
              </a:rPr>
              <a:t>LensFun</a:t>
            </a:r>
            <a:endParaRPr lang="en-US" dirty="0">
              <a:solidFill>
                <a:srgbClr val="FFFFFF"/>
              </a:solidFill>
            </a:endParaRPr>
          </a:p>
          <a:p>
            <a:pPr>
              <a:buFontTx/>
              <a:buChar char="•"/>
            </a:pPr>
            <a:endParaRPr lang="en-US" dirty="0">
              <a:solidFill>
                <a:srgbClr val="FFFFFF"/>
              </a:solidFill>
            </a:endParaRPr>
          </a:p>
          <a:p>
            <a:pPr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Dynamics/Motion in the scene</a:t>
            </a:r>
          </a:p>
          <a:p>
            <a:pPr lvl="1"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Causes ghosting</a:t>
            </a:r>
          </a:p>
          <a:p>
            <a:pPr lvl="1"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Once images are aligned, simply choose from one or the other</a:t>
            </a:r>
          </a:p>
          <a:p>
            <a:pPr lvl="1">
              <a:buFontTx/>
              <a:buChar char="•"/>
            </a:pPr>
            <a:endParaRPr lang="en-US" dirty="0">
              <a:solidFill>
                <a:srgbClr val="FFFFFF"/>
              </a:solidFill>
            </a:endParaRPr>
          </a:p>
          <a:p>
            <a:pPr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Misalignment</a:t>
            </a:r>
          </a:p>
          <a:p>
            <a:pPr lvl="1"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Also causes ghosting</a:t>
            </a:r>
          </a:p>
          <a:p>
            <a:pPr lvl="1"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Pick better control points</a:t>
            </a:r>
          </a:p>
          <a:p>
            <a:pPr lvl="1">
              <a:buFontTx/>
              <a:buChar char="•"/>
            </a:pPr>
            <a:endParaRPr lang="en-US" dirty="0">
              <a:solidFill>
                <a:srgbClr val="FFFFFF"/>
              </a:solidFill>
            </a:endParaRPr>
          </a:p>
          <a:p>
            <a:pPr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Visually pleasing result</a:t>
            </a:r>
          </a:p>
          <a:p>
            <a:pPr lvl="1"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Super wide panoramas are not always ‘pleasant’ to look at</a:t>
            </a:r>
          </a:p>
          <a:p>
            <a:pPr lvl="1">
              <a:buFontTx/>
              <a:buChar char="•"/>
            </a:pPr>
            <a:r>
              <a:rPr lang="en-US" dirty="0">
                <a:solidFill>
                  <a:srgbClr val="FFFFFF"/>
                </a:solidFill>
              </a:rPr>
              <a:t> Crop to golden ratio, 10:3, or something else visually pleasing</a:t>
            </a:r>
          </a:p>
        </p:txBody>
      </p:sp>
    </p:spTree>
    <p:extLst>
      <p:ext uri="{BB962C8B-B14F-4D97-AF65-F5344CB8AC3E}">
        <p14:creationId xmlns:p14="http://schemas.microsoft.com/office/powerpoint/2010/main" val="31538621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2359025" y="152400"/>
            <a:ext cx="44227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Ghosting and Variable Intensity</a:t>
            </a: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5410200" y="6583363"/>
            <a:ext cx="3733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000">
                <a:solidFill>
                  <a:srgbClr val="FFFFFF"/>
                </a:solidFill>
              </a:rPr>
              <a:t>Nikon D70s, Tokina 12-24mm @ 12mm, f/8, 1/400s</a:t>
            </a:r>
          </a:p>
        </p:txBody>
      </p:sp>
      <p:pic>
        <p:nvPicPr>
          <p:cNvPr id="11269" name="Picture 5" descr="DSC_0358 (Custom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609600"/>
            <a:ext cx="4306888" cy="2865438"/>
          </a:xfrm>
          <a:prstGeom prst="rect">
            <a:avLst/>
          </a:prstGeom>
          <a:noFill/>
        </p:spPr>
      </p:pic>
      <p:pic>
        <p:nvPicPr>
          <p:cNvPr id="11270" name="Picture 6" descr="DSC_0359 (Custo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609600"/>
            <a:ext cx="4306888" cy="2865438"/>
          </a:xfrm>
          <a:prstGeom prst="rect">
            <a:avLst/>
          </a:prstGeom>
          <a:noFill/>
        </p:spPr>
      </p:pic>
      <p:pic>
        <p:nvPicPr>
          <p:cNvPr id="11271" name="Picture 7" descr="DSC_0360 (Custom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3657600"/>
            <a:ext cx="4306888" cy="2865438"/>
          </a:xfrm>
          <a:prstGeom prst="rect">
            <a:avLst/>
          </a:prstGeom>
          <a:noFill/>
        </p:spPr>
      </p:pic>
      <p:pic>
        <p:nvPicPr>
          <p:cNvPr id="11272" name="Picture 8" descr="DSC_0362 (Custom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3657600"/>
            <a:ext cx="4306888" cy="28654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426627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pic>
        <p:nvPicPr>
          <p:cNvPr id="19459" name="Picture 3" descr="pre_final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47800" y="152400"/>
            <a:ext cx="6324600" cy="2855913"/>
          </a:xfrm>
          <a:noFill/>
          <a:ln/>
        </p:spPr>
      </p:pic>
      <p:pic>
        <p:nvPicPr>
          <p:cNvPr id="19460" name="Picture 4" descr="ghost_blur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828800" y="3048000"/>
            <a:ext cx="5562600" cy="3454400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418817077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stitched (Large)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762000"/>
            <a:ext cx="9144000" cy="2832100"/>
          </a:xfrm>
          <a:noFill/>
          <a:ln/>
        </p:spPr>
      </p:pic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Bowen Lee</a:t>
            </a:r>
          </a:p>
        </p:txBody>
      </p:sp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2981325" y="152400"/>
            <a:ext cx="3200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Ghosting From Motion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5410200" y="6583363"/>
            <a:ext cx="3733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000">
                <a:solidFill>
                  <a:srgbClr val="FFFFFF"/>
                </a:solidFill>
              </a:rPr>
              <a:t>Nikon e4100 P&amp;S</a:t>
            </a:r>
          </a:p>
        </p:txBody>
      </p:sp>
      <p:pic>
        <p:nvPicPr>
          <p:cNvPr id="26644" name="Picture 20" descr="zoomin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81200" y="3733800"/>
            <a:ext cx="5105400" cy="2795588"/>
          </a:xfrm>
          <a:noFill/>
          <a:ln/>
        </p:spPr>
      </p:pic>
    </p:spTree>
    <p:extLst>
      <p:ext uri="{BB962C8B-B14F-4D97-AF65-F5344CB8AC3E}">
        <p14:creationId xmlns:p14="http://schemas.microsoft.com/office/powerpoint/2010/main" val="8192609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486400" y="6583363"/>
            <a:ext cx="36576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000">
                <a:solidFill>
                  <a:srgbClr val="FFFFFF"/>
                </a:solidFill>
              </a:rPr>
              <a:t>Nikon D70, Nikon 70-210mm @ 135mm, f/11, 1/320s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2838450" y="152400"/>
            <a:ext cx="3489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Motion Between Frames</a:t>
            </a:r>
          </a:p>
        </p:txBody>
      </p:sp>
      <p:pic>
        <p:nvPicPr>
          <p:cNvPr id="13317" name="Picture 5" descr="DSC_0041_tonecomp (Custom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1676400"/>
            <a:ext cx="4306888" cy="2865438"/>
          </a:xfrm>
          <a:prstGeom prst="rect">
            <a:avLst/>
          </a:prstGeom>
          <a:noFill/>
        </p:spPr>
      </p:pic>
      <p:pic>
        <p:nvPicPr>
          <p:cNvPr id="13318" name="Picture 6" descr="DSC_0042_tonecomp (Custo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676400"/>
            <a:ext cx="4306888" cy="28654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724052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initial_stitch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3429000"/>
            <a:ext cx="6629400" cy="3314700"/>
          </a:xfrm>
          <a:prstGeom prst="rect">
            <a:avLst/>
          </a:prstGeom>
          <a:noFill/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pic>
        <p:nvPicPr>
          <p:cNvPr id="20484" name="Picture 4" descr="initial_stitc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76200"/>
            <a:ext cx="6629400" cy="33226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665020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(2)-tonecomp_cropped_pa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22438"/>
            <a:ext cx="9144000" cy="3657600"/>
          </a:xfrm>
          <a:prstGeom prst="rect">
            <a:avLst/>
          </a:prstGeom>
          <a:noFill/>
        </p:spPr>
      </p:pic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3429000" y="152400"/>
            <a:ext cx="2182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>
                <a:solidFill>
                  <a:srgbClr val="FFFFFF"/>
                </a:solidFill>
              </a:rPr>
              <a:t>Gibson City, IL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7899400" y="6629400"/>
            <a:ext cx="1244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900">
                <a:solidFill>
                  <a:srgbClr val="FFFFFF"/>
                </a:solidFill>
              </a:rPr>
              <a:t>(</a:t>
            </a:r>
            <a:r>
              <a:rPr lang="en-US" sz="900">
                <a:solidFill>
                  <a:srgbClr val="FFFFFF"/>
                </a:solidFill>
                <a:hlinkClick r:id="rId3"/>
              </a:rPr>
              <a:t>See Photo On Web</a:t>
            </a:r>
            <a:r>
              <a:rPr lang="en-US" sz="900">
                <a:solidFill>
                  <a:srgbClr val="FFFFFF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22099724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3227388" y="152400"/>
            <a:ext cx="2674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Mount Blanca, CO</a:t>
            </a: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5410200" y="6583363"/>
            <a:ext cx="37338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/>
            <a:r>
              <a:rPr lang="en-US" sz="1000">
                <a:solidFill>
                  <a:srgbClr val="FFFFFF"/>
                </a:solidFill>
              </a:rPr>
              <a:t>Nikon D70s, Tokina 12-24mm @ 12mm, f/22, 1/50s</a:t>
            </a:r>
          </a:p>
        </p:txBody>
      </p:sp>
      <p:pic>
        <p:nvPicPr>
          <p:cNvPr id="16389" name="Picture 5" descr="DSC_0006 (Custom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0" y="1143000"/>
            <a:ext cx="2840038" cy="1889125"/>
          </a:xfrm>
          <a:prstGeom prst="rect">
            <a:avLst/>
          </a:prstGeom>
          <a:noFill/>
        </p:spPr>
      </p:pic>
      <p:pic>
        <p:nvPicPr>
          <p:cNvPr id="16390" name="Picture 6" descr="DSC_0007 (Custo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24200" y="762000"/>
            <a:ext cx="2840038" cy="1889125"/>
          </a:xfrm>
          <a:prstGeom prst="rect">
            <a:avLst/>
          </a:prstGeom>
          <a:noFill/>
        </p:spPr>
      </p:pic>
      <p:pic>
        <p:nvPicPr>
          <p:cNvPr id="16391" name="Picture 7" descr="DSC_0008 (Custom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1143000"/>
            <a:ext cx="2840038" cy="1889125"/>
          </a:xfrm>
          <a:prstGeom prst="rect">
            <a:avLst/>
          </a:prstGeom>
          <a:noFill/>
        </p:spPr>
      </p:pic>
      <p:pic>
        <p:nvPicPr>
          <p:cNvPr id="16392" name="Picture 8" descr="DSC_0002 (Custom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24200" y="2743200"/>
            <a:ext cx="2840038" cy="1889125"/>
          </a:xfrm>
          <a:prstGeom prst="rect">
            <a:avLst/>
          </a:prstGeom>
          <a:noFill/>
        </p:spPr>
      </p:pic>
      <p:pic>
        <p:nvPicPr>
          <p:cNvPr id="16393" name="Picture 9" descr="DSC_0003 (Custom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2400" y="4343400"/>
            <a:ext cx="2840038" cy="1889125"/>
          </a:xfrm>
          <a:prstGeom prst="rect">
            <a:avLst/>
          </a:prstGeom>
          <a:noFill/>
        </p:spPr>
      </p:pic>
      <p:pic>
        <p:nvPicPr>
          <p:cNvPr id="16394" name="Picture 10" descr="DSC_0004 (Custom)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24200" y="4740275"/>
            <a:ext cx="2840038" cy="1889125"/>
          </a:xfrm>
          <a:prstGeom prst="rect">
            <a:avLst/>
          </a:prstGeom>
          <a:noFill/>
        </p:spPr>
      </p:pic>
      <p:pic>
        <p:nvPicPr>
          <p:cNvPr id="16395" name="Picture 11" descr="DSC_0005 (Custom)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0" y="4343400"/>
            <a:ext cx="2840038" cy="188912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093934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0" y="6583363"/>
            <a:ext cx="474027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en-US" sz="1200">
                <a:solidFill>
                  <a:srgbClr val="FFFFFF"/>
                </a:solidFill>
              </a:rPr>
              <a:t>Photo: Russell J. Hewett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227388" y="152400"/>
            <a:ext cx="2674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2400">
                <a:solidFill>
                  <a:srgbClr val="FFFFFF"/>
                </a:solidFill>
              </a:rPr>
              <a:t>Mount Blanca, CO</a:t>
            </a: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7899400" y="6629400"/>
            <a:ext cx="1244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en-US" sz="900">
                <a:solidFill>
                  <a:srgbClr val="FFFFFF"/>
                </a:solidFill>
              </a:rPr>
              <a:t>(</a:t>
            </a:r>
            <a:r>
              <a:rPr lang="en-US" sz="900">
                <a:solidFill>
                  <a:srgbClr val="FFFFFF"/>
                </a:solidFill>
                <a:hlinkClick r:id="rId2"/>
              </a:rPr>
              <a:t>See Photo On Web</a:t>
            </a:r>
            <a:r>
              <a:rPr lang="en-US" sz="900">
                <a:solidFill>
                  <a:srgbClr val="FFFFFF"/>
                </a:solidFill>
              </a:rPr>
              <a:t>)</a:t>
            </a:r>
          </a:p>
        </p:txBody>
      </p:sp>
      <p:pic>
        <p:nvPicPr>
          <p:cNvPr id="17413" name="Picture 5" descr="pano_02 (Custom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90800"/>
            <a:ext cx="9144000" cy="1346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568360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Things to remember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7848600" cy="5135563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err="1" smtClean="0"/>
              <a:t>Homography</a:t>
            </a:r>
            <a:r>
              <a:rPr lang="en-US" dirty="0" smtClean="0"/>
              <a:t> relates rotating cameras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Recover </a:t>
            </a:r>
            <a:r>
              <a:rPr lang="en-US" dirty="0" err="1" smtClean="0"/>
              <a:t>homography</a:t>
            </a:r>
            <a:r>
              <a:rPr lang="en-US" dirty="0" smtClean="0"/>
              <a:t> in presence of outliers </a:t>
            </a:r>
            <a:r>
              <a:rPr lang="en-US" dirty="0" smtClean="0"/>
              <a:t>using </a:t>
            </a:r>
            <a:r>
              <a:rPr lang="en-US" dirty="0" smtClean="0"/>
              <a:t>RANSAC</a:t>
            </a:r>
            <a:endParaRPr lang="en-US" dirty="0" smtClean="0"/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Can choose surface of projection: cylinder, plane, and sphere are most common</a:t>
            </a:r>
          </a:p>
          <a:p>
            <a:pPr>
              <a:defRPr/>
            </a:pPr>
            <a:endParaRPr lang="en-US" dirty="0" smtClean="0"/>
          </a:p>
          <a:p>
            <a:pPr>
              <a:defRPr/>
            </a:pPr>
            <a:r>
              <a:rPr lang="en-US" dirty="0" smtClean="0"/>
              <a:t>Lots of room for tweaking (</a:t>
            </a:r>
            <a:r>
              <a:rPr lang="en-US" dirty="0" smtClean="0"/>
              <a:t>blending, </a:t>
            </a:r>
            <a:r>
              <a:rPr lang="en-US" dirty="0" smtClean="0"/>
              <a:t>etc.)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47921</TotalTime>
  <Words>1394</Words>
  <Application>Microsoft Macintosh PowerPoint</Application>
  <PresentationFormat>On-screen Show (4:3)</PresentationFormat>
  <Paragraphs>283</Paragraphs>
  <Slides>60</Slides>
  <Notes>4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60</vt:i4>
      </vt:variant>
    </vt:vector>
  </HeadingPairs>
  <TitlesOfParts>
    <vt:vector size="65" baseType="lpstr">
      <vt:lpstr>Office Theme</vt:lpstr>
      <vt:lpstr>2_Default Design</vt:lpstr>
      <vt:lpstr>Equation</vt:lpstr>
      <vt:lpstr>Microsoft Equation</vt:lpstr>
      <vt:lpstr>Microsoft Equation 3.0</vt:lpstr>
      <vt:lpstr>PowerPoint Presentation</vt:lpstr>
      <vt:lpstr>Last Class: Keypoint Matching</vt:lpstr>
      <vt:lpstr>Last Class: Summary</vt:lpstr>
      <vt:lpstr>Today: Image Stitching</vt:lpstr>
      <vt:lpstr>Homography Reminder</vt:lpstr>
      <vt:lpstr>Views from rotating camera</vt:lpstr>
      <vt:lpstr>Image Stitching Algorithm Overview</vt:lpstr>
      <vt:lpstr>Image Stitching Algorithm Overview</vt:lpstr>
      <vt:lpstr>Homography math reminder:</vt:lpstr>
      <vt:lpstr>PowerPoint Presentation</vt:lpstr>
      <vt:lpstr>Computing homographies in the real world</vt:lpstr>
      <vt:lpstr>Computing homography</vt:lpstr>
      <vt:lpstr>Reprise: Automatic Image Stitching</vt:lpstr>
      <vt:lpstr>Choosing a Projection Surface</vt:lpstr>
      <vt:lpstr>Planar Mapping</vt:lpstr>
      <vt:lpstr>Planar vs. Cylindrical Projection</vt:lpstr>
      <vt:lpstr>Spherical Mapping</vt:lpstr>
      <vt:lpstr>Cylindrical Mapping</vt:lpstr>
      <vt:lpstr>Why does it matter?</vt:lpstr>
      <vt:lpstr>Planar vs. Cylindrical Projection</vt:lpstr>
      <vt:lpstr>Planar vs. Cylindrical Projection</vt:lpstr>
      <vt:lpstr>Simple gain adjustment</vt:lpstr>
      <vt:lpstr>Stitching bigger sets of images together.</vt:lpstr>
      <vt:lpstr>Recognizing Panoramas</vt:lpstr>
      <vt:lpstr>Recognizing Panoramas</vt:lpstr>
      <vt:lpstr>Recognizing Panoramas</vt:lpstr>
      <vt:lpstr>RANSAC for Homography</vt:lpstr>
      <vt:lpstr>RANSAC for Homography</vt:lpstr>
      <vt:lpstr>Verification</vt:lpstr>
      <vt:lpstr>RANSAC for Homography</vt:lpstr>
      <vt:lpstr>Recognizing Panoramas (cont.)</vt:lpstr>
      <vt:lpstr>Finding the panoramas</vt:lpstr>
      <vt:lpstr>Finding the panoramas</vt:lpstr>
      <vt:lpstr>Finding the panoramas</vt:lpstr>
      <vt:lpstr>What’s left?    Fancier blending (really a graphics problem   )</vt:lpstr>
      <vt:lpstr>Multi-band Blending (Laplacian Pyramid)</vt:lpstr>
      <vt:lpstr>Multiband blending</vt:lpstr>
      <vt:lpstr>Blending comparison (IJCV 2007)</vt:lpstr>
      <vt:lpstr>Blending Comparison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Things to remember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Derek Hoiem</dc:creator>
  <cp:lastModifiedBy>Robert Pless</cp:lastModifiedBy>
  <cp:revision>180</cp:revision>
  <dcterms:created xsi:type="dcterms:W3CDTF">2009-12-16T02:55:56Z</dcterms:created>
  <dcterms:modified xsi:type="dcterms:W3CDTF">2012-02-13T23:22:33Z</dcterms:modified>
</cp:coreProperties>
</file>