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612" r:id="rId2"/>
    <p:sldId id="469" r:id="rId3"/>
    <p:sldId id="584" r:id="rId4"/>
    <p:sldId id="540" r:id="rId5"/>
    <p:sldId id="613" r:id="rId6"/>
    <p:sldId id="614" r:id="rId7"/>
    <p:sldId id="544" r:id="rId8"/>
    <p:sldId id="625" r:id="rId9"/>
    <p:sldId id="620" r:id="rId10"/>
    <p:sldId id="622" r:id="rId11"/>
    <p:sldId id="623" r:id="rId12"/>
    <p:sldId id="624" r:id="rId13"/>
    <p:sldId id="548" r:id="rId14"/>
    <p:sldId id="578" r:id="rId15"/>
    <p:sldId id="582" r:id="rId16"/>
    <p:sldId id="549" r:id="rId17"/>
    <p:sldId id="550" r:id="rId18"/>
    <p:sldId id="551" r:id="rId19"/>
    <p:sldId id="552" r:id="rId20"/>
    <p:sldId id="553" r:id="rId21"/>
    <p:sldId id="554" r:id="rId22"/>
    <p:sldId id="555" r:id="rId23"/>
    <p:sldId id="626" r:id="rId24"/>
    <p:sldId id="556" r:id="rId25"/>
    <p:sldId id="557" r:id="rId26"/>
    <p:sldId id="558" r:id="rId27"/>
    <p:sldId id="559" r:id="rId28"/>
    <p:sldId id="560" r:id="rId29"/>
    <p:sldId id="561" r:id="rId30"/>
    <p:sldId id="562" r:id="rId31"/>
    <p:sldId id="563" r:id="rId32"/>
    <p:sldId id="564" r:id="rId33"/>
    <p:sldId id="565" r:id="rId34"/>
    <p:sldId id="627" r:id="rId35"/>
    <p:sldId id="566" r:id="rId36"/>
    <p:sldId id="568" r:id="rId37"/>
    <p:sldId id="569" r:id="rId38"/>
    <p:sldId id="628" r:id="rId39"/>
    <p:sldId id="570" r:id="rId40"/>
    <p:sldId id="572" r:id="rId41"/>
    <p:sldId id="573" r:id="rId42"/>
    <p:sldId id="577" r:id="rId43"/>
    <p:sldId id="629" r:id="rId44"/>
    <p:sldId id="585" r:id="rId45"/>
    <p:sldId id="586" r:id="rId46"/>
    <p:sldId id="587" r:id="rId47"/>
    <p:sldId id="588" r:id="rId48"/>
    <p:sldId id="589" r:id="rId49"/>
    <p:sldId id="590" r:id="rId50"/>
    <p:sldId id="591" r:id="rId51"/>
    <p:sldId id="592" r:id="rId52"/>
    <p:sldId id="593" r:id="rId53"/>
    <p:sldId id="594" r:id="rId54"/>
    <p:sldId id="595" r:id="rId55"/>
    <p:sldId id="596" r:id="rId56"/>
    <p:sldId id="597" r:id="rId57"/>
    <p:sldId id="598" r:id="rId58"/>
    <p:sldId id="599" r:id="rId59"/>
    <p:sldId id="600" r:id="rId60"/>
    <p:sldId id="601" r:id="rId61"/>
    <p:sldId id="602" r:id="rId62"/>
    <p:sldId id="603" r:id="rId63"/>
    <p:sldId id="604" r:id="rId64"/>
    <p:sldId id="605" r:id="rId65"/>
    <p:sldId id="606" r:id="rId66"/>
    <p:sldId id="607" r:id="rId67"/>
    <p:sldId id="608" r:id="rId68"/>
    <p:sldId id="609" r:id="rId69"/>
    <p:sldId id="610" r:id="rId70"/>
    <p:sldId id="611" r:id="rId7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60" autoAdjust="0"/>
    <p:restoredTop sz="92940" autoAdjust="0"/>
  </p:normalViewPr>
  <p:slideViewPr>
    <p:cSldViewPr>
      <p:cViewPr varScale="1">
        <p:scale>
          <a:sx n="79" d="100"/>
          <a:sy n="79" d="100"/>
        </p:scale>
        <p:origin x="-33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8"/>
    </p:cViewPr>
  </p:sorterViewPr>
  <p:notesViewPr>
    <p:cSldViewPr>
      <p:cViewPr varScale="1">
        <p:scale>
          <a:sx n="50" d="100"/>
          <a:sy n="50" d="100"/>
        </p:scale>
        <p:origin x="-2070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handoutMaster" Target="handoutMasters/handoutMaster1.xml"/><Relationship Id="rId74" Type="http://schemas.openxmlformats.org/officeDocument/2006/relationships/printerSettings" Target="printerSettings/printerSettings1.bin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1" Type="http://schemas.openxmlformats.org/officeDocument/2006/relationships/image" Target="../media/image23.wmf"/><Relationship Id="rId2" Type="http://schemas.openxmlformats.org/officeDocument/2006/relationships/image" Target="../media/image1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image" Target="../media/image2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4" Type="http://schemas.openxmlformats.org/officeDocument/2006/relationships/image" Target="../media/image52.wmf"/><Relationship Id="rId1" Type="http://schemas.openxmlformats.org/officeDocument/2006/relationships/image" Target="../media/image49.wmf"/><Relationship Id="rId2" Type="http://schemas.openxmlformats.org/officeDocument/2006/relationships/image" Target="../media/image5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4" Type="http://schemas.openxmlformats.org/officeDocument/2006/relationships/image" Target="../media/image52.wmf"/><Relationship Id="rId1" Type="http://schemas.openxmlformats.org/officeDocument/2006/relationships/image" Target="../media/image49.wmf"/><Relationship Id="rId2" Type="http://schemas.openxmlformats.org/officeDocument/2006/relationships/image" Target="../media/image5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4" Type="http://schemas.openxmlformats.org/officeDocument/2006/relationships/image" Target="../media/image70.wmf"/><Relationship Id="rId5" Type="http://schemas.openxmlformats.org/officeDocument/2006/relationships/image" Target="../media/image71.wmf"/><Relationship Id="rId1" Type="http://schemas.openxmlformats.org/officeDocument/2006/relationships/image" Target="../media/image67.wmf"/><Relationship Id="rId2" Type="http://schemas.openxmlformats.org/officeDocument/2006/relationships/image" Target="../media/image68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4" Type="http://schemas.openxmlformats.org/officeDocument/2006/relationships/image" Target="../media/image74.wmf"/><Relationship Id="rId5" Type="http://schemas.openxmlformats.org/officeDocument/2006/relationships/image" Target="../media/image75.wmf"/><Relationship Id="rId6" Type="http://schemas.openxmlformats.org/officeDocument/2006/relationships/image" Target="../media/image76.wmf"/><Relationship Id="rId7" Type="http://schemas.openxmlformats.org/officeDocument/2006/relationships/image" Target="../media/image77.wmf"/><Relationship Id="rId8" Type="http://schemas.openxmlformats.org/officeDocument/2006/relationships/image" Target="../media/image78.wmf"/><Relationship Id="rId9" Type="http://schemas.openxmlformats.org/officeDocument/2006/relationships/image" Target="../media/image79.wmf"/><Relationship Id="rId10" Type="http://schemas.openxmlformats.org/officeDocument/2006/relationships/image" Target="../media/image71.wmf"/><Relationship Id="rId1" Type="http://schemas.openxmlformats.org/officeDocument/2006/relationships/image" Target="../media/image72.wmf"/><Relationship Id="rId2" Type="http://schemas.openxmlformats.org/officeDocument/2006/relationships/image" Target="../media/image73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4" Type="http://schemas.openxmlformats.org/officeDocument/2006/relationships/image" Target="../media/image82.wmf"/><Relationship Id="rId5" Type="http://schemas.openxmlformats.org/officeDocument/2006/relationships/image" Target="../media/image71.wmf"/><Relationship Id="rId1" Type="http://schemas.openxmlformats.org/officeDocument/2006/relationships/image" Target="../media/image80.wmf"/><Relationship Id="rId2" Type="http://schemas.openxmlformats.org/officeDocument/2006/relationships/image" Target="../media/image81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4" Type="http://schemas.openxmlformats.org/officeDocument/2006/relationships/image" Target="../media/image85.wmf"/><Relationship Id="rId5" Type="http://schemas.openxmlformats.org/officeDocument/2006/relationships/image" Target="../media/image71.wmf"/><Relationship Id="rId1" Type="http://schemas.openxmlformats.org/officeDocument/2006/relationships/image" Target="../media/image83.wmf"/><Relationship Id="rId2" Type="http://schemas.openxmlformats.org/officeDocument/2006/relationships/image" Target="../media/image84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4" Type="http://schemas.openxmlformats.org/officeDocument/2006/relationships/image" Target="../media/image87.wmf"/><Relationship Id="rId5" Type="http://schemas.openxmlformats.org/officeDocument/2006/relationships/image" Target="../media/image88.wmf"/><Relationship Id="rId1" Type="http://schemas.openxmlformats.org/officeDocument/2006/relationships/image" Target="../media/image71.wmf"/><Relationship Id="rId2" Type="http://schemas.openxmlformats.org/officeDocument/2006/relationships/image" Target="../media/image86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Relationship Id="rId2" Type="http://schemas.openxmlformats.org/officeDocument/2006/relationships/image" Target="../media/image89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Relationship Id="rId2" Type="http://schemas.openxmlformats.org/officeDocument/2006/relationships/image" Target="../media/image91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wmf"/><Relationship Id="rId1" Type="http://schemas.openxmlformats.org/officeDocument/2006/relationships/image" Target="../media/image15.wmf"/><Relationship Id="rId2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4" Type="http://schemas.openxmlformats.org/officeDocument/2006/relationships/image" Target="../media/image21.wmf"/><Relationship Id="rId5" Type="http://schemas.openxmlformats.org/officeDocument/2006/relationships/image" Target="../media/image22.wmf"/><Relationship Id="rId1" Type="http://schemas.openxmlformats.org/officeDocument/2006/relationships/image" Target="../media/image15.wmf"/><Relationship Id="rId2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"/>
              </a:defRPr>
            </a:lvl1pPr>
          </a:lstStyle>
          <a:p>
            <a:endParaRPr lang="en-US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"/>
              </a:defRPr>
            </a:lvl1pPr>
          </a:lstStyle>
          <a:p>
            <a:endParaRPr lang="en-US"/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"/>
              </a:defRPr>
            </a:lvl1pPr>
          </a:lstStyle>
          <a:p>
            <a:endParaRPr lang="en-US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"/>
              </a:defRPr>
            </a:lvl1pPr>
          </a:lstStyle>
          <a:p>
            <a:fld id="{1FA93E8A-C375-44B9-8107-E73F45AF39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93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"/>
              </a:defRPr>
            </a:lvl1pPr>
          </a:lstStyle>
          <a:p>
            <a:endParaRPr lang="en-US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"/>
              </a:defRPr>
            </a:lvl1pPr>
          </a:lstStyle>
          <a:p>
            <a:endParaRPr lang="en-US"/>
          </a:p>
        </p:txBody>
      </p:sp>
      <p:sp>
        <p:nvSpPr>
          <p:cNvPr id="247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7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7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"/>
              </a:defRPr>
            </a:lvl1pPr>
          </a:lstStyle>
          <a:p>
            <a:endParaRPr lang="en-US"/>
          </a:p>
        </p:txBody>
      </p:sp>
      <p:sp>
        <p:nvSpPr>
          <p:cNvPr id="247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"/>
              </a:defRPr>
            </a:lvl1pPr>
          </a:lstStyle>
          <a:p>
            <a:fld id="{017DB304-174E-4D72-90BE-FBCB216D8C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885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E492C5-1342-4C00-971A-6E77050A2C60}" type="slidenum">
              <a:rPr lang="en-US"/>
              <a:pPr/>
              <a:t>49</a:t>
            </a:fld>
            <a:endParaRPr lang="en-US"/>
          </a:p>
        </p:txBody>
      </p:sp>
      <p:sp>
        <p:nvSpPr>
          <p:cNvPr id="80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2DF599-94BE-48A3-868A-88CBB4CA5F0D}" type="slidenum">
              <a:rPr lang="en-US"/>
              <a:pPr/>
              <a:t>50</a:t>
            </a:fld>
            <a:endParaRPr lang="en-US"/>
          </a:p>
        </p:txBody>
      </p:sp>
      <p:sp>
        <p:nvSpPr>
          <p:cNvPr id="81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711200"/>
            <a:ext cx="4841875" cy="3630613"/>
          </a:xfrm>
          <a:ln/>
        </p:spPr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088" y="4578350"/>
            <a:ext cx="5395912" cy="4338638"/>
          </a:xfrm>
          <a:noFill/>
          <a:ln/>
        </p:spPr>
        <p:txBody>
          <a:bodyPr wrap="none" lIns="95740" tIns="47871" rIns="95740" bIns="47871" anchor="ctr"/>
          <a:lstStyle/>
          <a:p>
            <a:r>
              <a:rPr lang="en-US"/>
              <a:t>Interpolation is basic tool that we have to deal with it. There are many interpolation</a:t>
            </a:r>
          </a:p>
          <a:p>
            <a:r>
              <a:rPr lang="en-US"/>
              <a:t>methods -- for example, nearest neighbor, bilinear, and bicubic.</a:t>
            </a:r>
          </a:p>
          <a:p>
            <a:endParaRPr lang="en-US"/>
          </a:p>
          <a:p>
            <a:r>
              <a:rPr lang="en-US"/>
              <a:t>Next is the image warping. This is the example of image warping. The left image</a:t>
            </a:r>
          </a:p>
          <a:p>
            <a:r>
              <a:rPr lang="en-US"/>
              <a:t>is the original image. And we apply the motion parameters here. After warping</a:t>
            </a:r>
          </a:p>
          <a:p>
            <a:r>
              <a:rPr lang="en-US"/>
              <a:t>or transforming, we will get this as the result.</a:t>
            </a:r>
          </a:p>
          <a:p>
            <a:endParaRPr lang="en-US"/>
          </a:p>
          <a:p>
            <a:r>
              <a:rPr lang="en-US"/>
              <a:t>The motion parameters here is of the projective model. Therefore, we can see that</a:t>
            </a:r>
          </a:p>
          <a:p>
            <a:r>
              <a:rPr lang="en-US"/>
              <a:t>the resulting image contain many effects together like the rotation, translation,</a:t>
            </a:r>
          </a:p>
          <a:p>
            <a:r>
              <a:rPr lang="en-US"/>
              <a:t>zooming in here, shrinking around here, chirping and keystoning.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Computer Vision, Robert Pless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Computer Vision, Robert Pless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Computer Vision, Robert Pless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553200"/>
            <a:ext cx="91440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Computer Vision, Robert Pless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Computer Vision, Robert Pless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Computer Vision, Robert Pless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Computer Vision, Robert Pless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Computer Vision, Robert Pless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Computer Vision, Robert Pless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Computer Vision, Robert Pless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Computer Vision, Robert Pless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Computer Vision, Robert Pless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Tahoma"/>
                <a:cs typeface="Tahoma"/>
              </a:defRPr>
            </a:lvl1pPr>
          </a:lstStyle>
          <a:p>
            <a:r>
              <a:rPr lang="en-US" smtClean="0"/>
              <a:t>Computer Vision, Robert Pless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/>
          <a:ea typeface="+mj-ea"/>
          <a:cs typeface="Tahom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ahoma"/>
          <a:ea typeface="+mn-ea"/>
          <a:cs typeface="Tahom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ahoma"/>
          <a:cs typeface="Tahom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ahoma"/>
          <a:cs typeface="Tahom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ahoma"/>
          <a:cs typeface="Tahom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ahoma"/>
          <a:cs typeface="Tahom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9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video" Target="file:///C:\HOME\QUANLONG\ECCV98\ss5.avi" TargetMode="External"/><Relationship Id="rId4" Type="http://schemas.openxmlformats.org/officeDocument/2006/relationships/slideLayout" Target="../slideLayouts/slideLayout2.xml"/><Relationship Id="rId5" Type="http://schemas.openxmlformats.org/officeDocument/2006/relationships/oleObject" Target="../embeddings/oleObject5.bin"/><Relationship Id="rId6" Type="http://schemas.openxmlformats.org/officeDocument/2006/relationships/image" Target="../media/image10.wmf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vmlDrawing" Target="../drawings/vmlDrawing3.vml"/><Relationship Id="rId2" Type="http://schemas.microsoft.com/office/2007/relationships/media" Target="file:///C:\HOME\QUANLONG\ECCV98\ss5.avi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0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video" Target="file:///C:\HOME\QUANLONG\ECCV98\ss5.avi" TargetMode="External"/><Relationship Id="rId4" Type="http://schemas.openxmlformats.org/officeDocument/2006/relationships/slideLayout" Target="../slideLayouts/slideLayout2.xml"/><Relationship Id="rId5" Type="http://schemas.openxmlformats.org/officeDocument/2006/relationships/oleObject" Target="../embeddings/oleObject7.bin"/><Relationship Id="rId6" Type="http://schemas.openxmlformats.org/officeDocument/2006/relationships/image" Target="../media/image10.wmf"/><Relationship Id="rId7" Type="http://schemas.openxmlformats.org/officeDocument/2006/relationships/image" Target="../media/image11.png"/><Relationship Id="rId1" Type="http://schemas.openxmlformats.org/officeDocument/2006/relationships/vmlDrawing" Target="../drawings/vmlDrawing5.vml"/><Relationship Id="rId2" Type="http://schemas.microsoft.com/office/2007/relationships/media" Target="file:///C:\HOME\QUANLONG\ECCV98\ss5.avi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0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oleObject" Target="../embeddings/oleObject9.bin"/><Relationship Id="rId5" Type="http://schemas.openxmlformats.org/officeDocument/2006/relationships/image" Target="../media/image13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5.w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6.w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17.w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18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8.bin"/><Relationship Id="rId12" Type="http://schemas.openxmlformats.org/officeDocument/2006/relationships/image" Target="../media/image22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4.bin"/><Relationship Id="rId4" Type="http://schemas.openxmlformats.org/officeDocument/2006/relationships/image" Target="../media/image15.w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19.w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20.wmf"/><Relationship Id="rId9" Type="http://schemas.openxmlformats.org/officeDocument/2006/relationships/oleObject" Target="../embeddings/oleObject17.bin"/><Relationship Id="rId10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23.w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10.w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24.wmf"/><Relationship Id="rId9" Type="http://schemas.openxmlformats.org/officeDocument/2006/relationships/oleObject" Target="../embeddings/oleObject22.bin"/><Relationship Id="rId10" Type="http://schemas.openxmlformats.org/officeDocument/2006/relationships/image" Target="../media/image25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6.w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27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28.wmf"/><Relationship Id="rId5" Type="http://schemas.openxmlformats.org/officeDocument/2006/relationships/image" Target="../media/image29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vision.caltech.edu/bouguetj/calib_doc/htmls/calib_example/index.html" TargetMode="External"/><Relationship Id="rId3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Relationship Id="rId3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40.wmf"/><Relationship Id="rId5" Type="http://schemas.openxmlformats.org/officeDocument/2006/relationships/image" Target="../media/image41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24.w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25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47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48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49.wmf"/><Relationship Id="rId5" Type="http://schemas.openxmlformats.org/officeDocument/2006/relationships/oleObject" Target="../embeddings/oleObject32.bin"/><Relationship Id="rId6" Type="http://schemas.openxmlformats.org/officeDocument/2006/relationships/image" Target="../media/image50.wmf"/><Relationship Id="rId7" Type="http://schemas.openxmlformats.org/officeDocument/2006/relationships/oleObject" Target="../embeddings/oleObject33.bin"/><Relationship Id="rId8" Type="http://schemas.openxmlformats.org/officeDocument/2006/relationships/image" Target="../media/image51.wmf"/><Relationship Id="rId9" Type="http://schemas.openxmlformats.org/officeDocument/2006/relationships/oleObject" Target="../embeddings/oleObject34.bin"/><Relationship Id="rId10" Type="http://schemas.openxmlformats.org/officeDocument/2006/relationships/image" Target="../media/image52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49.wmf"/><Relationship Id="rId5" Type="http://schemas.openxmlformats.org/officeDocument/2006/relationships/oleObject" Target="../embeddings/oleObject36.bin"/><Relationship Id="rId6" Type="http://schemas.openxmlformats.org/officeDocument/2006/relationships/image" Target="../media/image50.wmf"/><Relationship Id="rId7" Type="http://schemas.openxmlformats.org/officeDocument/2006/relationships/oleObject" Target="../embeddings/oleObject37.bin"/><Relationship Id="rId8" Type="http://schemas.openxmlformats.org/officeDocument/2006/relationships/image" Target="../media/image51.wmf"/><Relationship Id="rId9" Type="http://schemas.openxmlformats.org/officeDocument/2006/relationships/oleObject" Target="../embeddings/oleObject38.bin"/><Relationship Id="rId10" Type="http://schemas.openxmlformats.org/officeDocument/2006/relationships/image" Target="../media/image52.w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8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oleObject" Target="../embeddings/oleObject39.bin"/><Relationship Id="rId7" Type="http://schemas.openxmlformats.org/officeDocument/2006/relationships/image" Target="../media/image59.wmf"/><Relationship Id="rId8" Type="http://schemas.openxmlformats.org/officeDocument/2006/relationships/image" Target="../media/image62.jpeg"/><Relationship Id="rId9" Type="http://schemas.openxmlformats.org/officeDocument/2006/relationships/image" Target="../media/image63.jpeg"/><Relationship Id="rId10" Type="http://schemas.openxmlformats.org/officeDocument/2006/relationships/image" Target="../media/image64.jpeg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oleObject" Target="../embeddings/oleObject40.bin"/><Relationship Id="rId6" Type="http://schemas.openxmlformats.org/officeDocument/2006/relationships/image" Target="../media/image59.w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5.bin"/><Relationship Id="rId12" Type="http://schemas.openxmlformats.org/officeDocument/2006/relationships/image" Target="../media/image71.w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1.bin"/><Relationship Id="rId4" Type="http://schemas.openxmlformats.org/officeDocument/2006/relationships/image" Target="../media/image67.wmf"/><Relationship Id="rId5" Type="http://schemas.openxmlformats.org/officeDocument/2006/relationships/oleObject" Target="../embeddings/oleObject42.bin"/><Relationship Id="rId6" Type="http://schemas.openxmlformats.org/officeDocument/2006/relationships/image" Target="../media/image68.wmf"/><Relationship Id="rId7" Type="http://schemas.openxmlformats.org/officeDocument/2006/relationships/oleObject" Target="../embeddings/oleObject43.bin"/><Relationship Id="rId8" Type="http://schemas.openxmlformats.org/officeDocument/2006/relationships/image" Target="../media/image69.wmf"/><Relationship Id="rId9" Type="http://schemas.openxmlformats.org/officeDocument/2006/relationships/oleObject" Target="../embeddings/oleObject44.bin"/><Relationship Id="rId10" Type="http://schemas.openxmlformats.org/officeDocument/2006/relationships/image" Target="../media/image70.wmf"/></Relationships>
</file>

<file path=ppt/slides/_rels/slide5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9.bin"/><Relationship Id="rId20" Type="http://schemas.openxmlformats.org/officeDocument/2006/relationships/image" Target="../media/image79.wmf"/><Relationship Id="rId21" Type="http://schemas.openxmlformats.org/officeDocument/2006/relationships/oleObject" Target="../embeddings/oleObject55.bin"/><Relationship Id="rId22" Type="http://schemas.openxmlformats.org/officeDocument/2006/relationships/image" Target="../media/image71.wmf"/><Relationship Id="rId10" Type="http://schemas.openxmlformats.org/officeDocument/2006/relationships/image" Target="../media/image74.wmf"/><Relationship Id="rId11" Type="http://schemas.openxmlformats.org/officeDocument/2006/relationships/oleObject" Target="../embeddings/oleObject50.bin"/><Relationship Id="rId12" Type="http://schemas.openxmlformats.org/officeDocument/2006/relationships/image" Target="../media/image75.wmf"/><Relationship Id="rId13" Type="http://schemas.openxmlformats.org/officeDocument/2006/relationships/oleObject" Target="../embeddings/oleObject51.bin"/><Relationship Id="rId14" Type="http://schemas.openxmlformats.org/officeDocument/2006/relationships/image" Target="../media/image76.wmf"/><Relationship Id="rId15" Type="http://schemas.openxmlformats.org/officeDocument/2006/relationships/oleObject" Target="../embeddings/oleObject52.bin"/><Relationship Id="rId16" Type="http://schemas.openxmlformats.org/officeDocument/2006/relationships/image" Target="../media/image77.wmf"/><Relationship Id="rId17" Type="http://schemas.openxmlformats.org/officeDocument/2006/relationships/oleObject" Target="../embeddings/oleObject53.bin"/><Relationship Id="rId18" Type="http://schemas.openxmlformats.org/officeDocument/2006/relationships/image" Target="../media/image78.wmf"/><Relationship Id="rId19" Type="http://schemas.openxmlformats.org/officeDocument/2006/relationships/oleObject" Target="../embeddings/oleObject54.bin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6.bin"/><Relationship Id="rId4" Type="http://schemas.openxmlformats.org/officeDocument/2006/relationships/image" Target="../media/image72.wmf"/><Relationship Id="rId5" Type="http://schemas.openxmlformats.org/officeDocument/2006/relationships/oleObject" Target="../embeddings/oleObject47.bin"/><Relationship Id="rId6" Type="http://schemas.openxmlformats.org/officeDocument/2006/relationships/image" Target="../media/image73.wmf"/><Relationship Id="rId7" Type="http://schemas.openxmlformats.org/officeDocument/2006/relationships/oleObject" Target="../embeddings/oleObject48.bin"/><Relationship Id="rId8" Type="http://schemas.openxmlformats.org/officeDocument/2006/relationships/image" Target="../media/image70.wmf"/></Relationships>
</file>

<file path=ppt/slides/_rels/slide5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0.bin"/><Relationship Id="rId12" Type="http://schemas.openxmlformats.org/officeDocument/2006/relationships/image" Target="../media/image71.w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6.bin"/><Relationship Id="rId4" Type="http://schemas.openxmlformats.org/officeDocument/2006/relationships/image" Target="../media/image80.wmf"/><Relationship Id="rId5" Type="http://schemas.openxmlformats.org/officeDocument/2006/relationships/oleObject" Target="../embeddings/oleObject57.bin"/><Relationship Id="rId6" Type="http://schemas.openxmlformats.org/officeDocument/2006/relationships/image" Target="../media/image81.wmf"/><Relationship Id="rId7" Type="http://schemas.openxmlformats.org/officeDocument/2006/relationships/oleObject" Target="../embeddings/oleObject58.bin"/><Relationship Id="rId8" Type="http://schemas.openxmlformats.org/officeDocument/2006/relationships/image" Target="../media/image79.wmf"/><Relationship Id="rId9" Type="http://schemas.openxmlformats.org/officeDocument/2006/relationships/oleObject" Target="../embeddings/oleObject59.bin"/><Relationship Id="rId10" Type="http://schemas.openxmlformats.org/officeDocument/2006/relationships/image" Target="../media/image82.wmf"/></Relationships>
</file>

<file path=ppt/slides/_rels/slide5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5.bin"/><Relationship Id="rId12" Type="http://schemas.openxmlformats.org/officeDocument/2006/relationships/image" Target="../media/image71.w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1.bin"/><Relationship Id="rId4" Type="http://schemas.openxmlformats.org/officeDocument/2006/relationships/image" Target="../media/image83.wmf"/><Relationship Id="rId5" Type="http://schemas.openxmlformats.org/officeDocument/2006/relationships/oleObject" Target="../embeddings/oleObject62.bin"/><Relationship Id="rId6" Type="http://schemas.openxmlformats.org/officeDocument/2006/relationships/image" Target="../media/image84.wmf"/><Relationship Id="rId7" Type="http://schemas.openxmlformats.org/officeDocument/2006/relationships/oleObject" Target="../embeddings/oleObject63.bin"/><Relationship Id="rId8" Type="http://schemas.openxmlformats.org/officeDocument/2006/relationships/image" Target="../media/image79.wmf"/><Relationship Id="rId9" Type="http://schemas.openxmlformats.org/officeDocument/2006/relationships/oleObject" Target="../embeddings/oleObject64.bin"/><Relationship Id="rId10" Type="http://schemas.openxmlformats.org/officeDocument/2006/relationships/image" Target="../media/image85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4" Type="http://schemas.openxmlformats.org/officeDocument/2006/relationships/image" Target="../media/image71.w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1.bin"/><Relationship Id="rId12" Type="http://schemas.openxmlformats.org/officeDocument/2006/relationships/image" Target="../media/image88.w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7.bin"/><Relationship Id="rId4" Type="http://schemas.openxmlformats.org/officeDocument/2006/relationships/image" Target="../media/image71.wmf"/><Relationship Id="rId5" Type="http://schemas.openxmlformats.org/officeDocument/2006/relationships/oleObject" Target="../embeddings/oleObject68.bin"/><Relationship Id="rId6" Type="http://schemas.openxmlformats.org/officeDocument/2006/relationships/image" Target="../media/image86.wmf"/><Relationship Id="rId7" Type="http://schemas.openxmlformats.org/officeDocument/2006/relationships/oleObject" Target="../embeddings/oleObject69.bin"/><Relationship Id="rId8" Type="http://schemas.openxmlformats.org/officeDocument/2006/relationships/image" Target="../media/image70.wmf"/><Relationship Id="rId9" Type="http://schemas.openxmlformats.org/officeDocument/2006/relationships/oleObject" Target="../embeddings/oleObject70.bin"/><Relationship Id="rId10" Type="http://schemas.openxmlformats.org/officeDocument/2006/relationships/image" Target="../media/image87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4" Type="http://schemas.openxmlformats.org/officeDocument/2006/relationships/image" Target="../media/image88.wmf"/><Relationship Id="rId5" Type="http://schemas.openxmlformats.org/officeDocument/2006/relationships/oleObject" Target="../embeddings/oleObject73.bin"/><Relationship Id="rId6" Type="http://schemas.openxmlformats.org/officeDocument/2006/relationships/image" Target="../media/image89.w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4" Type="http://schemas.openxmlformats.org/officeDocument/2006/relationships/image" Target="../media/image90.wmf"/><Relationship Id="rId5" Type="http://schemas.openxmlformats.org/officeDocument/2006/relationships/oleObject" Target="../embeddings/oleObject75.bin"/><Relationship Id="rId6" Type="http://schemas.openxmlformats.org/officeDocument/2006/relationships/image" Target="../media/image91.w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4" Type="http://schemas.openxmlformats.org/officeDocument/2006/relationships/image" Target="../media/image90.w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ng"/><Relationship Id="rId3" Type="http://schemas.openxmlformats.org/officeDocument/2006/relationships/image" Target="../media/image9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4" Type="http://schemas.openxmlformats.org/officeDocument/2006/relationships/image" Target="../media/image96.png"/><Relationship Id="rId5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9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9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0.png"/><Relationship Id="rId3" Type="http://schemas.openxmlformats.org/officeDocument/2006/relationships/image" Target="../media/image10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Computer Vision, Robert Pless</a:t>
            </a:r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375" y="0"/>
            <a:ext cx="34766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Vision, Robert Pless</a:t>
            </a:r>
          </a:p>
        </p:txBody>
      </p:sp>
      <p:sp>
        <p:nvSpPr>
          <p:cNvPr id="75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Homogeneous Coordinates</a:t>
            </a:r>
          </a:p>
        </p:txBody>
      </p:sp>
      <p:sp>
        <p:nvSpPr>
          <p:cNvPr id="75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7630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Represent </a:t>
            </a:r>
            <a:r>
              <a:rPr lang="en-US" dirty="0"/>
              <a:t>2d point using 3 numbers, instead of the usual 2 numbers.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Mapping 2d</a:t>
            </a:r>
            <a:r>
              <a:rPr lang="en-US" dirty="0">
                <a:sym typeface="Wingdings" pitchFamily="2" charset="2"/>
              </a:rPr>
              <a:t> 2d homogeneous: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ym typeface="Wingdings" pitchFamily="2" charset="2"/>
              </a:rPr>
              <a:t>(</a:t>
            </a:r>
            <a:r>
              <a:rPr lang="en-US" dirty="0" err="1">
                <a:sym typeface="Wingdings" pitchFamily="2" charset="2"/>
              </a:rPr>
              <a:t>x,y</a:t>
            </a:r>
            <a:r>
              <a:rPr lang="en-US" dirty="0">
                <a:sym typeface="Wingdings" pitchFamily="2" charset="2"/>
              </a:rPr>
              <a:t>)  (x,y,1)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ym typeface="Wingdings" pitchFamily="2" charset="2"/>
              </a:rPr>
              <a:t>(</a:t>
            </a:r>
            <a:r>
              <a:rPr lang="en-US" dirty="0" err="1">
                <a:sym typeface="Wingdings" pitchFamily="2" charset="2"/>
              </a:rPr>
              <a:t>x,y</a:t>
            </a:r>
            <a:r>
              <a:rPr lang="en-US" dirty="0">
                <a:sym typeface="Wingdings" pitchFamily="2" charset="2"/>
              </a:rPr>
              <a:t>)  (</a:t>
            </a:r>
            <a:r>
              <a:rPr lang="en-US" dirty="0" err="1">
                <a:sym typeface="Wingdings" pitchFamily="2" charset="2"/>
              </a:rPr>
              <a:t>sx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err="1">
                <a:sym typeface="Wingdings" pitchFamily="2" charset="2"/>
              </a:rPr>
              <a:t>sy</a:t>
            </a:r>
            <a:r>
              <a:rPr lang="en-US" dirty="0">
                <a:sym typeface="Wingdings" pitchFamily="2" charset="2"/>
              </a:rPr>
              <a:t>, s)</a:t>
            </a:r>
          </a:p>
          <a:p>
            <a:pPr>
              <a:lnSpc>
                <a:spcPct val="8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n-US" dirty="0">
                <a:sym typeface="Wingdings" pitchFamily="2" charset="2"/>
              </a:rPr>
              <a:t>Mapping 2d homogeneous to </a:t>
            </a:r>
            <a:r>
              <a:rPr lang="en-US" dirty="0" smtClean="0">
                <a:sym typeface="Wingdings" pitchFamily="2" charset="2"/>
              </a:rPr>
              <a:t>2d </a:t>
            </a:r>
            <a:endParaRPr lang="en-US" dirty="0">
              <a:sym typeface="Wingdings" pitchFamily="2" charset="2"/>
            </a:endParaRPr>
          </a:p>
          <a:p>
            <a:pPr lvl="1">
              <a:lnSpc>
                <a:spcPct val="80000"/>
              </a:lnSpc>
            </a:pPr>
            <a:r>
              <a:rPr lang="en-US" dirty="0">
                <a:sym typeface="Wingdings" pitchFamily="2" charset="2"/>
              </a:rPr>
              <a:t>(</a:t>
            </a:r>
            <a:r>
              <a:rPr lang="en-US" dirty="0" err="1">
                <a:sym typeface="Wingdings" pitchFamily="2" charset="2"/>
              </a:rPr>
              <a:t>a,b,w</a:t>
            </a:r>
            <a:r>
              <a:rPr lang="en-US" dirty="0">
                <a:sym typeface="Wingdings" pitchFamily="2" charset="2"/>
              </a:rPr>
              <a:t>)  (a/w, b/w)</a:t>
            </a:r>
          </a:p>
          <a:p>
            <a:pPr lvl="1">
              <a:lnSpc>
                <a:spcPct val="8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n-US" dirty="0">
                <a:sym typeface="Wingdings" pitchFamily="2" charset="2"/>
              </a:rPr>
              <a:t>The coordinates of a 3D point (X,Y,Z) </a:t>
            </a:r>
            <a:r>
              <a:rPr lang="en-US" i="1" dirty="0">
                <a:sym typeface="Wingdings" pitchFamily="2" charset="2"/>
              </a:rPr>
              <a:t>*already is*</a:t>
            </a:r>
            <a:r>
              <a:rPr lang="en-US" dirty="0">
                <a:sym typeface="Wingdings" pitchFamily="2" charset="2"/>
              </a:rPr>
              <a:t> the 2D (but homogeneous) coordinates of its projection.</a:t>
            </a:r>
          </a:p>
          <a:p>
            <a:pPr>
              <a:lnSpc>
                <a:spcPct val="8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n-US" dirty="0">
                <a:sym typeface="Wingdings" pitchFamily="2" charset="2"/>
              </a:rPr>
              <a:t>Will make some things simpler and </a:t>
            </a:r>
            <a:r>
              <a:rPr lang="en-US" dirty="0" smtClean="0">
                <a:sym typeface="Wingdings" pitchFamily="2" charset="2"/>
              </a:rPr>
              <a:t>linear.</a:t>
            </a:r>
            <a:endParaRPr lang="en-US" dirty="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600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Computer Vision, Robert Pless</a:t>
            </a:r>
            <a:endParaRPr lang="en-US"/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354273"/>
              </p:ext>
            </p:extLst>
          </p:nvPr>
        </p:nvGraphicFramePr>
        <p:xfrm>
          <a:off x="304800" y="3733800"/>
          <a:ext cx="4114800" cy="167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27" name="Equation" r:id="rId3" imgW="1993680" imgH="812520" progId="Equation.3">
                  <p:embed/>
                </p:oleObj>
              </mc:Choice>
              <mc:Fallback>
                <p:oleObj name="Equation" r:id="rId3" imgW="199368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733800"/>
                        <a:ext cx="4114800" cy="167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609578"/>
              </p:ext>
            </p:extLst>
          </p:nvPr>
        </p:nvGraphicFramePr>
        <p:xfrm>
          <a:off x="5715000" y="3886200"/>
          <a:ext cx="3249612" cy="146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28" name="Equation" r:id="rId5" imgW="1574640" imgH="711000" progId="Equation.3">
                  <p:embed/>
                </p:oleObj>
              </mc:Choice>
              <mc:Fallback>
                <p:oleObj name="Equation" r:id="rId5" imgW="15746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886200"/>
                        <a:ext cx="3249612" cy="146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04800" y="1905000"/>
            <a:ext cx="85344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>
              <a:latin typeface="Tahoma"/>
              <a:cs typeface="Tahoma"/>
            </a:endParaRPr>
          </a:p>
          <a:p>
            <a:r>
              <a:rPr lang="en-US" dirty="0">
                <a:latin typeface="Tahoma"/>
                <a:cs typeface="Tahoma"/>
              </a:rPr>
              <a:t>x = </a:t>
            </a:r>
            <a:r>
              <a:rPr lang="en-US" dirty="0" err="1">
                <a:latin typeface="Symbol" charset="2"/>
                <a:cs typeface="Symbol" charset="2"/>
              </a:rPr>
              <a:t>a</a:t>
            </a:r>
            <a:r>
              <a:rPr lang="en-US" dirty="0" err="1" smtClean="0">
                <a:latin typeface="Tahoma"/>
                <a:cs typeface="Tahoma"/>
              </a:rPr>
              <a:t>X</a:t>
            </a:r>
            <a:r>
              <a:rPr lang="en-US" dirty="0">
                <a:latin typeface="Tahoma"/>
                <a:cs typeface="Tahoma"/>
              </a:rPr>
              <a:t>/Z – </a:t>
            </a:r>
            <a:r>
              <a:rPr lang="en-US" dirty="0">
                <a:latin typeface="Symbol" charset="2"/>
                <a:cs typeface="Symbol" charset="2"/>
              </a:rPr>
              <a:t>a</a:t>
            </a:r>
            <a:r>
              <a:rPr lang="en-US" dirty="0" smtClean="0">
                <a:latin typeface="Tahoma"/>
                <a:cs typeface="Tahoma"/>
              </a:rPr>
              <a:t> </a:t>
            </a:r>
            <a:r>
              <a:rPr lang="en-US" dirty="0">
                <a:latin typeface="Tahoma"/>
                <a:cs typeface="Tahoma"/>
              </a:rPr>
              <a:t>cot</a:t>
            </a:r>
            <a:r>
              <a:rPr lang="en-US" dirty="0" smtClean="0">
                <a:latin typeface="Tahoma"/>
                <a:cs typeface="Tahoma"/>
              </a:rPr>
              <a:t>(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r>
              <a:rPr lang="en-US" dirty="0" smtClean="0">
                <a:latin typeface="Tahoma"/>
                <a:cs typeface="Tahoma"/>
              </a:rPr>
              <a:t>) </a:t>
            </a:r>
            <a:r>
              <a:rPr lang="en-US" dirty="0">
                <a:latin typeface="Tahoma"/>
                <a:cs typeface="Tahoma"/>
              </a:rPr>
              <a:t>Y/Z + x</a:t>
            </a:r>
            <a:r>
              <a:rPr lang="en-US" baseline="-25000" dirty="0">
                <a:latin typeface="Tahoma"/>
                <a:cs typeface="Tahoma"/>
              </a:rPr>
              <a:t>0</a:t>
            </a:r>
          </a:p>
          <a:p>
            <a:r>
              <a:rPr lang="en-US" dirty="0">
                <a:latin typeface="Tahoma"/>
                <a:cs typeface="Tahoma"/>
              </a:rPr>
              <a:t>y</a:t>
            </a:r>
            <a:r>
              <a:rPr lang="en-US" dirty="0" smtClean="0">
                <a:latin typeface="Tahoma"/>
                <a:cs typeface="Tahoma"/>
              </a:rPr>
              <a:t> </a:t>
            </a:r>
            <a:r>
              <a:rPr lang="en-US" dirty="0">
                <a:latin typeface="Tahoma"/>
                <a:cs typeface="Tahoma"/>
              </a:rPr>
              <a:t>=          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>
                <a:latin typeface="Tahoma"/>
                <a:cs typeface="Tahoma"/>
              </a:rPr>
              <a:t>/</a:t>
            </a:r>
            <a:r>
              <a:rPr lang="en-US" dirty="0">
                <a:latin typeface="Tahoma"/>
                <a:cs typeface="Tahoma"/>
              </a:rPr>
              <a:t>sin</a:t>
            </a:r>
            <a:r>
              <a:rPr lang="en-US" dirty="0" smtClean="0">
                <a:latin typeface="Tahoma"/>
                <a:cs typeface="Tahoma"/>
              </a:rPr>
              <a:t>(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r>
              <a:rPr lang="en-US" dirty="0" smtClean="0">
                <a:latin typeface="Tahoma"/>
                <a:cs typeface="Tahoma"/>
              </a:rPr>
              <a:t>) </a:t>
            </a:r>
            <a:r>
              <a:rPr lang="en-US" dirty="0">
                <a:latin typeface="Tahoma"/>
                <a:cs typeface="Tahoma"/>
              </a:rPr>
              <a:t>Y/Z + y</a:t>
            </a:r>
            <a:r>
              <a:rPr lang="en-US" baseline="-25000" dirty="0">
                <a:latin typeface="Tahoma"/>
                <a:cs typeface="Tahoma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122721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Homogenous Coordinates!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Equation of a line on the plane?</a:t>
            </a:r>
          </a:p>
          <a:p>
            <a:endParaRPr lang="en-US" dirty="0"/>
          </a:p>
          <a:p>
            <a:r>
              <a:rPr lang="en-US" dirty="0" smtClean="0"/>
              <a:t>Equation of a plane through the origin in 3D?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Computer Vision, Robert Pless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16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Vision, Robert Pless</a:t>
            </a:r>
          </a:p>
        </p:txBody>
      </p:sp>
      <p:graphicFrame>
        <p:nvGraphicFramePr>
          <p:cNvPr id="764930" name="Object 2"/>
          <p:cNvGraphicFramePr>
            <a:graphicFrameLocks noChangeAspect="1"/>
          </p:cNvGraphicFramePr>
          <p:nvPr/>
        </p:nvGraphicFramePr>
        <p:xfrm>
          <a:off x="2819400" y="304800"/>
          <a:ext cx="3249613" cy="146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937" name="Equation" r:id="rId5" imgW="1574640" imgH="711000" progId="Equation.3">
                  <p:embed/>
                </p:oleObj>
              </mc:Choice>
              <mc:Fallback>
                <p:oleObj name="Equation" r:id="rId5" imgW="1574640" imgH="711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04800"/>
                        <a:ext cx="3249613" cy="146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4931" name="Text Box 3"/>
          <p:cNvSpPr txBox="1">
            <a:spLocks noChangeArrowheads="1"/>
          </p:cNvSpPr>
          <p:nvPr/>
        </p:nvSpPr>
        <p:spPr bwMode="auto">
          <a:xfrm>
            <a:off x="457200" y="2133600"/>
            <a:ext cx="83978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Given enough examples of 3D points and their 2D projections, we can solve for the 5 intrinsic parameters…</a:t>
            </a:r>
          </a:p>
          <a:p>
            <a:endParaRPr lang="en-US"/>
          </a:p>
        </p:txBody>
      </p:sp>
      <p:pic>
        <p:nvPicPr>
          <p:cNvPr id="764932" name="ss5.avi">
            <a:hlinkClick r:id="" action="ppaction://media"/>
          </p:cNvPr>
          <p:cNvPicPr>
            <a:picLocks noRot="1" noChangeAspect="1" noChangeArrowheads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3276600"/>
            <a:ext cx="3657600" cy="2743200"/>
          </a:xfrm>
          <a:prstGeom prst="rect">
            <a:avLst/>
          </a:prstGeom>
          <a:noFill/>
        </p:spPr>
      </p:pic>
      <p:pic>
        <p:nvPicPr>
          <p:cNvPr id="764933" name="Picture 5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0" y="3276600"/>
            <a:ext cx="2438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4934" name="Text Box 6"/>
          <p:cNvSpPr txBox="1">
            <a:spLocks noChangeArrowheads="1"/>
          </p:cNvSpPr>
          <p:nvPr/>
        </p:nvSpPr>
        <p:spPr bwMode="auto">
          <a:xfrm>
            <a:off x="4800600" y="5638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64935" name="Text Box 7"/>
          <p:cNvSpPr txBox="1">
            <a:spLocks noChangeArrowheads="1"/>
          </p:cNvSpPr>
          <p:nvPr/>
        </p:nvSpPr>
        <p:spPr bwMode="auto">
          <a:xfrm>
            <a:off x="4784725" y="5608638"/>
            <a:ext cx="41925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Example calibration object…</a:t>
            </a:r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49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649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493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6493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Vision, Robert Pless</a:t>
            </a:r>
          </a:p>
        </p:txBody>
      </p:sp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Practical Linear Algebra 1:</a:t>
            </a:r>
          </a:p>
        </p:txBody>
      </p:sp>
      <p:sp>
        <p:nvSpPr>
          <p:cNvPr id="79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419600" cy="4114800"/>
          </a:xfrm>
        </p:spPr>
        <p:txBody>
          <a:bodyPr/>
          <a:lstStyle/>
          <a:p>
            <a:r>
              <a:rPr lang="en-US" dirty="0"/>
              <a:t>Given many examples of the equation at the right, solve for the matrix of values </a:t>
            </a:r>
            <a:r>
              <a:rPr lang="en-US" dirty="0" err="1"/>
              <a:t>fx</a:t>
            </a:r>
            <a:r>
              <a:rPr lang="en-US" dirty="0"/>
              <a:t>, </a:t>
            </a:r>
            <a:r>
              <a:rPr lang="en-US" dirty="0" err="1"/>
              <a:t>fy</a:t>
            </a:r>
            <a:r>
              <a:rPr lang="en-US" dirty="0"/>
              <a:t>, s, x0, y0</a:t>
            </a:r>
          </a:p>
          <a:p>
            <a:endParaRPr lang="en-US" dirty="0"/>
          </a:p>
          <a:p>
            <a:r>
              <a:rPr lang="en-US" dirty="0"/>
              <a:t>How can we solve for this?</a:t>
            </a:r>
          </a:p>
        </p:txBody>
      </p:sp>
      <p:graphicFrame>
        <p:nvGraphicFramePr>
          <p:cNvPr id="796676" name="Object 4"/>
          <p:cNvGraphicFramePr>
            <a:graphicFrameLocks noChangeAspect="1"/>
          </p:cNvGraphicFramePr>
          <p:nvPr/>
        </p:nvGraphicFramePr>
        <p:xfrm>
          <a:off x="5334000" y="1828800"/>
          <a:ext cx="3249613" cy="146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683" name="Equation" r:id="rId3" imgW="1574640" imgH="711000" progId="Equation.3">
                  <p:embed/>
                </p:oleObj>
              </mc:Choice>
              <mc:Fallback>
                <p:oleObj name="Equation" r:id="rId3" imgW="1574640" imgH="7110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828800"/>
                        <a:ext cx="3249613" cy="146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Vision, Robert Pless</a:t>
            </a:r>
          </a:p>
        </p:txBody>
      </p:sp>
      <p:graphicFrame>
        <p:nvGraphicFramePr>
          <p:cNvPr id="800770" name="Object 2"/>
          <p:cNvGraphicFramePr>
            <a:graphicFrameLocks noChangeAspect="1"/>
          </p:cNvGraphicFramePr>
          <p:nvPr/>
        </p:nvGraphicFramePr>
        <p:xfrm>
          <a:off x="6781800" y="228600"/>
          <a:ext cx="2106613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778" name="Equation" r:id="rId5" imgW="1574640" imgH="711000" progId="Equation.3">
                  <p:embed/>
                </p:oleObj>
              </mc:Choice>
              <mc:Fallback>
                <p:oleObj name="Equation" r:id="rId5" imgW="1574640" imgH="711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28600"/>
                        <a:ext cx="2106613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0771" name="Text Box 3"/>
          <p:cNvSpPr txBox="1">
            <a:spLocks noChangeArrowheads="1"/>
          </p:cNvSpPr>
          <p:nvPr/>
        </p:nvSpPr>
        <p:spPr bwMode="auto">
          <a:xfrm>
            <a:off x="457200" y="1524000"/>
            <a:ext cx="83978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Given enough examples of 3D points and their 2D projections, we can solve for the 5 intrinsic parameters…</a:t>
            </a:r>
          </a:p>
          <a:p>
            <a:endParaRPr lang="en-US"/>
          </a:p>
        </p:txBody>
      </p:sp>
      <p:pic>
        <p:nvPicPr>
          <p:cNvPr id="800772" name="ss5.avi">
            <a:hlinkClick r:id="" action="ppaction://media"/>
          </p:cNvPr>
          <p:cNvPicPr>
            <a:picLocks noRot="1" noChangeAspect="1" noChangeArrowheads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3581400"/>
            <a:ext cx="3657600" cy="2743200"/>
          </a:xfrm>
          <a:prstGeom prst="rect">
            <a:avLst/>
          </a:prstGeom>
          <a:noFill/>
        </p:spPr>
      </p:pic>
      <p:sp>
        <p:nvSpPr>
          <p:cNvPr id="800774" name="Text Box 6"/>
          <p:cNvSpPr txBox="1">
            <a:spLocks noChangeArrowheads="1"/>
          </p:cNvSpPr>
          <p:nvPr/>
        </p:nvSpPr>
        <p:spPr bwMode="auto">
          <a:xfrm>
            <a:off x="4800600" y="5638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00776" name="Text Box 8"/>
          <p:cNvSpPr txBox="1">
            <a:spLocks noChangeArrowheads="1"/>
          </p:cNvSpPr>
          <p:nvPr/>
        </p:nvSpPr>
        <p:spPr bwMode="auto">
          <a:xfrm>
            <a:off x="1127125" y="579438"/>
            <a:ext cx="4892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… and all this assumes that we know X,Y,Z</a:t>
            </a:r>
          </a:p>
        </p:txBody>
      </p:sp>
      <p:sp>
        <p:nvSpPr>
          <p:cNvPr id="800777" name="Text Box 9"/>
          <p:cNvSpPr txBox="1">
            <a:spLocks noChangeArrowheads="1"/>
          </p:cNvSpPr>
          <p:nvPr/>
        </p:nvSpPr>
        <p:spPr bwMode="auto">
          <a:xfrm>
            <a:off x="1600200" y="6172200"/>
            <a:ext cx="1131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(0,0,0)</a:t>
            </a:r>
          </a:p>
        </p:txBody>
      </p:sp>
      <p:sp>
        <p:nvSpPr>
          <p:cNvPr id="800778" name="Line 10"/>
          <p:cNvSpPr>
            <a:spLocks noChangeShapeType="1"/>
          </p:cNvSpPr>
          <p:nvPr/>
        </p:nvSpPr>
        <p:spPr bwMode="auto">
          <a:xfrm flipV="1">
            <a:off x="2209800" y="4724400"/>
            <a:ext cx="228600" cy="15240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779" name="Text Box 11"/>
          <p:cNvSpPr txBox="1">
            <a:spLocks noChangeArrowheads="1"/>
          </p:cNvSpPr>
          <p:nvPr/>
        </p:nvSpPr>
        <p:spPr bwMode="auto">
          <a:xfrm>
            <a:off x="0" y="2895600"/>
            <a:ext cx="2290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Exactly Known!</a:t>
            </a:r>
          </a:p>
        </p:txBody>
      </p:sp>
      <p:sp>
        <p:nvSpPr>
          <p:cNvPr id="800780" name="Line 12"/>
          <p:cNvSpPr>
            <a:spLocks noChangeShapeType="1"/>
          </p:cNvSpPr>
          <p:nvPr/>
        </p:nvSpPr>
        <p:spPr bwMode="auto">
          <a:xfrm>
            <a:off x="2362200" y="3124200"/>
            <a:ext cx="76200" cy="11430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007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007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077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0077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Vision, Robert Pless</a:t>
            </a:r>
          </a:p>
        </p:txBody>
      </p:sp>
      <p:graphicFrame>
        <p:nvGraphicFramePr>
          <p:cNvPr id="765954" name="Object 2"/>
          <p:cNvGraphicFramePr>
            <a:graphicFrameLocks noChangeAspect="1"/>
          </p:cNvGraphicFramePr>
          <p:nvPr/>
        </p:nvGraphicFramePr>
        <p:xfrm>
          <a:off x="2819400" y="304800"/>
          <a:ext cx="3249613" cy="146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961" name="Equation" r:id="rId3" imgW="1574640" imgH="711000" progId="Equation.3">
                  <p:embed/>
                </p:oleObj>
              </mc:Choice>
              <mc:Fallback>
                <p:oleObj name="Equation" r:id="rId3" imgW="1574640" imgH="711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04800"/>
                        <a:ext cx="3249613" cy="146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5955" name="Text Box 3"/>
          <p:cNvSpPr txBox="1">
            <a:spLocks noChangeArrowheads="1"/>
          </p:cNvSpPr>
          <p:nvPr/>
        </p:nvSpPr>
        <p:spPr bwMode="auto">
          <a:xfrm>
            <a:off x="457200" y="2133600"/>
            <a:ext cx="83978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More commonly, we can put a collection of points (usually in a grid) in the world with known </a:t>
            </a:r>
            <a:r>
              <a:rPr lang="en-US" b="1" dirty="0"/>
              <a:t>relative</a:t>
            </a:r>
            <a:r>
              <a:rPr lang="en-US" dirty="0"/>
              <a:t> position, but with unknown position relative to the camera.</a:t>
            </a:r>
          </a:p>
          <a:p>
            <a:endParaRPr lang="en-US" dirty="0"/>
          </a:p>
          <a:p>
            <a:r>
              <a:rPr lang="en-US" dirty="0"/>
              <a:t>Then we need to solve for the intrinsic calibration parameters, and the extrinsic parameters (the unknown relative position of the grid). </a:t>
            </a:r>
          </a:p>
          <a:p>
            <a:endParaRPr lang="en-US" dirty="0"/>
          </a:p>
          <a:p>
            <a:r>
              <a:rPr lang="en-US" dirty="0"/>
              <a:t>How do we represent the unknown relative position of the grid?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Vision, Robert Pless</a:t>
            </a:r>
          </a:p>
        </p:txBody>
      </p:sp>
      <p:sp>
        <p:nvSpPr>
          <p:cNvPr id="766978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39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The grid defines its own coordinate system</a:t>
            </a:r>
          </a:p>
        </p:txBody>
      </p:sp>
      <p:pic>
        <p:nvPicPr>
          <p:cNvPr id="766979" name="Picture 3" descr="cap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524000"/>
            <a:ext cx="3446463" cy="2586038"/>
          </a:xfrm>
          <a:prstGeom prst="rect">
            <a:avLst/>
          </a:prstGeom>
          <a:noFill/>
        </p:spPr>
      </p:pic>
      <p:sp>
        <p:nvSpPr>
          <p:cNvPr id="766980" name="Line 4"/>
          <p:cNvSpPr>
            <a:spLocks noChangeShapeType="1"/>
          </p:cNvSpPr>
          <p:nvPr/>
        </p:nvSpPr>
        <p:spPr bwMode="auto">
          <a:xfrm>
            <a:off x="5410200" y="1828800"/>
            <a:ext cx="152400" cy="1447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6981" name="Line 5"/>
          <p:cNvSpPr>
            <a:spLocks noChangeShapeType="1"/>
          </p:cNvSpPr>
          <p:nvPr/>
        </p:nvSpPr>
        <p:spPr bwMode="auto">
          <a:xfrm flipV="1">
            <a:off x="5410200" y="1752600"/>
            <a:ext cx="1676400" cy="762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6982" name="Line 6"/>
          <p:cNvSpPr>
            <a:spLocks noChangeShapeType="1"/>
          </p:cNvSpPr>
          <p:nvPr/>
        </p:nvSpPr>
        <p:spPr bwMode="auto">
          <a:xfrm flipH="1">
            <a:off x="4876800" y="1828800"/>
            <a:ext cx="533400" cy="609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6983" name="Text Box 7"/>
          <p:cNvSpPr txBox="1">
            <a:spLocks noChangeArrowheads="1"/>
          </p:cNvSpPr>
          <p:nvPr/>
        </p:nvSpPr>
        <p:spPr bwMode="auto">
          <a:xfrm>
            <a:off x="6080125" y="1341438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66984" name="Text Box 8"/>
          <p:cNvSpPr txBox="1">
            <a:spLocks noChangeArrowheads="1"/>
          </p:cNvSpPr>
          <p:nvPr/>
        </p:nvSpPr>
        <p:spPr bwMode="auto">
          <a:xfrm>
            <a:off x="5181600" y="2743200"/>
            <a:ext cx="37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766985" name="Text Box 9"/>
          <p:cNvSpPr txBox="1">
            <a:spLocks noChangeArrowheads="1"/>
          </p:cNvSpPr>
          <p:nvPr/>
        </p:nvSpPr>
        <p:spPr bwMode="auto">
          <a:xfrm>
            <a:off x="4724400" y="1752600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766986" name="Rectangle 10"/>
          <p:cNvSpPr>
            <a:spLocks noChangeArrowheads="1"/>
          </p:cNvSpPr>
          <p:nvPr/>
        </p:nvSpPr>
        <p:spPr bwMode="auto">
          <a:xfrm>
            <a:off x="457200" y="1219200"/>
            <a:ext cx="4572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That coordinate system has a </a:t>
            </a:r>
          </a:p>
          <a:p>
            <a:r>
              <a:rPr lang="en-US" dirty="0"/>
              <a:t>Euclidean transformation that relates its coordinates to the camera coordinates… that is, there is some R, T such that:</a:t>
            </a:r>
          </a:p>
          <a:p>
            <a:endParaRPr lang="en-US" dirty="0"/>
          </a:p>
        </p:txBody>
      </p:sp>
      <p:graphicFrame>
        <p:nvGraphicFramePr>
          <p:cNvPr id="766987" name="Object 11"/>
          <p:cNvGraphicFramePr>
            <a:graphicFrameLocks noChangeAspect="1"/>
          </p:cNvGraphicFramePr>
          <p:nvPr/>
        </p:nvGraphicFramePr>
        <p:xfrm>
          <a:off x="1295400" y="3414713"/>
          <a:ext cx="3052763" cy="329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994" name="Equation" r:id="rId4" imgW="1650960" imgH="1777680" progId="Equation.3">
                  <p:embed/>
                </p:oleObj>
              </mc:Choice>
              <mc:Fallback>
                <p:oleObj name="Equation" r:id="rId4" imgW="1650960" imgH="17776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414713"/>
                        <a:ext cx="3052763" cy="3290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6988" name="Text Box 12"/>
          <p:cNvSpPr txBox="1">
            <a:spLocks noChangeArrowheads="1"/>
          </p:cNvSpPr>
          <p:nvPr/>
        </p:nvSpPr>
        <p:spPr bwMode="auto">
          <a:xfrm>
            <a:off x="5105400" y="4846638"/>
            <a:ext cx="4038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With enough example points, could we solve for R,T?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Vision, Robert Pless</a:t>
            </a:r>
          </a:p>
        </p:txBody>
      </p:sp>
      <p:sp>
        <p:nvSpPr>
          <p:cNvPr id="768002" name="Text Box 2"/>
          <p:cNvSpPr txBox="1">
            <a:spLocks noChangeArrowheads="1"/>
          </p:cNvSpPr>
          <p:nvPr/>
        </p:nvSpPr>
        <p:spPr bwMode="auto">
          <a:xfrm>
            <a:off x="152400" y="4572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An aside…Representation of Rotation with a Rotation Matrix</a:t>
            </a:r>
          </a:p>
        </p:txBody>
      </p:sp>
      <p:sp>
        <p:nvSpPr>
          <p:cNvPr id="768003" name="Text Box 3"/>
          <p:cNvSpPr txBox="1">
            <a:spLocks noChangeArrowheads="1"/>
          </p:cNvSpPr>
          <p:nvPr/>
        </p:nvSpPr>
        <p:spPr bwMode="auto">
          <a:xfrm>
            <a:off x="685800" y="1219200"/>
            <a:ext cx="7848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Rotation matrix R has two properties:</a:t>
            </a:r>
          </a:p>
          <a:p>
            <a:endParaRPr lang="en-US"/>
          </a:p>
          <a:p>
            <a:r>
              <a:rPr lang="en-US"/>
              <a:t>Property 1:</a:t>
            </a:r>
          </a:p>
          <a:p>
            <a:pPr lvl="2"/>
            <a:r>
              <a:rPr lang="en-US"/>
              <a:t>           R is orthonormal, i.e.</a:t>
            </a:r>
          </a:p>
        </p:txBody>
      </p:sp>
      <p:graphicFrame>
        <p:nvGraphicFramePr>
          <p:cNvPr id="768004" name="Object 4"/>
          <p:cNvGraphicFramePr>
            <a:graphicFrameLocks noChangeAspect="1"/>
          </p:cNvGraphicFramePr>
          <p:nvPr/>
        </p:nvGraphicFramePr>
        <p:xfrm>
          <a:off x="4362450" y="24828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29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2482850"/>
                        <a:ext cx="112713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05" name="Object 5"/>
          <p:cNvGraphicFramePr>
            <a:graphicFrameLocks noChangeAspect="1"/>
          </p:cNvGraphicFramePr>
          <p:nvPr/>
        </p:nvGraphicFramePr>
        <p:xfrm>
          <a:off x="5867400" y="2209800"/>
          <a:ext cx="16764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30" name="Equation" r:id="rId5" imgW="545760" imgH="190440" progId="Equation.3">
                  <p:embed/>
                </p:oleObj>
              </mc:Choice>
              <mc:Fallback>
                <p:oleObj name="Equation" r:id="rId5" imgW="545760" imgH="1904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209800"/>
                        <a:ext cx="1676400" cy="585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06" name="Text Box 6"/>
          <p:cNvSpPr txBox="1">
            <a:spLocks noChangeArrowheads="1"/>
          </p:cNvSpPr>
          <p:nvPr/>
        </p:nvSpPr>
        <p:spPr bwMode="auto">
          <a:xfrm>
            <a:off x="2667000" y="2819400"/>
            <a:ext cx="2409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In other words,</a:t>
            </a:r>
          </a:p>
        </p:txBody>
      </p:sp>
      <p:graphicFrame>
        <p:nvGraphicFramePr>
          <p:cNvPr id="768007" name="Object 7"/>
          <p:cNvGraphicFramePr>
            <a:graphicFrameLocks noChangeAspect="1"/>
          </p:cNvGraphicFramePr>
          <p:nvPr/>
        </p:nvGraphicFramePr>
        <p:xfrm>
          <a:off x="5943600" y="2743200"/>
          <a:ext cx="16002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31" name="Equation" r:id="rId7" imgW="583920" imgH="190440" progId="Equation.3">
                  <p:embed/>
                </p:oleObj>
              </mc:Choice>
              <mc:Fallback>
                <p:oleObj name="Equation" r:id="rId7" imgW="583920" imgH="1904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743200"/>
                        <a:ext cx="1600200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08" name="Text Box 8"/>
          <p:cNvSpPr txBox="1">
            <a:spLocks noChangeArrowheads="1"/>
          </p:cNvSpPr>
          <p:nvPr/>
        </p:nvSpPr>
        <p:spPr bwMode="auto">
          <a:xfrm>
            <a:off x="457200" y="3505200"/>
            <a:ext cx="5665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Property 2:      Determinant of R is 1.</a:t>
            </a:r>
            <a:r>
              <a:rPr lang="en-US">
                <a:latin typeface="Times New Roman" pitchFamily="18" charset="0"/>
              </a:rPr>
              <a:t>   </a:t>
            </a:r>
          </a:p>
        </p:txBody>
      </p:sp>
      <p:sp>
        <p:nvSpPr>
          <p:cNvPr id="768009" name="Text Box 9"/>
          <p:cNvSpPr txBox="1">
            <a:spLocks noChangeArrowheads="1"/>
          </p:cNvSpPr>
          <p:nvPr/>
        </p:nvSpPr>
        <p:spPr bwMode="auto">
          <a:xfrm>
            <a:off x="381000" y="4114800"/>
            <a:ext cx="8258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Therefore, although the following matrix is orthonormal,</a:t>
            </a:r>
          </a:p>
          <a:p>
            <a:r>
              <a:rPr lang="en-US"/>
              <a:t>it is not a rotation matrix because its determinant is -1.</a:t>
            </a:r>
          </a:p>
        </p:txBody>
      </p:sp>
      <p:graphicFrame>
        <p:nvGraphicFramePr>
          <p:cNvPr id="768010" name="Object 10"/>
          <p:cNvGraphicFramePr>
            <a:graphicFrameLocks noChangeAspect="1"/>
          </p:cNvGraphicFramePr>
          <p:nvPr/>
        </p:nvGraphicFramePr>
        <p:xfrm>
          <a:off x="1357313" y="4876800"/>
          <a:ext cx="2133600" cy="196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32" name="Equation" r:id="rId9" imgW="774360" imgH="711000" progId="Equation.3">
                  <p:embed/>
                </p:oleObj>
              </mc:Choice>
              <mc:Fallback>
                <p:oleObj name="Equation" r:id="rId9" imgW="774360" imgH="7110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4876800"/>
                        <a:ext cx="2133600" cy="196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11" name="Text Box 11"/>
          <p:cNvSpPr txBox="1">
            <a:spLocks noChangeArrowheads="1"/>
          </p:cNvSpPr>
          <p:nvPr/>
        </p:nvSpPr>
        <p:spPr bwMode="auto">
          <a:xfrm>
            <a:off x="4862513" y="5562600"/>
            <a:ext cx="322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this is a reflection matrix</a:t>
            </a:r>
          </a:p>
        </p:txBody>
      </p:sp>
      <p:sp>
        <p:nvSpPr>
          <p:cNvPr id="768012" name="Line 12"/>
          <p:cNvSpPr>
            <a:spLocks noChangeShapeType="1"/>
          </p:cNvSpPr>
          <p:nvPr/>
        </p:nvSpPr>
        <p:spPr bwMode="auto">
          <a:xfrm flipH="1">
            <a:off x="3719513" y="5791200"/>
            <a:ext cx="106680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Vision, Robert Pless</a:t>
            </a:r>
          </a:p>
        </p:txBody>
      </p:sp>
      <p:sp>
        <p:nvSpPr>
          <p:cNvPr id="769026" name="Text Box 2"/>
          <p:cNvSpPr txBox="1">
            <a:spLocks noChangeArrowheads="1"/>
          </p:cNvSpPr>
          <p:nvPr/>
        </p:nvSpPr>
        <p:spPr bwMode="auto">
          <a:xfrm>
            <a:off x="1752600" y="533400"/>
            <a:ext cx="6253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Representation of Rotation -- Euler Angles</a:t>
            </a:r>
          </a:p>
        </p:txBody>
      </p:sp>
      <p:sp>
        <p:nvSpPr>
          <p:cNvPr id="769027" name="Text Box 3"/>
          <p:cNvSpPr txBox="1">
            <a:spLocks noChangeArrowheads="1"/>
          </p:cNvSpPr>
          <p:nvPr/>
        </p:nvSpPr>
        <p:spPr bwMode="auto">
          <a:xfrm>
            <a:off x="228600" y="1143000"/>
            <a:ext cx="56324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  Euler angles </a:t>
            </a:r>
          </a:p>
          <a:p>
            <a:pPr lvl="1">
              <a:buFontTx/>
              <a:buChar char="•"/>
            </a:pPr>
            <a:r>
              <a:rPr lang="en-US"/>
              <a:t> pitch:    rotation about x axis :     </a:t>
            </a:r>
          </a:p>
          <a:p>
            <a:pPr lvl="1">
              <a:buFontTx/>
              <a:buChar char="•"/>
            </a:pPr>
            <a:r>
              <a:rPr lang="en-US"/>
              <a:t> yaw:      rotation about y axis:  </a:t>
            </a:r>
          </a:p>
          <a:p>
            <a:pPr lvl="1">
              <a:buFontTx/>
              <a:buChar char="•"/>
            </a:pPr>
            <a:r>
              <a:rPr lang="en-US"/>
              <a:t> roll:      rotation about z axis:  </a:t>
            </a:r>
          </a:p>
        </p:txBody>
      </p:sp>
      <p:graphicFrame>
        <p:nvGraphicFramePr>
          <p:cNvPr id="769028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067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69029" name="Group 5"/>
          <p:cNvGrpSpPr>
            <a:grpSpLocks/>
          </p:cNvGrpSpPr>
          <p:nvPr/>
        </p:nvGrpSpPr>
        <p:grpSpPr bwMode="auto">
          <a:xfrm>
            <a:off x="4800600" y="1143000"/>
            <a:ext cx="4040188" cy="3514725"/>
            <a:chOff x="1684" y="226"/>
            <a:chExt cx="2545" cy="2214"/>
          </a:xfrm>
        </p:grpSpPr>
        <p:grpSp>
          <p:nvGrpSpPr>
            <p:cNvPr id="769030" name="Group 6"/>
            <p:cNvGrpSpPr>
              <a:grpSpLocks/>
            </p:cNvGrpSpPr>
            <p:nvPr/>
          </p:nvGrpSpPr>
          <p:grpSpPr bwMode="auto">
            <a:xfrm>
              <a:off x="1968" y="528"/>
              <a:ext cx="2016" cy="1728"/>
              <a:chOff x="1776" y="96"/>
              <a:chExt cx="2016" cy="1728"/>
            </a:xfrm>
          </p:grpSpPr>
          <p:sp>
            <p:nvSpPr>
              <p:cNvPr id="769031" name="Line 7"/>
              <p:cNvSpPr>
                <a:spLocks noChangeShapeType="1"/>
              </p:cNvSpPr>
              <p:nvPr/>
            </p:nvSpPr>
            <p:spPr bwMode="auto">
              <a:xfrm flipV="1">
                <a:off x="2640" y="96"/>
                <a:ext cx="0" cy="11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032" name="Line 8"/>
              <p:cNvSpPr>
                <a:spLocks noChangeShapeType="1"/>
              </p:cNvSpPr>
              <p:nvPr/>
            </p:nvSpPr>
            <p:spPr bwMode="auto">
              <a:xfrm flipH="1">
                <a:off x="1776" y="1248"/>
                <a:ext cx="864" cy="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033" name="Line 9"/>
              <p:cNvSpPr>
                <a:spLocks noChangeShapeType="1"/>
              </p:cNvSpPr>
              <p:nvPr/>
            </p:nvSpPr>
            <p:spPr bwMode="auto">
              <a:xfrm>
                <a:off x="2640" y="1248"/>
                <a:ext cx="11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034" name="Freeform 10"/>
              <p:cNvSpPr>
                <a:spLocks/>
              </p:cNvSpPr>
              <p:nvPr/>
            </p:nvSpPr>
            <p:spPr bwMode="auto">
              <a:xfrm>
                <a:off x="2448" y="432"/>
                <a:ext cx="432" cy="240"/>
              </a:xfrm>
              <a:custGeom>
                <a:avLst/>
                <a:gdLst/>
                <a:ahLst/>
                <a:cxnLst>
                  <a:cxn ang="0">
                    <a:pos x="240" y="48"/>
                  </a:cxn>
                  <a:cxn ang="0">
                    <a:pos x="48" y="192"/>
                  </a:cxn>
                  <a:cxn ang="0">
                    <a:pos x="0" y="384"/>
                  </a:cxn>
                  <a:cxn ang="0">
                    <a:pos x="48" y="576"/>
                  </a:cxn>
                  <a:cxn ang="0">
                    <a:pos x="240" y="768"/>
                  </a:cxn>
                  <a:cxn ang="0">
                    <a:pos x="528" y="864"/>
                  </a:cxn>
                  <a:cxn ang="0">
                    <a:pos x="816" y="816"/>
                  </a:cxn>
                  <a:cxn ang="0">
                    <a:pos x="1008" y="720"/>
                  </a:cxn>
                  <a:cxn ang="0">
                    <a:pos x="1152" y="576"/>
                  </a:cxn>
                  <a:cxn ang="0">
                    <a:pos x="1200" y="432"/>
                  </a:cxn>
                  <a:cxn ang="0">
                    <a:pos x="1200" y="192"/>
                  </a:cxn>
                  <a:cxn ang="0">
                    <a:pos x="960" y="48"/>
                  </a:cxn>
                  <a:cxn ang="0">
                    <a:pos x="720" y="0"/>
                  </a:cxn>
                </a:cxnLst>
                <a:rect l="0" t="0" r="r" b="b"/>
                <a:pathLst>
                  <a:path w="1240" h="872">
                    <a:moveTo>
                      <a:pt x="240" y="48"/>
                    </a:moveTo>
                    <a:cubicBezTo>
                      <a:pt x="164" y="92"/>
                      <a:pt x="88" y="136"/>
                      <a:pt x="48" y="192"/>
                    </a:cubicBezTo>
                    <a:cubicBezTo>
                      <a:pt x="8" y="248"/>
                      <a:pt x="0" y="320"/>
                      <a:pt x="0" y="384"/>
                    </a:cubicBezTo>
                    <a:cubicBezTo>
                      <a:pt x="0" y="448"/>
                      <a:pt x="8" y="512"/>
                      <a:pt x="48" y="576"/>
                    </a:cubicBezTo>
                    <a:cubicBezTo>
                      <a:pt x="88" y="640"/>
                      <a:pt x="160" y="720"/>
                      <a:pt x="240" y="768"/>
                    </a:cubicBezTo>
                    <a:cubicBezTo>
                      <a:pt x="320" y="816"/>
                      <a:pt x="432" y="856"/>
                      <a:pt x="528" y="864"/>
                    </a:cubicBezTo>
                    <a:cubicBezTo>
                      <a:pt x="624" y="872"/>
                      <a:pt x="736" y="840"/>
                      <a:pt x="816" y="816"/>
                    </a:cubicBezTo>
                    <a:cubicBezTo>
                      <a:pt x="896" y="792"/>
                      <a:pt x="952" y="760"/>
                      <a:pt x="1008" y="720"/>
                    </a:cubicBezTo>
                    <a:cubicBezTo>
                      <a:pt x="1064" y="680"/>
                      <a:pt x="1120" y="624"/>
                      <a:pt x="1152" y="576"/>
                    </a:cubicBezTo>
                    <a:cubicBezTo>
                      <a:pt x="1184" y="528"/>
                      <a:pt x="1192" y="496"/>
                      <a:pt x="1200" y="432"/>
                    </a:cubicBezTo>
                    <a:cubicBezTo>
                      <a:pt x="1208" y="368"/>
                      <a:pt x="1240" y="256"/>
                      <a:pt x="1200" y="192"/>
                    </a:cubicBezTo>
                    <a:cubicBezTo>
                      <a:pt x="1160" y="128"/>
                      <a:pt x="1040" y="80"/>
                      <a:pt x="960" y="48"/>
                    </a:cubicBezTo>
                    <a:cubicBezTo>
                      <a:pt x="880" y="16"/>
                      <a:pt x="800" y="8"/>
                      <a:pt x="720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035" name="Freeform 11"/>
              <p:cNvSpPr>
                <a:spLocks/>
              </p:cNvSpPr>
              <p:nvPr/>
            </p:nvSpPr>
            <p:spPr bwMode="auto">
              <a:xfrm rot="-5263105">
                <a:off x="2023" y="1441"/>
                <a:ext cx="432" cy="240"/>
              </a:xfrm>
              <a:custGeom>
                <a:avLst/>
                <a:gdLst/>
                <a:ahLst/>
                <a:cxnLst>
                  <a:cxn ang="0">
                    <a:pos x="240" y="48"/>
                  </a:cxn>
                  <a:cxn ang="0">
                    <a:pos x="48" y="192"/>
                  </a:cxn>
                  <a:cxn ang="0">
                    <a:pos x="0" y="384"/>
                  </a:cxn>
                  <a:cxn ang="0">
                    <a:pos x="48" y="576"/>
                  </a:cxn>
                  <a:cxn ang="0">
                    <a:pos x="240" y="768"/>
                  </a:cxn>
                  <a:cxn ang="0">
                    <a:pos x="528" y="864"/>
                  </a:cxn>
                  <a:cxn ang="0">
                    <a:pos x="816" y="816"/>
                  </a:cxn>
                  <a:cxn ang="0">
                    <a:pos x="1008" y="720"/>
                  </a:cxn>
                  <a:cxn ang="0">
                    <a:pos x="1152" y="576"/>
                  </a:cxn>
                  <a:cxn ang="0">
                    <a:pos x="1200" y="432"/>
                  </a:cxn>
                  <a:cxn ang="0">
                    <a:pos x="1200" y="192"/>
                  </a:cxn>
                  <a:cxn ang="0">
                    <a:pos x="960" y="48"/>
                  </a:cxn>
                  <a:cxn ang="0">
                    <a:pos x="720" y="0"/>
                  </a:cxn>
                </a:cxnLst>
                <a:rect l="0" t="0" r="r" b="b"/>
                <a:pathLst>
                  <a:path w="1240" h="872">
                    <a:moveTo>
                      <a:pt x="240" y="48"/>
                    </a:moveTo>
                    <a:cubicBezTo>
                      <a:pt x="164" y="92"/>
                      <a:pt x="88" y="136"/>
                      <a:pt x="48" y="192"/>
                    </a:cubicBezTo>
                    <a:cubicBezTo>
                      <a:pt x="8" y="248"/>
                      <a:pt x="0" y="320"/>
                      <a:pt x="0" y="384"/>
                    </a:cubicBezTo>
                    <a:cubicBezTo>
                      <a:pt x="0" y="448"/>
                      <a:pt x="8" y="512"/>
                      <a:pt x="48" y="576"/>
                    </a:cubicBezTo>
                    <a:cubicBezTo>
                      <a:pt x="88" y="640"/>
                      <a:pt x="160" y="720"/>
                      <a:pt x="240" y="768"/>
                    </a:cubicBezTo>
                    <a:cubicBezTo>
                      <a:pt x="320" y="816"/>
                      <a:pt x="432" y="856"/>
                      <a:pt x="528" y="864"/>
                    </a:cubicBezTo>
                    <a:cubicBezTo>
                      <a:pt x="624" y="872"/>
                      <a:pt x="736" y="840"/>
                      <a:pt x="816" y="816"/>
                    </a:cubicBezTo>
                    <a:cubicBezTo>
                      <a:pt x="896" y="792"/>
                      <a:pt x="952" y="760"/>
                      <a:pt x="1008" y="720"/>
                    </a:cubicBezTo>
                    <a:cubicBezTo>
                      <a:pt x="1064" y="680"/>
                      <a:pt x="1120" y="624"/>
                      <a:pt x="1152" y="576"/>
                    </a:cubicBezTo>
                    <a:cubicBezTo>
                      <a:pt x="1184" y="528"/>
                      <a:pt x="1192" y="496"/>
                      <a:pt x="1200" y="432"/>
                    </a:cubicBezTo>
                    <a:cubicBezTo>
                      <a:pt x="1208" y="368"/>
                      <a:pt x="1240" y="256"/>
                      <a:pt x="1200" y="192"/>
                    </a:cubicBezTo>
                    <a:cubicBezTo>
                      <a:pt x="1160" y="128"/>
                      <a:pt x="1040" y="80"/>
                      <a:pt x="960" y="48"/>
                    </a:cubicBezTo>
                    <a:cubicBezTo>
                      <a:pt x="880" y="16"/>
                      <a:pt x="800" y="8"/>
                      <a:pt x="720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036" name="Freeform 12"/>
              <p:cNvSpPr>
                <a:spLocks/>
              </p:cNvSpPr>
              <p:nvPr/>
            </p:nvSpPr>
            <p:spPr bwMode="auto">
              <a:xfrm rot="-15846445">
                <a:off x="3076" y="1138"/>
                <a:ext cx="432" cy="240"/>
              </a:xfrm>
              <a:custGeom>
                <a:avLst/>
                <a:gdLst/>
                <a:ahLst/>
                <a:cxnLst>
                  <a:cxn ang="0">
                    <a:pos x="240" y="48"/>
                  </a:cxn>
                  <a:cxn ang="0">
                    <a:pos x="48" y="192"/>
                  </a:cxn>
                  <a:cxn ang="0">
                    <a:pos x="0" y="384"/>
                  </a:cxn>
                  <a:cxn ang="0">
                    <a:pos x="48" y="576"/>
                  </a:cxn>
                  <a:cxn ang="0">
                    <a:pos x="240" y="768"/>
                  </a:cxn>
                  <a:cxn ang="0">
                    <a:pos x="528" y="864"/>
                  </a:cxn>
                  <a:cxn ang="0">
                    <a:pos x="816" y="816"/>
                  </a:cxn>
                  <a:cxn ang="0">
                    <a:pos x="1008" y="720"/>
                  </a:cxn>
                  <a:cxn ang="0">
                    <a:pos x="1152" y="576"/>
                  </a:cxn>
                  <a:cxn ang="0">
                    <a:pos x="1200" y="432"/>
                  </a:cxn>
                  <a:cxn ang="0">
                    <a:pos x="1200" y="192"/>
                  </a:cxn>
                  <a:cxn ang="0">
                    <a:pos x="960" y="48"/>
                  </a:cxn>
                  <a:cxn ang="0">
                    <a:pos x="720" y="0"/>
                  </a:cxn>
                </a:cxnLst>
                <a:rect l="0" t="0" r="r" b="b"/>
                <a:pathLst>
                  <a:path w="1240" h="872">
                    <a:moveTo>
                      <a:pt x="240" y="48"/>
                    </a:moveTo>
                    <a:cubicBezTo>
                      <a:pt x="164" y="92"/>
                      <a:pt x="88" y="136"/>
                      <a:pt x="48" y="192"/>
                    </a:cubicBezTo>
                    <a:cubicBezTo>
                      <a:pt x="8" y="248"/>
                      <a:pt x="0" y="320"/>
                      <a:pt x="0" y="384"/>
                    </a:cubicBezTo>
                    <a:cubicBezTo>
                      <a:pt x="0" y="448"/>
                      <a:pt x="8" y="512"/>
                      <a:pt x="48" y="576"/>
                    </a:cubicBezTo>
                    <a:cubicBezTo>
                      <a:pt x="88" y="640"/>
                      <a:pt x="160" y="720"/>
                      <a:pt x="240" y="768"/>
                    </a:cubicBezTo>
                    <a:cubicBezTo>
                      <a:pt x="320" y="816"/>
                      <a:pt x="432" y="856"/>
                      <a:pt x="528" y="864"/>
                    </a:cubicBezTo>
                    <a:cubicBezTo>
                      <a:pt x="624" y="872"/>
                      <a:pt x="736" y="840"/>
                      <a:pt x="816" y="816"/>
                    </a:cubicBezTo>
                    <a:cubicBezTo>
                      <a:pt x="896" y="792"/>
                      <a:pt x="952" y="760"/>
                      <a:pt x="1008" y="720"/>
                    </a:cubicBezTo>
                    <a:cubicBezTo>
                      <a:pt x="1064" y="680"/>
                      <a:pt x="1120" y="624"/>
                      <a:pt x="1152" y="576"/>
                    </a:cubicBezTo>
                    <a:cubicBezTo>
                      <a:pt x="1184" y="528"/>
                      <a:pt x="1192" y="496"/>
                      <a:pt x="1200" y="432"/>
                    </a:cubicBezTo>
                    <a:cubicBezTo>
                      <a:pt x="1208" y="368"/>
                      <a:pt x="1240" y="256"/>
                      <a:pt x="1200" y="192"/>
                    </a:cubicBezTo>
                    <a:cubicBezTo>
                      <a:pt x="1160" y="128"/>
                      <a:pt x="1040" y="80"/>
                      <a:pt x="960" y="48"/>
                    </a:cubicBezTo>
                    <a:cubicBezTo>
                      <a:pt x="880" y="16"/>
                      <a:pt x="800" y="8"/>
                      <a:pt x="720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69037" name="Text Box 13"/>
            <p:cNvSpPr txBox="1">
              <a:spLocks noChangeArrowheads="1"/>
            </p:cNvSpPr>
            <p:nvPr/>
          </p:nvSpPr>
          <p:spPr bwMode="auto">
            <a:xfrm>
              <a:off x="1684" y="2152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769038" name="Text Box 14"/>
            <p:cNvSpPr txBox="1">
              <a:spLocks noChangeArrowheads="1"/>
            </p:cNvSpPr>
            <p:nvPr/>
          </p:nvSpPr>
          <p:spPr bwMode="auto">
            <a:xfrm>
              <a:off x="3974" y="1528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769039" name="Text Box 15"/>
            <p:cNvSpPr txBox="1">
              <a:spLocks noChangeArrowheads="1"/>
            </p:cNvSpPr>
            <p:nvPr/>
          </p:nvSpPr>
          <p:spPr bwMode="auto">
            <a:xfrm>
              <a:off x="2718" y="226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769040" name="Text Box 16"/>
            <p:cNvSpPr txBox="1">
              <a:spLocks noChangeArrowheads="1"/>
            </p:cNvSpPr>
            <p:nvPr/>
          </p:nvSpPr>
          <p:spPr bwMode="auto">
            <a:xfrm>
              <a:off x="1958" y="1466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>
                <a:latin typeface="Times New Roman" pitchFamily="18" charset="0"/>
              </a:endParaRPr>
            </a:p>
          </p:txBody>
        </p:sp>
        <p:graphicFrame>
          <p:nvGraphicFramePr>
            <p:cNvPr id="769041" name="Object 17"/>
            <p:cNvGraphicFramePr>
              <a:graphicFrameLocks noChangeAspect="1"/>
            </p:cNvGraphicFramePr>
            <p:nvPr/>
          </p:nvGraphicFramePr>
          <p:xfrm>
            <a:off x="2064" y="1680"/>
            <a:ext cx="240" cy="2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9068" name="Equation" r:id="rId5" imgW="152280" imgH="139680" progId="Equation.3">
                    <p:embed/>
                  </p:oleObj>
                </mc:Choice>
                <mc:Fallback>
                  <p:oleObj name="Equation" r:id="rId5" imgW="152280" imgH="139680" progId="Equation.3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1680"/>
                          <a:ext cx="240" cy="2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9042" name="Object 18"/>
            <p:cNvGraphicFramePr>
              <a:graphicFrameLocks noChangeAspect="1"/>
            </p:cNvGraphicFramePr>
            <p:nvPr/>
          </p:nvGraphicFramePr>
          <p:xfrm>
            <a:off x="3648" y="1776"/>
            <a:ext cx="209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9069" name="Equation" r:id="rId7" imgW="126720" imgH="203040" progId="Equation.3">
                    <p:embed/>
                  </p:oleObj>
                </mc:Choice>
                <mc:Fallback>
                  <p:oleObj name="Equation" r:id="rId7" imgW="126720" imgH="203040" progId="Equation.3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1776"/>
                          <a:ext cx="209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9043" name="Object 19"/>
            <p:cNvGraphicFramePr>
              <a:graphicFrameLocks noChangeAspect="1"/>
            </p:cNvGraphicFramePr>
            <p:nvPr/>
          </p:nvGraphicFramePr>
          <p:xfrm>
            <a:off x="2976" y="624"/>
            <a:ext cx="288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9070" name="Equation" r:id="rId9" imgW="139680" imgH="126720" progId="Equation.3">
                    <p:embed/>
                  </p:oleObj>
                </mc:Choice>
                <mc:Fallback>
                  <p:oleObj name="Equation" r:id="rId9" imgW="139680" imgH="126720" progId="Equation.3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624"/>
                          <a:ext cx="288" cy="2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69044" name="Object 20"/>
          <p:cNvGraphicFramePr>
            <a:graphicFrameLocks noChangeAspect="1"/>
          </p:cNvGraphicFramePr>
          <p:nvPr/>
        </p:nvGraphicFramePr>
        <p:xfrm>
          <a:off x="609600" y="4953000"/>
          <a:ext cx="7624763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071" name="Equation" r:id="rId11" imgW="4609800" imgH="990360" progId="Equation.3">
                  <p:embed/>
                </p:oleObj>
              </mc:Choice>
              <mc:Fallback>
                <p:oleObj name="Equation" r:id="rId11" imgW="4609800" imgH="99036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953000"/>
                        <a:ext cx="7624763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Vision, Robert Pless</a:t>
            </a:r>
          </a:p>
        </p:txBody>
      </p:sp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r>
              <a:rPr lang="en-US" dirty="0"/>
              <a:t>Lecture </a:t>
            </a:r>
            <a:r>
              <a:rPr lang="en-US" dirty="0" smtClean="0"/>
              <a:t>2, </a:t>
            </a:r>
            <a:r>
              <a:rPr lang="en-US" dirty="0"/>
              <a:t>Pinhole Camera Model</a:t>
            </a:r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343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Last time we talked through the pinhole projection.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This time we are going to look at </a:t>
            </a:r>
            <a:r>
              <a:rPr lang="en-US" dirty="0" smtClean="0"/>
              <a:t>the coordinate </a:t>
            </a:r>
            <a:r>
              <a:rPr lang="en-US" dirty="0"/>
              <a:t>systems in the pinhole camera model.</a:t>
            </a:r>
          </a:p>
        </p:txBody>
      </p:sp>
      <p:pic>
        <p:nvPicPr>
          <p:cNvPr id="4823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657600"/>
            <a:ext cx="6565900" cy="2789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Vision, Robert Pless</a:t>
            </a:r>
          </a:p>
        </p:txBody>
      </p:sp>
      <p:graphicFrame>
        <p:nvGraphicFramePr>
          <p:cNvPr id="770050" name="Object 2"/>
          <p:cNvGraphicFramePr>
            <a:graphicFrameLocks noChangeAspect="1"/>
          </p:cNvGraphicFramePr>
          <p:nvPr/>
        </p:nvGraphicFramePr>
        <p:xfrm>
          <a:off x="5257800" y="528638"/>
          <a:ext cx="3052763" cy="183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075" name="Equation" r:id="rId3" imgW="1650960" imgH="990360" progId="Equation.3">
                  <p:embed/>
                </p:oleObj>
              </mc:Choice>
              <mc:Fallback>
                <p:oleObj name="Equation" r:id="rId3" imgW="1650960" imgH="9903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28638"/>
                        <a:ext cx="3052763" cy="183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0051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533400" y="681038"/>
          <a:ext cx="3429000" cy="154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076" name="Equation" r:id="rId5" imgW="1574640" imgH="711000" progId="Equation.3">
                  <p:embed/>
                </p:oleObj>
              </mc:Choice>
              <mc:Fallback>
                <p:oleObj name="Equation" r:id="rId5" imgW="1574640" imgH="711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81038"/>
                        <a:ext cx="3429000" cy="1547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0052" name="Text Box 4"/>
          <p:cNvSpPr txBox="1">
            <a:spLocks noChangeArrowheads="1"/>
          </p:cNvSpPr>
          <p:nvPr/>
        </p:nvSpPr>
        <p:spPr bwMode="auto">
          <a:xfrm>
            <a:off x="4479925" y="1011238"/>
            <a:ext cx="3794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+</a:t>
            </a:r>
          </a:p>
        </p:txBody>
      </p:sp>
      <p:graphicFrame>
        <p:nvGraphicFramePr>
          <p:cNvPr id="770053" name="Object 5"/>
          <p:cNvGraphicFramePr>
            <a:graphicFrameLocks noChangeAspect="1"/>
          </p:cNvGraphicFramePr>
          <p:nvPr/>
        </p:nvGraphicFramePr>
        <p:xfrm>
          <a:off x="228600" y="2590800"/>
          <a:ext cx="5392738" cy="215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077" name="Equation" r:id="rId7" imgW="2476440" imgH="990360" progId="Equation.3">
                  <p:embed/>
                </p:oleObj>
              </mc:Choice>
              <mc:Fallback>
                <p:oleObj name="Equation" r:id="rId7" imgW="2476440" imgH="9903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590800"/>
                        <a:ext cx="5392738" cy="215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0054" name="Oval 6"/>
          <p:cNvSpPr>
            <a:spLocks noChangeArrowheads="1"/>
          </p:cNvSpPr>
          <p:nvPr/>
        </p:nvSpPr>
        <p:spPr bwMode="auto">
          <a:xfrm>
            <a:off x="762000" y="2362200"/>
            <a:ext cx="4038600" cy="2514600"/>
          </a:xfrm>
          <a:prstGeom prst="ellips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0055" name="Text Box 7"/>
          <p:cNvSpPr txBox="1">
            <a:spLocks noChangeArrowheads="1"/>
          </p:cNvSpPr>
          <p:nvPr/>
        </p:nvSpPr>
        <p:spPr bwMode="auto">
          <a:xfrm>
            <a:off x="609600" y="4940300"/>
            <a:ext cx="77882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P is a 4X3 matrix, that defines projection of points (used in graphics).  P has 11 degrees of freedom, (the scale of the matrix doesn’t matter).  5 intrinsic parameters, 3 rotation, 3 translation</a:t>
            </a:r>
          </a:p>
          <a:p>
            <a:endParaRPr lang="en-US"/>
          </a:p>
        </p:txBody>
      </p:sp>
      <p:graphicFrame>
        <p:nvGraphicFramePr>
          <p:cNvPr id="770056" name="Object 8"/>
          <p:cNvGraphicFramePr>
            <a:graphicFrameLocks noChangeAspect="1"/>
          </p:cNvGraphicFramePr>
          <p:nvPr/>
        </p:nvGraphicFramePr>
        <p:xfrm>
          <a:off x="6781800" y="2590800"/>
          <a:ext cx="2128838" cy="215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078" name="Equation" r:id="rId9" imgW="977760" imgH="990360" progId="Equation.3">
                  <p:embed/>
                </p:oleObj>
              </mc:Choice>
              <mc:Fallback>
                <p:oleObj name="Equation" r:id="rId9" imgW="977760" imgH="99036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590800"/>
                        <a:ext cx="2128838" cy="215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0057" name="Text Box 9"/>
          <p:cNvSpPr txBox="1">
            <a:spLocks noChangeArrowheads="1"/>
          </p:cNvSpPr>
          <p:nvPr/>
        </p:nvSpPr>
        <p:spPr bwMode="auto">
          <a:xfrm>
            <a:off x="1584325" y="46038"/>
            <a:ext cx="348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Putting it all together…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Vision, Robert Pless</a:t>
            </a:r>
          </a:p>
        </p:txBody>
      </p:sp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7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Given many examples of:</a:t>
            </a:r>
          </a:p>
          <a:p>
            <a:pPr lvl="1"/>
            <a:r>
              <a:rPr lang="en-US"/>
              <a:t>World points (X,Y,Z), and </a:t>
            </a:r>
          </a:p>
          <a:p>
            <a:pPr lvl="1"/>
            <a:r>
              <a:rPr lang="en-US"/>
              <a:t>Their image points (x,y)</a:t>
            </a:r>
          </a:p>
          <a:p>
            <a:r>
              <a:rPr lang="en-US"/>
              <a:t>Solve for P.</a:t>
            </a:r>
          </a:p>
          <a:p>
            <a:endParaRPr lang="en-US"/>
          </a:p>
          <a:p>
            <a:r>
              <a:rPr lang="en-US"/>
              <a:t>Then</a:t>
            </a:r>
          </a:p>
        </p:txBody>
      </p:sp>
      <p:graphicFrame>
        <p:nvGraphicFramePr>
          <p:cNvPr id="771076" name="Object 4"/>
          <p:cNvGraphicFramePr>
            <a:graphicFrameLocks noChangeAspect="1"/>
          </p:cNvGraphicFramePr>
          <p:nvPr/>
        </p:nvGraphicFramePr>
        <p:xfrm>
          <a:off x="5791200" y="1524000"/>
          <a:ext cx="2266950" cy="254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088" name="Equation" r:id="rId3" imgW="1041120" imgH="1168200" progId="Equation.3">
                  <p:embed/>
                </p:oleObj>
              </mc:Choice>
              <mc:Fallback>
                <p:oleObj name="Equation" r:id="rId3" imgW="1041120" imgH="1168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524000"/>
                        <a:ext cx="2266950" cy="2543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1077" name="Object 5"/>
          <p:cNvGraphicFramePr>
            <a:graphicFrameLocks noChangeAspect="1"/>
          </p:cNvGraphicFramePr>
          <p:nvPr/>
        </p:nvGraphicFramePr>
        <p:xfrm>
          <a:off x="2057400" y="3962400"/>
          <a:ext cx="2089150" cy="131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089" name="Equation" r:id="rId5" imgW="1130040" imgH="711000" progId="Equation.3">
                  <p:embed/>
                </p:oleObj>
              </mc:Choice>
              <mc:Fallback>
                <p:oleObj name="Equation" r:id="rId5" imgW="1130040" imgH="711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962400"/>
                        <a:ext cx="2089150" cy="1316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1078" name="Oval 6"/>
          <p:cNvSpPr>
            <a:spLocks noChangeArrowheads="1"/>
          </p:cNvSpPr>
          <p:nvPr/>
        </p:nvSpPr>
        <p:spPr bwMode="auto">
          <a:xfrm>
            <a:off x="3657600" y="3810000"/>
            <a:ext cx="457200" cy="1524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1079" name="Text Box 7"/>
          <p:cNvSpPr txBox="1">
            <a:spLocks noChangeArrowheads="1"/>
          </p:cNvSpPr>
          <p:nvPr/>
        </p:nvSpPr>
        <p:spPr bwMode="auto">
          <a:xfrm>
            <a:off x="4022725" y="5456238"/>
            <a:ext cx="172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translation</a:t>
            </a:r>
          </a:p>
        </p:txBody>
      </p:sp>
      <p:sp>
        <p:nvSpPr>
          <p:cNvPr id="771080" name="Oval 8"/>
          <p:cNvSpPr>
            <a:spLocks noChangeArrowheads="1"/>
          </p:cNvSpPr>
          <p:nvPr/>
        </p:nvSpPr>
        <p:spPr bwMode="auto">
          <a:xfrm>
            <a:off x="2514600" y="3962400"/>
            <a:ext cx="1295400" cy="15240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1081" name="Text Box 9"/>
          <p:cNvSpPr txBox="1">
            <a:spLocks noChangeArrowheads="1"/>
          </p:cNvSpPr>
          <p:nvPr/>
        </p:nvSpPr>
        <p:spPr bwMode="auto">
          <a:xfrm>
            <a:off x="990600" y="5334000"/>
            <a:ext cx="25304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Rotation + intrinsic, all mixed up.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1078" grpId="0" animBg="1"/>
      <p:bldP spid="771079" grpId="0"/>
      <p:bldP spid="771080" grpId="0" animBg="1"/>
      <p:bldP spid="77108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Vision, Robert Pless</a:t>
            </a:r>
          </a:p>
        </p:txBody>
      </p:sp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  <p:graphicFrame>
        <p:nvGraphicFramePr>
          <p:cNvPr id="772100" name="Object 4"/>
          <p:cNvGraphicFramePr>
            <a:graphicFrameLocks noChangeAspect="1"/>
          </p:cNvGraphicFramePr>
          <p:nvPr/>
        </p:nvGraphicFramePr>
        <p:xfrm>
          <a:off x="228600" y="1447800"/>
          <a:ext cx="2089150" cy="131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108" name="Equation" r:id="rId3" imgW="1130040" imgH="711000" progId="Equation.3">
                  <p:embed/>
                </p:oleObj>
              </mc:Choice>
              <mc:Fallback>
                <p:oleObj name="Equation" r:id="rId3" imgW="1130040" imgH="7110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447800"/>
                        <a:ext cx="2089150" cy="1316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2101" name="Oval 5"/>
          <p:cNvSpPr>
            <a:spLocks noChangeArrowheads="1"/>
          </p:cNvSpPr>
          <p:nvPr/>
        </p:nvSpPr>
        <p:spPr bwMode="auto">
          <a:xfrm>
            <a:off x="685800" y="1371600"/>
            <a:ext cx="1295400" cy="15240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2102" name="Text Box 6"/>
          <p:cNvSpPr txBox="1">
            <a:spLocks noChangeArrowheads="1"/>
          </p:cNvSpPr>
          <p:nvPr/>
        </p:nvSpPr>
        <p:spPr bwMode="auto">
          <a:xfrm>
            <a:off x="0" y="3124200"/>
            <a:ext cx="31242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Then take the QR decomposition of this part of the matrix to get the rotation and the intrinsic parameters.</a:t>
            </a:r>
          </a:p>
        </p:txBody>
      </p:sp>
      <p:pic>
        <p:nvPicPr>
          <p:cNvPr id="772103" name="Picture 7"/>
          <p:cNvPicPr>
            <a:picLocks noChangeAspect="1" noChangeArrowheads="1"/>
          </p:cNvPicPr>
          <p:nvPr/>
        </p:nvPicPr>
        <p:blipFill>
          <a:blip r:embed="rId5" cstate="print"/>
          <a:srcRect l="30624" t="47917" r="44376" b="25000"/>
          <a:stretch>
            <a:fillRect/>
          </a:stretch>
        </p:blipFill>
        <p:spPr bwMode="auto">
          <a:xfrm>
            <a:off x="2742114" y="1524000"/>
            <a:ext cx="6097086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2104" name="Text Box 8"/>
          <p:cNvSpPr txBox="1">
            <a:spLocks noChangeArrowheads="1"/>
          </p:cNvSpPr>
          <p:nvPr/>
        </p:nvSpPr>
        <p:spPr bwMode="auto">
          <a:xfrm>
            <a:off x="6172200" y="6248400"/>
            <a:ext cx="2760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(from </a:t>
            </a:r>
            <a:r>
              <a:rPr lang="en-US" dirty="0" err="1"/>
              <a:t>mathworld</a:t>
            </a:r>
            <a:r>
              <a:rPr lang="en-US" dirty="0"/>
              <a:t>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Computer Vision, Robert Pless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45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Vision, Robert Pless</a:t>
            </a:r>
          </a:p>
        </p:txBody>
      </p:sp>
      <p:sp>
        <p:nvSpPr>
          <p:cNvPr id="773122" name="Text Box 2"/>
          <p:cNvSpPr txBox="1">
            <a:spLocks noChangeArrowheads="1"/>
          </p:cNvSpPr>
          <p:nvPr/>
        </p:nvSpPr>
        <p:spPr bwMode="auto">
          <a:xfrm>
            <a:off x="212725" y="427038"/>
            <a:ext cx="809307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Other common trick, use many planes, then you have to solve for multiple different R,T, one for each plane…</a:t>
            </a:r>
          </a:p>
          <a:p>
            <a:endParaRPr lang="en-US"/>
          </a:p>
          <a:p>
            <a:r>
              <a:rPr lang="en-US"/>
              <a:t>Counting:</a:t>
            </a:r>
          </a:p>
          <a:p>
            <a:endParaRPr lang="en-US"/>
          </a:p>
          <a:p>
            <a:r>
              <a:rPr lang="en-US"/>
              <a:t>For each grid, we have 3 unknowns (translation), </a:t>
            </a:r>
          </a:p>
          <a:p>
            <a:r>
              <a:rPr lang="en-US"/>
              <a:t>3 unknowns (rotation).</a:t>
            </a:r>
          </a:p>
          <a:p>
            <a:endParaRPr lang="en-US"/>
          </a:p>
          <a:p>
            <a:r>
              <a:rPr lang="en-US"/>
              <a:t>+ 5 extra unknowns defining the intrinsic calibration.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Method.  For a collection of planes, calculate the homography between the image and the real world plane.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Vision, Robert Pless</a:t>
            </a:r>
          </a:p>
        </p:txBody>
      </p:sp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7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74148" name="Picture 4" descr="list_image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418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Vision, Robert Pless</a:t>
            </a:r>
          </a:p>
        </p:txBody>
      </p:sp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7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75172" name="Picture 4" descr="corner34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4475" y="1143000"/>
            <a:ext cx="611505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Vision, Robert Pless</a:t>
            </a:r>
          </a:p>
        </p:txBody>
      </p:sp>
      <p:sp>
        <p:nvSpPr>
          <p:cNvPr id="77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76196" name="Picture 4" descr="corner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013" y="1528763"/>
            <a:ext cx="5133975" cy="3800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Vision, Robert Pless</a:t>
            </a:r>
          </a:p>
        </p:txBody>
      </p:sp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77220" name="Picture 4" descr="corner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0"/>
            <a:ext cx="8382000" cy="684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Vision, Robert Pless</a:t>
            </a:r>
          </a:p>
        </p:txBody>
      </p:sp>
      <p:sp>
        <p:nvSpPr>
          <p:cNvPr id="77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78244" name="Picture 4" descr="corner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458200" cy="6827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Vision, Robert Pless</a:t>
            </a:r>
          </a:p>
        </p:txBody>
      </p:sp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r>
              <a:rPr lang="en-US"/>
              <a:t>Some context</a:t>
            </a:r>
          </a:p>
        </p:txBody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382000" cy="4343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</a:t>
            </a:r>
            <a:r>
              <a:rPr lang="en-US" dirty="0" smtClean="0"/>
              <a:t>ur </a:t>
            </a:r>
            <a:r>
              <a:rPr lang="en-US" dirty="0"/>
              <a:t>goal is to understand the process of stereo vision, which requires </a:t>
            </a:r>
            <a:r>
              <a:rPr lang="en-US" dirty="0" smtClean="0"/>
              <a:t>understanding:</a:t>
            </a:r>
            <a:endParaRPr lang="en-US" dirty="0"/>
          </a:p>
          <a:p>
            <a:endParaRPr lang="en-US" dirty="0"/>
          </a:p>
          <a:p>
            <a:r>
              <a:rPr lang="en-US" dirty="0"/>
              <a:t>How cameras capture the world</a:t>
            </a:r>
          </a:p>
          <a:p>
            <a:r>
              <a:rPr lang="en-US" dirty="0"/>
              <a:t>Representing where cameras are in the world (and relative to each other)</a:t>
            </a:r>
          </a:p>
          <a:p>
            <a:r>
              <a:rPr lang="en-US" dirty="0"/>
              <a:t>Finding similar points on each image</a:t>
            </a:r>
          </a:p>
        </p:txBody>
      </p:sp>
      <p:pic>
        <p:nvPicPr>
          <p:cNvPr id="8028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1300" y="3124200"/>
            <a:ext cx="25527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Vision, Robert Pless</a:t>
            </a:r>
          </a:p>
        </p:txBody>
      </p:sp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Corners..</a:t>
            </a:r>
          </a:p>
        </p:txBody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79268" name="Picture 4" descr="proj_erro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8850" y="1514475"/>
            <a:ext cx="4686300" cy="3829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Vision, Robert Pless</a:t>
            </a:r>
          </a:p>
        </p:txBody>
      </p:sp>
      <p:sp>
        <p:nvSpPr>
          <p:cNvPr id="78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80292" name="Picture 4" descr="extrins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Vision, Robert Pless</a:t>
            </a:r>
          </a:p>
        </p:txBody>
      </p:sp>
      <p:sp>
        <p:nvSpPr>
          <p:cNvPr id="78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81316" name="Picture 4" descr="extrinsi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Vision, Robert Pless</a:t>
            </a:r>
          </a:p>
        </p:txBody>
      </p:sp>
      <p:sp>
        <p:nvSpPr>
          <p:cNvPr id="782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08038" y="0"/>
            <a:ext cx="8335962" cy="1000125"/>
          </a:xfrm>
        </p:spPr>
        <p:txBody>
          <a:bodyPr/>
          <a:lstStyle/>
          <a:p>
            <a:r>
              <a:rPr lang="en-US" sz="3200"/>
              <a:t>What is left?</a:t>
            </a:r>
            <a:br>
              <a:rPr lang="en-US" sz="3200"/>
            </a:br>
            <a:r>
              <a:rPr lang="en-US" sz="3200"/>
              <a:t>Barrel and Pincushion Distortion</a:t>
            </a:r>
          </a:p>
        </p:txBody>
      </p:sp>
      <p:pic>
        <p:nvPicPr>
          <p:cNvPr id="782339" name="Picture 3" descr="VBO_PIN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4213" y="2097088"/>
            <a:ext cx="2817812" cy="3760787"/>
          </a:xfrm>
          <a:prstGeom prst="rect">
            <a:avLst/>
          </a:prstGeom>
          <a:noFill/>
        </p:spPr>
      </p:pic>
      <p:pic>
        <p:nvPicPr>
          <p:cNvPr id="782340" name="Picture 4" descr="VBO_BAR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463" y="2090738"/>
            <a:ext cx="5014912" cy="3760787"/>
          </a:xfrm>
          <a:prstGeom prst="rect">
            <a:avLst/>
          </a:prstGeom>
          <a:noFill/>
        </p:spPr>
      </p:pic>
      <p:grpSp>
        <p:nvGrpSpPr>
          <p:cNvPr id="782341" name="Group 5"/>
          <p:cNvGrpSpPr>
            <a:grpSpLocks/>
          </p:cNvGrpSpPr>
          <p:nvPr/>
        </p:nvGrpSpPr>
        <p:grpSpPr bwMode="auto">
          <a:xfrm>
            <a:off x="557213" y="1957388"/>
            <a:ext cx="5441950" cy="4251325"/>
            <a:chOff x="351" y="1233"/>
            <a:chExt cx="3428" cy="2678"/>
          </a:xfrm>
        </p:grpSpPr>
        <p:grpSp>
          <p:nvGrpSpPr>
            <p:cNvPr id="782342" name="Group 6"/>
            <p:cNvGrpSpPr>
              <a:grpSpLocks/>
            </p:cNvGrpSpPr>
            <p:nvPr/>
          </p:nvGrpSpPr>
          <p:grpSpPr bwMode="auto">
            <a:xfrm>
              <a:off x="351" y="1233"/>
              <a:ext cx="3150" cy="2600"/>
              <a:chOff x="351" y="1233"/>
              <a:chExt cx="3150" cy="2600"/>
            </a:xfrm>
          </p:grpSpPr>
          <p:sp>
            <p:nvSpPr>
              <p:cNvPr id="782343" name="Line 7"/>
              <p:cNvSpPr>
                <a:spLocks noChangeShapeType="1"/>
              </p:cNvSpPr>
              <p:nvPr/>
            </p:nvSpPr>
            <p:spPr bwMode="auto">
              <a:xfrm>
                <a:off x="351" y="1453"/>
                <a:ext cx="2948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82344" name="Line 8"/>
              <p:cNvSpPr>
                <a:spLocks noChangeShapeType="1"/>
              </p:cNvSpPr>
              <p:nvPr/>
            </p:nvSpPr>
            <p:spPr bwMode="auto">
              <a:xfrm flipV="1">
                <a:off x="3195" y="1233"/>
                <a:ext cx="306" cy="260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782345" name="Line 9"/>
            <p:cNvSpPr>
              <a:spLocks noChangeShapeType="1"/>
            </p:cNvSpPr>
            <p:nvPr/>
          </p:nvSpPr>
          <p:spPr bwMode="auto">
            <a:xfrm flipH="1" flipV="1">
              <a:off x="3747" y="1311"/>
              <a:ext cx="32" cy="260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none" w="lg" len="lg"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82346" name="Rectangle 10"/>
          <p:cNvSpPr>
            <a:spLocks noChangeArrowheads="1"/>
          </p:cNvSpPr>
          <p:nvPr/>
        </p:nvSpPr>
        <p:spPr bwMode="auto">
          <a:xfrm>
            <a:off x="7094538" y="5883275"/>
            <a:ext cx="676275" cy="45720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en-US">
                <a:latin typeface="Arial" pitchFamily="34" charset="0"/>
                <a:sym typeface="Symbol" pitchFamily="18" charset="2"/>
              </a:rPr>
              <a:t>tele</a:t>
            </a:r>
          </a:p>
        </p:txBody>
      </p:sp>
      <p:sp>
        <p:nvSpPr>
          <p:cNvPr id="782347" name="Rectangle 11"/>
          <p:cNvSpPr>
            <a:spLocks noChangeArrowheads="1"/>
          </p:cNvSpPr>
          <p:nvPr/>
        </p:nvSpPr>
        <p:spPr bwMode="auto">
          <a:xfrm>
            <a:off x="1938338" y="5883275"/>
            <a:ext cx="1560512" cy="45720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en-US">
                <a:latin typeface="Arial" pitchFamily="34" charset="0"/>
                <a:sym typeface="Symbol" pitchFamily="18" charset="2"/>
              </a:rPr>
              <a:t>wideangle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2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2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8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Computer Vision, Robert Pless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62200" y="609600"/>
            <a:ext cx="4452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ahoma"/>
                <a:cs typeface="Tahoma"/>
              </a:rPr>
              <a:t>What other calibration is there?</a:t>
            </a:r>
            <a:endParaRPr lang="en-US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20333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Vision, Robert Pless</a:t>
            </a:r>
          </a:p>
        </p:txBody>
      </p:sp>
      <p:sp>
        <p:nvSpPr>
          <p:cNvPr id="78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Models of Radial Distortion</a:t>
            </a:r>
          </a:p>
        </p:txBody>
      </p:sp>
      <p:graphicFrame>
        <p:nvGraphicFramePr>
          <p:cNvPr id="783363" name="Object 3"/>
          <p:cNvGraphicFramePr>
            <a:graphicFrameLocks noChangeAspect="1"/>
          </p:cNvGraphicFramePr>
          <p:nvPr/>
        </p:nvGraphicFramePr>
        <p:xfrm>
          <a:off x="152400" y="1371600"/>
          <a:ext cx="4654550" cy="199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3370" name="Equation" r:id="rId3" imgW="1663560" imgH="711000" progId="Equation.3">
                  <p:embed/>
                </p:oleObj>
              </mc:Choice>
              <mc:Fallback>
                <p:oleObj name="Equation" r:id="rId3" imgW="1663560" imgH="711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371600"/>
                        <a:ext cx="4654550" cy="199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3364" name="Text Box 4"/>
          <p:cNvSpPr txBox="1">
            <a:spLocks noChangeArrowheads="1"/>
          </p:cNvSpPr>
          <p:nvPr/>
        </p:nvSpPr>
        <p:spPr bwMode="auto">
          <a:xfrm>
            <a:off x="381000" y="4343400"/>
            <a:ext cx="2946400" cy="45720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" pitchFamily="34" charset="0"/>
              </a:rPr>
              <a:t>distance from center</a:t>
            </a:r>
          </a:p>
        </p:txBody>
      </p:sp>
      <p:sp>
        <p:nvSpPr>
          <p:cNvPr id="783365" name="Line 5"/>
          <p:cNvSpPr>
            <a:spLocks noChangeShapeType="1"/>
          </p:cNvSpPr>
          <p:nvPr/>
        </p:nvSpPr>
        <p:spPr bwMode="auto">
          <a:xfrm flipV="1">
            <a:off x="1905000" y="2324100"/>
            <a:ext cx="1293813" cy="1866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783366" name="Picture 6" descr="dist_plot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2514600"/>
            <a:ext cx="4781550" cy="398145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Vision, Robert Pless</a:t>
            </a:r>
          </a:p>
        </p:txBody>
      </p:sp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distortion.</a:t>
            </a:r>
          </a:p>
        </p:txBody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85412" name="Picture 4" descr="dist_plo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8838" y="1438275"/>
            <a:ext cx="4886325" cy="3981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Vision, Robert Pless</a:t>
            </a:r>
          </a:p>
        </p:txBody>
      </p:sp>
      <p:pic>
        <p:nvPicPr>
          <p:cNvPr id="786434" name="Picture 2" descr="fig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3325" y="1244600"/>
            <a:ext cx="5505450" cy="4143375"/>
          </a:xfrm>
          <a:prstGeom prst="rect">
            <a:avLst/>
          </a:prstGeom>
          <a:noFill/>
        </p:spPr>
      </p:pic>
      <p:pic>
        <p:nvPicPr>
          <p:cNvPr id="786435" name="Picture 3" descr="fig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0775" y="1270000"/>
            <a:ext cx="5691188" cy="4271963"/>
          </a:xfrm>
          <a:prstGeom prst="rect">
            <a:avLst/>
          </a:prstGeom>
          <a:noFill/>
        </p:spPr>
      </p:pic>
      <p:sp>
        <p:nvSpPr>
          <p:cNvPr id="786436" name="Text Box 4"/>
          <p:cNvSpPr txBox="1">
            <a:spLocks noChangeArrowheads="1"/>
          </p:cNvSpPr>
          <p:nvPr/>
        </p:nvSpPr>
        <p:spPr bwMode="auto">
          <a:xfrm>
            <a:off x="1508125" y="655638"/>
            <a:ext cx="338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Distortion Corrected…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Computer Vision, Robert Pless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438400" y="6858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Tahoma"/>
                <a:cs typeface="Tahoma"/>
              </a:rPr>
              <a:t>Applications?</a:t>
            </a:r>
            <a:endParaRPr lang="en-US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580973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Vision, Robert Pless</a:t>
            </a:r>
          </a:p>
        </p:txBody>
      </p:sp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Cheap applications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r>
              <a:rPr lang="en-US" sz="2000"/>
              <a:t>Can you use this?  If you know the 3D coordinates of a virtual point, then you can draw it on your image…</a:t>
            </a:r>
          </a:p>
          <a:p>
            <a:r>
              <a:rPr lang="en-US" sz="2000"/>
              <a:t>Often hard to know the 3D coordinate of a point; but there are some (profitable) special cases…</a:t>
            </a:r>
          </a:p>
        </p:txBody>
      </p:sp>
      <p:graphicFrame>
        <p:nvGraphicFramePr>
          <p:cNvPr id="787460" name="Object 4"/>
          <p:cNvGraphicFramePr>
            <a:graphicFrameLocks noChangeAspect="1"/>
          </p:cNvGraphicFramePr>
          <p:nvPr/>
        </p:nvGraphicFramePr>
        <p:xfrm>
          <a:off x="228600" y="2590800"/>
          <a:ext cx="5392738" cy="215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473" name="Equation" r:id="rId3" imgW="2476440" imgH="990360" progId="Equation.3">
                  <p:embed/>
                </p:oleObj>
              </mc:Choice>
              <mc:Fallback>
                <p:oleObj name="Equation" r:id="rId3" imgW="2476440" imgH="9903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590800"/>
                        <a:ext cx="5392738" cy="215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7461" name="Oval 5"/>
          <p:cNvSpPr>
            <a:spLocks noChangeArrowheads="1"/>
          </p:cNvSpPr>
          <p:nvPr/>
        </p:nvSpPr>
        <p:spPr bwMode="auto">
          <a:xfrm>
            <a:off x="762000" y="2362200"/>
            <a:ext cx="4038600" cy="2514600"/>
          </a:xfrm>
          <a:prstGeom prst="ellips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87462" name="Object 6"/>
          <p:cNvGraphicFramePr>
            <a:graphicFrameLocks noChangeAspect="1"/>
          </p:cNvGraphicFramePr>
          <p:nvPr/>
        </p:nvGraphicFramePr>
        <p:xfrm>
          <a:off x="6553200" y="2590800"/>
          <a:ext cx="2128838" cy="215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474" name="Equation" r:id="rId5" imgW="977760" imgH="990360" progId="Equation.3">
                  <p:embed/>
                </p:oleObj>
              </mc:Choice>
              <mc:Fallback>
                <p:oleObj name="Equation" r:id="rId5" imgW="977760" imgH="9903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590800"/>
                        <a:ext cx="2128838" cy="215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Vision, Robert Pless</a:t>
            </a:r>
          </a:p>
        </p:txBody>
      </p:sp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“Normalized Camera”</a:t>
            </a:r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8304" y="1295400"/>
            <a:ext cx="6124303" cy="4267200"/>
          </a:xfrm>
        </p:spPr>
        <p:txBody>
          <a:bodyPr/>
          <a:lstStyle/>
          <a:p>
            <a:r>
              <a:rPr lang="en-US" dirty="0"/>
              <a:t>Pinhole at (0,0,0), </a:t>
            </a:r>
            <a:r>
              <a:rPr lang="en-US" dirty="0" smtClean="0"/>
              <a:t>point P at </a:t>
            </a:r>
            <a:r>
              <a:rPr lang="en-US" dirty="0"/>
              <a:t>(X,Y,Z)</a:t>
            </a:r>
          </a:p>
          <a:p>
            <a:r>
              <a:rPr lang="en-US" dirty="0"/>
              <a:t>Virtual film at </a:t>
            </a:r>
            <a:r>
              <a:rPr lang="en-US" dirty="0" smtClean="0"/>
              <a:t>Z </a:t>
            </a:r>
            <a:r>
              <a:rPr lang="en-US" dirty="0"/>
              <a:t>= 1 plane.</a:t>
            </a:r>
          </a:p>
          <a:p>
            <a:r>
              <a:rPr lang="en-US" dirty="0"/>
              <a:t>Point X,Y,Z is imaged at intersection of:</a:t>
            </a:r>
          </a:p>
          <a:p>
            <a:pPr lvl="1"/>
            <a:r>
              <a:rPr lang="en-US" dirty="0"/>
              <a:t>Line from (0,0,0) to (X,Y,Z), and </a:t>
            </a:r>
          </a:p>
          <a:p>
            <a:pPr lvl="1"/>
            <a:r>
              <a:rPr lang="en-US" dirty="0"/>
              <a:t>the Z = 1 plane</a:t>
            </a:r>
          </a:p>
          <a:p>
            <a:r>
              <a:rPr lang="en-US" dirty="0"/>
              <a:t>I</a:t>
            </a:r>
            <a:r>
              <a:rPr lang="en-US" dirty="0" smtClean="0"/>
              <a:t>ntersection </a:t>
            </a:r>
            <a:r>
              <a:rPr lang="en-US" dirty="0"/>
              <a:t>point (</a:t>
            </a:r>
            <a:r>
              <a:rPr lang="en-US" dirty="0" err="1"/>
              <a:t>x,y</a:t>
            </a:r>
            <a:r>
              <a:rPr lang="en-US" dirty="0" smtClean="0"/>
              <a:t>), has coordinates</a:t>
            </a:r>
          </a:p>
          <a:p>
            <a:pPr lvl="1"/>
            <a:r>
              <a:rPr lang="en-US" sz="1800" dirty="0" smtClean="0"/>
              <a:t> </a:t>
            </a:r>
            <a:r>
              <a:rPr lang="en-US" sz="1800" dirty="0"/>
              <a:t>(X/Z, Y/Z, 1</a:t>
            </a:r>
            <a:r>
              <a:rPr lang="en-US" sz="1800" dirty="0" smtClean="0"/>
              <a:t>)</a:t>
            </a:r>
          </a:p>
          <a:p>
            <a:endParaRPr lang="en-US" sz="2600" dirty="0"/>
          </a:p>
          <a:p>
            <a:r>
              <a:rPr lang="en-US" sz="2600" dirty="0" smtClean="0"/>
              <a:t>This is called the “normalized camera model”</a:t>
            </a:r>
          </a:p>
          <a:p>
            <a:endParaRPr lang="en-US" sz="2600" dirty="0"/>
          </a:p>
          <a:p>
            <a:r>
              <a:rPr lang="en-US" sz="2600" dirty="0" smtClean="0"/>
              <a:t>What happens when focal length is not 1?</a:t>
            </a:r>
          </a:p>
          <a:p>
            <a:endParaRPr lang="en-US" sz="2200" dirty="0"/>
          </a:p>
          <a:p>
            <a:endParaRPr lang="en-US" sz="2200" dirty="0" smtClean="0"/>
          </a:p>
        </p:txBody>
      </p:sp>
      <p:graphicFrame>
        <p:nvGraphicFramePr>
          <p:cNvPr id="756740" name="Object 4"/>
          <p:cNvGraphicFramePr>
            <a:graphicFrameLocks noChangeAspect="1"/>
          </p:cNvGraphicFramePr>
          <p:nvPr/>
        </p:nvGraphicFramePr>
        <p:xfrm>
          <a:off x="7613650" y="1550988"/>
          <a:ext cx="1022350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760" name="Equation" r:id="rId3" imgW="558720" imgH="711000" progId="Equation.3">
                  <p:embed/>
                </p:oleObj>
              </mc:Choice>
              <mc:Fallback>
                <p:oleObj name="Equation" r:id="rId3" imgW="558720" imgH="7110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3650" y="1550988"/>
                        <a:ext cx="1022350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6741" name="Line 5"/>
          <p:cNvSpPr>
            <a:spLocks noChangeShapeType="1"/>
          </p:cNvSpPr>
          <p:nvPr/>
        </p:nvSpPr>
        <p:spPr bwMode="auto">
          <a:xfrm flipV="1">
            <a:off x="6003925" y="2247900"/>
            <a:ext cx="1435100" cy="25527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oval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742" name="Rectangle 6"/>
          <p:cNvSpPr>
            <a:spLocks noChangeArrowheads="1"/>
          </p:cNvSpPr>
          <p:nvPr/>
        </p:nvSpPr>
        <p:spPr bwMode="auto">
          <a:xfrm>
            <a:off x="5959475" y="3771900"/>
            <a:ext cx="825500" cy="8477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743" name="Text Box 7"/>
          <p:cNvSpPr txBox="1">
            <a:spLocks noChangeArrowheads="1"/>
          </p:cNvSpPr>
          <p:nvPr/>
        </p:nvSpPr>
        <p:spPr bwMode="auto">
          <a:xfrm>
            <a:off x="6003925" y="4800600"/>
            <a:ext cx="2759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Arial" pitchFamily="34" charset="0"/>
              </a:rPr>
              <a:t>Camera Center of Projection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756744" name="AutoShape 8"/>
          <p:cNvSpPr>
            <a:spLocks noChangeArrowheads="1"/>
          </p:cNvSpPr>
          <p:nvPr/>
        </p:nvSpPr>
        <p:spPr bwMode="auto">
          <a:xfrm>
            <a:off x="6281738" y="4106863"/>
            <a:ext cx="160337" cy="136525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56745" name="Object 9"/>
          <p:cNvGraphicFramePr>
            <a:graphicFrameLocks noChangeAspect="1"/>
          </p:cNvGraphicFramePr>
          <p:nvPr/>
        </p:nvGraphicFramePr>
        <p:xfrm>
          <a:off x="7070725" y="3733800"/>
          <a:ext cx="9525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761" name="Equation" r:id="rId5" imgW="520560" imgH="457200" progId="Equation.3">
                  <p:embed/>
                </p:oleObj>
              </mc:Choice>
              <mc:Fallback>
                <p:oleObj name="Equation" r:id="rId5" imgW="520560" imgH="457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0725" y="3733800"/>
                        <a:ext cx="952500" cy="83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6746" name="AutoShape 10"/>
          <p:cNvSpPr>
            <a:spLocks noChangeArrowheads="1"/>
          </p:cNvSpPr>
          <p:nvPr/>
        </p:nvSpPr>
        <p:spPr bwMode="auto">
          <a:xfrm>
            <a:off x="7439025" y="2111375"/>
            <a:ext cx="160338" cy="136525"/>
          </a:xfrm>
          <a:prstGeom prst="flowChartConnector">
            <a:avLst/>
          </a:prstGeom>
          <a:solidFill>
            <a:srgbClr val="00FF00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5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5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567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5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7567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75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75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75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75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756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756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6739" grpId="0" build="p"/>
      <p:bldP spid="756742" grpId="0" animBg="1"/>
      <p:bldP spid="75674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Vision, Robert Pless</a:t>
            </a:r>
          </a:p>
        </p:txBody>
      </p:sp>
      <p:sp>
        <p:nvSpPr>
          <p:cNvPr id="78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</a:t>
            </a:r>
          </a:p>
        </p:txBody>
      </p:sp>
      <p:pic>
        <p:nvPicPr>
          <p:cNvPr id="789507" name="Picture 3" descr="first-down-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6200" y="1773238"/>
            <a:ext cx="4240213" cy="3179762"/>
          </a:xfrm>
          <a:prstGeom prst="rect">
            <a:avLst/>
          </a:prstGeom>
          <a:noFill/>
        </p:spPr>
      </p:pic>
      <p:sp>
        <p:nvSpPr>
          <p:cNvPr id="789508" name="Text Box 4"/>
          <p:cNvSpPr txBox="1">
            <a:spLocks noChangeArrowheads="1"/>
          </p:cNvSpPr>
          <p:nvPr/>
        </p:nvSpPr>
        <p:spPr bwMode="auto">
          <a:xfrm>
            <a:off x="4094163" y="4730750"/>
            <a:ext cx="1557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Tahoma" pitchFamily="34" charset="0"/>
              </a:rPr>
              <a:t> </a:t>
            </a:r>
            <a:r>
              <a:rPr lang="en-US" sz="1000">
                <a:latin typeface="Tahoma" pitchFamily="34" charset="0"/>
              </a:rPr>
              <a:t>courtesy of Sportvision</a:t>
            </a:r>
          </a:p>
        </p:txBody>
      </p:sp>
      <p:sp>
        <p:nvSpPr>
          <p:cNvPr id="789509" name="Text Box 5"/>
          <p:cNvSpPr txBox="1">
            <a:spLocks noChangeArrowheads="1"/>
          </p:cNvSpPr>
          <p:nvPr/>
        </p:nvSpPr>
        <p:spPr bwMode="auto">
          <a:xfrm>
            <a:off x="1355725" y="1319213"/>
            <a:ext cx="167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First-down line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Vision, Robert Pless</a:t>
            </a:r>
          </a:p>
        </p:txBody>
      </p:sp>
      <p:sp>
        <p:nvSpPr>
          <p:cNvPr id="79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</a:t>
            </a:r>
          </a:p>
        </p:txBody>
      </p:sp>
      <p:sp>
        <p:nvSpPr>
          <p:cNvPr id="790531" name="Text Box 3"/>
          <p:cNvSpPr txBox="1">
            <a:spLocks noChangeArrowheads="1"/>
          </p:cNvSpPr>
          <p:nvPr/>
        </p:nvSpPr>
        <p:spPr bwMode="auto">
          <a:xfrm>
            <a:off x="1355725" y="1319213"/>
            <a:ext cx="2000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Virtual advertising</a:t>
            </a:r>
          </a:p>
        </p:txBody>
      </p:sp>
      <p:pic>
        <p:nvPicPr>
          <p:cNvPr id="790532" name="Picture 4" descr="pvi_virtual_ad_socc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8275" y="1785938"/>
            <a:ext cx="3810000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0533" name="Text Box 5"/>
          <p:cNvSpPr txBox="1">
            <a:spLocks noChangeArrowheads="1"/>
          </p:cNvSpPr>
          <p:nvPr/>
        </p:nvSpPr>
        <p:spPr bwMode="auto">
          <a:xfrm>
            <a:off x="3090863" y="4492625"/>
            <a:ext cx="2211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Tahoma" pitchFamily="34" charset="0"/>
              </a:rPr>
              <a:t> </a:t>
            </a:r>
            <a:r>
              <a:rPr lang="en-US" sz="1000">
                <a:latin typeface="Tahoma" pitchFamily="34" charset="0"/>
              </a:rPr>
              <a:t>courtesy of Princeton Video Image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Vision, Robert Pless</a:t>
            </a:r>
          </a:p>
        </p:txBody>
      </p:sp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Recap</a:t>
            </a:r>
          </a:p>
        </p:txBody>
      </p:sp>
      <p:sp>
        <p:nvSpPr>
          <p:cNvPr id="794627" name="Text Box 3"/>
          <p:cNvSpPr txBox="1">
            <a:spLocks noChangeArrowheads="1"/>
          </p:cNvSpPr>
          <p:nvPr/>
        </p:nvSpPr>
        <p:spPr bwMode="auto">
          <a:xfrm>
            <a:off x="228600" y="1981200"/>
            <a:ext cx="42576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Three main concepts:</a:t>
            </a:r>
          </a:p>
          <a:p>
            <a:endParaRPr lang="en-US"/>
          </a:p>
          <a:p>
            <a:r>
              <a:rPr lang="en-US"/>
              <a:t>1) Projection,</a:t>
            </a:r>
          </a:p>
          <a:p>
            <a:endParaRPr lang="en-US"/>
          </a:p>
          <a:p>
            <a:r>
              <a:rPr lang="en-US"/>
              <a:t>2) Homogeneous coordinates</a:t>
            </a:r>
          </a:p>
          <a:p>
            <a:endParaRPr lang="en-US"/>
          </a:p>
          <a:p>
            <a:r>
              <a:rPr lang="en-US"/>
              <a:t>3) Camera calibration matrix</a:t>
            </a:r>
          </a:p>
        </p:txBody>
      </p:sp>
      <p:sp>
        <p:nvSpPr>
          <p:cNvPr id="794628" name="Text Box 4"/>
          <p:cNvSpPr txBox="1">
            <a:spLocks noChangeArrowheads="1"/>
          </p:cNvSpPr>
          <p:nvPr/>
        </p:nvSpPr>
        <p:spPr bwMode="auto">
          <a:xfrm>
            <a:off x="1600200" y="41148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"/>
            </a:endParaRPr>
          </a:p>
        </p:txBody>
      </p:sp>
      <p:sp>
        <p:nvSpPr>
          <p:cNvPr id="794629" name="Rectangle 5"/>
          <p:cNvSpPr>
            <a:spLocks noChangeArrowheads="1"/>
          </p:cNvSpPr>
          <p:nvPr/>
        </p:nvSpPr>
        <p:spPr bwMode="auto">
          <a:xfrm>
            <a:off x="2771775" y="65532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Computer Vision, Robert Pless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987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Vision, Robert Pless</a:t>
            </a:r>
          </a:p>
        </p:txBody>
      </p:sp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Another Special Case, </a:t>
            </a:r>
            <a:br>
              <a:rPr lang="en-US" sz="2400"/>
            </a:br>
            <a:r>
              <a:rPr lang="en-US" sz="2400"/>
              <a:t>the world is a plane.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953000"/>
          </a:xfrm>
        </p:spPr>
        <p:txBody>
          <a:bodyPr/>
          <a:lstStyle/>
          <a:p>
            <a:r>
              <a:rPr lang="en-US"/>
              <a:t>Projection from the world to the image: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 sz="2000"/>
              <a:t>Ignore z-coordinate (it is 0 anyway), drop the 3</a:t>
            </a:r>
            <a:r>
              <a:rPr lang="en-US" sz="2000" baseline="30000"/>
              <a:t>rd</a:t>
            </a:r>
            <a:r>
              <a:rPr lang="en-US" sz="2000"/>
              <a:t> column of the P matrix, then you get a mapping between the plane and the image which is an arbitrary 3 x 3 matrix.  This is called a “homography”.</a:t>
            </a:r>
          </a:p>
        </p:txBody>
      </p:sp>
      <p:graphicFrame>
        <p:nvGraphicFramePr>
          <p:cNvPr id="803844" name="Object 4"/>
          <p:cNvGraphicFramePr>
            <a:graphicFrameLocks noChangeAspect="1"/>
          </p:cNvGraphicFramePr>
          <p:nvPr/>
        </p:nvGraphicFramePr>
        <p:xfrm>
          <a:off x="1489075" y="2057400"/>
          <a:ext cx="5614988" cy="215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851" name="Equation" r:id="rId3" imgW="2577960" imgH="990360" progId="Equation.3">
                  <p:embed/>
                </p:oleObj>
              </mc:Choice>
              <mc:Fallback>
                <p:oleObj name="Equation" r:id="rId3" imgW="2577960" imgH="9903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9075" y="2057400"/>
                        <a:ext cx="5614988" cy="215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3845" name="Text Box 5"/>
          <p:cNvSpPr txBox="1">
            <a:spLocks noChangeArrowheads="1"/>
          </p:cNvSpPr>
          <p:nvPr/>
        </p:nvSpPr>
        <p:spPr bwMode="auto">
          <a:xfrm>
            <a:off x="7315200" y="2971800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803846" name="Line 6"/>
          <p:cNvSpPr>
            <a:spLocks noChangeShapeType="1"/>
          </p:cNvSpPr>
          <p:nvPr/>
        </p:nvSpPr>
        <p:spPr bwMode="auto">
          <a:xfrm flipH="1">
            <a:off x="6629400" y="3200400"/>
            <a:ext cx="762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3847" name="Rectangle 7"/>
          <p:cNvSpPr>
            <a:spLocks noChangeArrowheads="1"/>
          </p:cNvSpPr>
          <p:nvPr/>
        </p:nvSpPr>
        <p:spPr bwMode="auto">
          <a:xfrm>
            <a:off x="5257800" y="2514600"/>
            <a:ext cx="228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4648200" y="4343400"/>
            <a:ext cx="166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Irrelevant</a:t>
            </a:r>
          </a:p>
        </p:txBody>
      </p:sp>
      <p:sp>
        <p:nvSpPr>
          <p:cNvPr id="803849" name="Line 9"/>
          <p:cNvSpPr>
            <a:spLocks noChangeShapeType="1"/>
          </p:cNvSpPr>
          <p:nvPr/>
        </p:nvSpPr>
        <p:spPr bwMode="auto">
          <a:xfrm flipV="1">
            <a:off x="5181600" y="38100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Vision, Robert Pless</a:t>
            </a:r>
          </a:p>
        </p:txBody>
      </p:sp>
      <p:sp>
        <p:nvSpPr>
          <p:cNvPr id="80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chemeClr val="tx1"/>
                </a:solidFill>
              </a:rPr>
              <a:t>Homography:       (x’,y’,1) ~ H (x,y,1)</a:t>
            </a:r>
          </a:p>
        </p:txBody>
      </p:sp>
      <p:sp>
        <p:nvSpPr>
          <p:cNvPr id="804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8153400" cy="3657600"/>
          </a:xfrm>
        </p:spPr>
        <p:txBody>
          <a:bodyPr/>
          <a:lstStyle/>
          <a:p>
            <a:r>
              <a:rPr lang="en-US" sz="2000"/>
              <a:t>Not a constraint.  Unlike the fundamental matrix, tells you exactly where the point goes.</a:t>
            </a:r>
          </a:p>
          <a:p>
            <a:r>
              <a:rPr lang="en-US" sz="2000"/>
              <a:t>Point (x,y) in one frame corresponds to point (x’,y’) in the other frame.  If we need to think about multiple points, we may put subscripts on them.</a:t>
            </a:r>
          </a:p>
          <a:p>
            <a:endParaRPr lang="en-US" sz="2000"/>
          </a:p>
          <a:p>
            <a:r>
              <a:rPr lang="en-US" sz="2000"/>
              <a:t>Being careful about the homogenous coordinate, we write:</a:t>
            </a:r>
          </a:p>
          <a:p>
            <a:endParaRPr lang="en-US" sz="2000"/>
          </a:p>
        </p:txBody>
      </p:sp>
      <p:graphicFrame>
        <p:nvGraphicFramePr>
          <p:cNvPr id="804868" name="Object 4"/>
          <p:cNvGraphicFramePr>
            <a:graphicFrameLocks noChangeAspect="1"/>
          </p:cNvGraphicFramePr>
          <p:nvPr/>
        </p:nvGraphicFramePr>
        <p:xfrm>
          <a:off x="3200400" y="4975225"/>
          <a:ext cx="1828800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875" name="Equation" r:id="rId3" imgW="914400" imgH="711000" progId="Equation.3">
                  <p:embed/>
                </p:oleObj>
              </mc:Choice>
              <mc:Fallback>
                <p:oleObj name="Equation" r:id="rId3" imgW="914400" imgH="7110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975225"/>
                        <a:ext cx="1828800" cy="1425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Vision, Robert Pless</a:t>
            </a:r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Homography is a “simple” example of a 3D to 2D transformation</a:t>
            </a:r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It is also the “most complicated” linear 2D to 2D transformation.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What other 2D </a:t>
            </a:r>
            <a:r>
              <a:rPr lang="en-US">
                <a:sym typeface="Wingdings" pitchFamily="2" charset="2"/>
              </a:rPr>
              <a:t> 2D transformations are there?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Vision, Robert Pless</a:t>
            </a:r>
          </a:p>
        </p:txBody>
      </p:sp>
      <p:sp>
        <p:nvSpPr>
          <p:cNvPr id="80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chemeClr val="tx1"/>
                </a:solidFill>
              </a:rPr>
              <a:t>Homography is most general, encompasses other transformations</a:t>
            </a:r>
          </a:p>
        </p:txBody>
      </p:sp>
      <p:graphicFrame>
        <p:nvGraphicFramePr>
          <p:cNvPr id="806915" name="Object 3"/>
          <p:cNvGraphicFramePr>
            <a:graphicFrameLocks noChangeAspect="1"/>
          </p:cNvGraphicFramePr>
          <p:nvPr/>
        </p:nvGraphicFramePr>
        <p:xfrm>
          <a:off x="1784350" y="3036888"/>
          <a:ext cx="1639888" cy="123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937" name="Equation" r:id="rId3" imgW="939600" imgH="711000" progId="Equation.3">
                  <p:embed/>
                </p:oleObj>
              </mc:Choice>
              <mc:Fallback>
                <p:oleObj name="Equation" r:id="rId3" imgW="939600" imgH="711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4350" y="3036888"/>
                        <a:ext cx="1639888" cy="1233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6916" name="Object 4"/>
          <p:cNvGraphicFramePr>
            <a:graphicFrameLocks noChangeAspect="1"/>
          </p:cNvGraphicFramePr>
          <p:nvPr/>
        </p:nvGraphicFramePr>
        <p:xfrm>
          <a:off x="1784350" y="4270375"/>
          <a:ext cx="1751013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938" name="Equation" r:id="rId5" imgW="1002960" imgH="711000" progId="Equation.3">
                  <p:embed/>
                </p:oleObj>
              </mc:Choice>
              <mc:Fallback>
                <p:oleObj name="Equation" r:id="rId5" imgW="1002960" imgH="7110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4350" y="4270375"/>
                        <a:ext cx="1751013" cy="1233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6917" name="Object 5"/>
          <p:cNvGraphicFramePr>
            <a:graphicFrameLocks noChangeAspect="1"/>
          </p:cNvGraphicFramePr>
          <p:nvPr/>
        </p:nvGraphicFramePr>
        <p:xfrm>
          <a:off x="1784350" y="1803400"/>
          <a:ext cx="1728788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939" name="Equation" r:id="rId7" imgW="990360" imgH="711000" progId="Equation.3">
                  <p:embed/>
                </p:oleObj>
              </mc:Choice>
              <mc:Fallback>
                <p:oleObj name="Equation" r:id="rId7" imgW="990360" imgH="711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4350" y="1803400"/>
                        <a:ext cx="1728788" cy="1233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6918" name="Object 6"/>
          <p:cNvGraphicFramePr>
            <a:graphicFrameLocks noChangeAspect="1"/>
          </p:cNvGraphicFramePr>
          <p:nvPr/>
        </p:nvGraphicFramePr>
        <p:xfrm>
          <a:off x="1784350" y="5503863"/>
          <a:ext cx="1528763" cy="123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940" name="Equation" r:id="rId9" imgW="876240" imgH="711000" progId="Equation.3">
                  <p:embed/>
                </p:oleObj>
              </mc:Choice>
              <mc:Fallback>
                <p:oleObj name="Equation" r:id="rId9" imgW="876240" imgH="7110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4350" y="5503863"/>
                        <a:ext cx="1528763" cy="1233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6919" name="Rectangle 7"/>
          <p:cNvSpPr>
            <a:spLocks noChangeArrowheads="1"/>
          </p:cNvSpPr>
          <p:nvPr/>
        </p:nvSpPr>
        <p:spPr bwMode="auto">
          <a:xfrm>
            <a:off x="609600" y="2154238"/>
            <a:ext cx="1174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Clr>
                <a:srgbClr val="FF6600"/>
              </a:buClr>
            </a:pPr>
            <a:r>
              <a:rPr lang="en-US" sz="1600"/>
              <a:t>Projective</a:t>
            </a:r>
          </a:p>
          <a:p>
            <a:pPr eaLnBrk="1" hangingPunct="1">
              <a:buClr>
                <a:srgbClr val="FF6600"/>
              </a:buClr>
            </a:pPr>
            <a:r>
              <a:rPr lang="en-US" sz="1600"/>
              <a:t>8 dof</a:t>
            </a:r>
          </a:p>
        </p:txBody>
      </p:sp>
      <p:sp>
        <p:nvSpPr>
          <p:cNvPr id="806920" name="Rectangle 8"/>
          <p:cNvSpPr>
            <a:spLocks noChangeArrowheads="1"/>
          </p:cNvSpPr>
          <p:nvPr/>
        </p:nvSpPr>
        <p:spPr bwMode="auto">
          <a:xfrm>
            <a:off x="609600" y="3335338"/>
            <a:ext cx="1174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Clr>
                <a:srgbClr val="FF6600"/>
              </a:buClr>
            </a:pPr>
            <a:r>
              <a:rPr lang="en-US" sz="1600"/>
              <a:t>Affine</a:t>
            </a:r>
          </a:p>
          <a:p>
            <a:pPr eaLnBrk="1" hangingPunct="1">
              <a:buClr>
                <a:srgbClr val="FF6600"/>
              </a:buClr>
            </a:pPr>
            <a:r>
              <a:rPr lang="en-US" sz="1600"/>
              <a:t>6 dof</a:t>
            </a:r>
          </a:p>
        </p:txBody>
      </p:sp>
      <p:sp>
        <p:nvSpPr>
          <p:cNvPr id="806921" name="Rectangle 9"/>
          <p:cNvSpPr>
            <a:spLocks noChangeArrowheads="1"/>
          </p:cNvSpPr>
          <p:nvPr/>
        </p:nvSpPr>
        <p:spPr bwMode="auto">
          <a:xfrm>
            <a:off x="609600" y="4581525"/>
            <a:ext cx="1174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Clr>
                <a:srgbClr val="FF6600"/>
              </a:buClr>
            </a:pPr>
            <a:r>
              <a:rPr lang="en-US" sz="1600"/>
              <a:t>Similarity</a:t>
            </a:r>
          </a:p>
          <a:p>
            <a:pPr eaLnBrk="1" hangingPunct="1">
              <a:buClr>
                <a:srgbClr val="FF6600"/>
              </a:buClr>
            </a:pPr>
            <a:r>
              <a:rPr lang="en-US" sz="1600"/>
              <a:t>4 dof</a:t>
            </a:r>
          </a:p>
        </p:txBody>
      </p:sp>
      <p:sp>
        <p:nvSpPr>
          <p:cNvPr id="806922" name="Rectangle 10"/>
          <p:cNvSpPr>
            <a:spLocks noChangeArrowheads="1"/>
          </p:cNvSpPr>
          <p:nvPr/>
        </p:nvSpPr>
        <p:spPr bwMode="auto">
          <a:xfrm>
            <a:off x="609600" y="5780088"/>
            <a:ext cx="1174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Clr>
                <a:srgbClr val="FF6600"/>
              </a:buClr>
            </a:pPr>
            <a:r>
              <a:rPr lang="en-US" sz="1600"/>
              <a:t>Euclidean</a:t>
            </a:r>
          </a:p>
          <a:p>
            <a:pPr eaLnBrk="1" hangingPunct="1">
              <a:buClr>
                <a:srgbClr val="FF6600"/>
              </a:buClr>
            </a:pPr>
            <a:r>
              <a:rPr lang="en-US" sz="1600"/>
              <a:t>3 dof</a:t>
            </a:r>
          </a:p>
        </p:txBody>
      </p:sp>
      <p:sp>
        <p:nvSpPr>
          <p:cNvPr id="806923" name="AutoShape 11"/>
          <p:cNvSpPr>
            <a:spLocks noChangeArrowheads="1"/>
          </p:cNvSpPr>
          <p:nvPr/>
        </p:nvSpPr>
        <p:spPr bwMode="auto">
          <a:xfrm rot="-2078810">
            <a:off x="3578225" y="3317875"/>
            <a:ext cx="661988" cy="654050"/>
          </a:xfrm>
          <a:prstGeom prst="parallelogram">
            <a:avLst>
              <a:gd name="adj" fmla="val 253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6924" name="Freeform 12"/>
          <p:cNvSpPr>
            <a:spLocks/>
          </p:cNvSpPr>
          <p:nvPr/>
        </p:nvSpPr>
        <p:spPr bwMode="auto">
          <a:xfrm rot="1128942">
            <a:off x="3714750" y="2106613"/>
            <a:ext cx="703263" cy="628650"/>
          </a:xfrm>
          <a:custGeom>
            <a:avLst/>
            <a:gdLst/>
            <a:ahLst/>
            <a:cxnLst>
              <a:cxn ang="0">
                <a:pos x="88" y="0"/>
              </a:cxn>
              <a:cxn ang="0">
                <a:pos x="417" y="10"/>
              </a:cxn>
              <a:cxn ang="0">
                <a:pos x="494" y="406"/>
              </a:cxn>
              <a:cxn ang="0">
                <a:pos x="0" y="468"/>
              </a:cxn>
              <a:cxn ang="0">
                <a:pos x="88" y="0"/>
              </a:cxn>
            </a:cxnLst>
            <a:rect l="0" t="0" r="r" b="b"/>
            <a:pathLst>
              <a:path w="494" h="468">
                <a:moveTo>
                  <a:pt x="88" y="0"/>
                </a:moveTo>
                <a:lnTo>
                  <a:pt x="417" y="10"/>
                </a:lnTo>
                <a:lnTo>
                  <a:pt x="494" y="406"/>
                </a:lnTo>
                <a:lnTo>
                  <a:pt x="0" y="468"/>
                </a:lnTo>
                <a:lnTo>
                  <a:pt x="88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6925" name="Rectangle 13"/>
          <p:cNvSpPr>
            <a:spLocks noChangeArrowheads="1"/>
          </p:cNvSpPr>
          <p:nvPr/>
        </p:nvSpPr>
        <p:spPr bwMode="auto">
          <a:xfrm>
            <a:off x="4392613" y="4448175"/>
            <a:ext cx="582612" cy="596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6926" name="Rectangle 14"/>
          <p:cNvSpPr>
            <a:spLocks noChangeArrowheads="1"/>
          </p:cNvSpPr>
          <p:nvPr/>
        </p:nvSpPr>
        <p:spPr bwMode="auto">
          <a:xfrm>
            <a:off x="3795713" y="5862638"/>
            <a:ext cx="392112" cy="446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6927" name="Rectangle 15"/>
          <p:cNvSpPr>
            <a:spLocks noChangeArrowheads="1"/>
          </p:cNvSpPr>
          <p:nvPr/>
        </p:nvSpPr>
        <p:spPr bwMode="auto">
          <a:xfrm rot="2795967">
            <a:off x="4359275" y="5916613"/>
            <a:ext cx="392113" cy="446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6928" name="Rectangle 16"/>
          <p:cNvSpPr>
            <a:spLocks noChangeArrowheads="1"/>
          </p:cNvSpPr>
          <p:nvPr/>
        </p:nvSpPr>
        <p:spPr bwMode="auto">
          <a:xfrm rot="-1216342">
            <a:off x="3740150" y="4783138"/>
            <a:ext cx="509588" cy="4905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6929" name="AutoShape 17"/>
          <p:cNvSpPr>
            <a:spLocks noChangeArrowheads="1"/>
          </p:cNvSpPr>
          <p:nvPr/>
        </p:nvSpPr>
        <p:spPr bwMode="auto">
          <a:xfrm>
            <a:off x="4424363" y="3487738"/>
            <a:ext cx="368300" cy="477837"/>
          </a:xfrm>
          <a:prstGeom prst="parallelogram">
            <a:avLst>
              <a:gd name="adj" fmla="val 21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6930" name="Freeform 18"/>
          <p:cNvSpPr>
            <a:spLocks/>
          </p:cNvSpPr>
          <p:nvPr/>
        </p:nvSpPr>
        <p:spPr bwMode="auto">
          <a:xfrm>
            <a:off x="4483100" y="2106613"/>
            <a:ext cx="400050" cy="7270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" y="82"/>
              </a:cxn>
              <a:cxn ang="0">
                <a:pos x="252" y="458"/>
              </a:cxn>
              <a:cxn ang="0">
                <a:pos x="108" y="304"/>
              </a:cxn>
              <a:cxn ang="0">
                <a:pos x="0" y="0"/>
              </a:cxn>
            </a:cxnLst>
            <a:rect l="0" t="0" r="r" b="b"/>
            <a:pathLst>
              <a:path w="252" h="458">
                <a:moveTo>
                  <a:pt x="0" y="0"/>
                </a:moveTo>
                <a:lnTo>
                  <a:pt x="216" y="82"/>
                </a:lnTo>
                <a:lnTo>
                  <a:pt x="252" y="458"/>
                </a:lnTo>
                <a:lnTo>
                  <a:pt x="108" y="3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6931" name="Rectangle 19"/>
          <p:cNvSpPr>
            <a:spLocks noChangeArrowheads="1"/>
          </p:cNvSpPr>
          <p:nvPr/>
        </p:nvSpPr>
        <p:spPr bwMode="auto">
          <a:xfrm>
            <a:off x="5638800" y="1963738"/>
            <a:ext cx="31972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Clr>
                <a:srgbClr val="FF6600"/>
              </a:buClr>
            </a:pPr>
            <a:r>
              <a:rPr lang="en-US" sz="1600"/>
              <a:t>Views of a plane from different viewpoints, any view of a scene from the same viewpoint.</a:t>
            </a:r>
          </a:p>
        </p:txBody>
      </p:sp>
      <p:sp>
        <p:nvSpPr>
          <p:cNvPr id="806932" name="Rectangle 20"/>
          <p:cNvSpPr>
            <a:spLocks noChangeArrowheads="1"/>
          </p:cNvSpPr>
          <p:nvPr/>
        </p:nvSpPr>
        <p:spPr bwMode="auto">
          <a:xfrm>
            <a:off x="5657850" y="3276600"/>
            <a:ext cx="3197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Clr>
                <a:srgbClr val="FF6600"/>
              </a:buClr>
            </a:pPr>
            <a:r>
              <a:rPr lang="en-US" sz="1600"/>
              <a:t>Images of a “far away” object under any rotation</a:t>
            </a:r>
          </a:p>
        </p:txBody>
      </p:sp>
      <p:sp>
        <p:nvSpPr>
          <p:cNvPr id="806933" name="Rectangle 21"/>
          <p:cNvSpPr>
            <a:spLocks noChangeArrowheads="1"/>
          </p:cNvSpPr>
          <p:nvPr/>
        </p:nvSpPr>
        <p:spPr bwMode="auto">
          <a:xfrm>
            <a:off x="5641975" y="4473575"/>
            <a:ext cx="319722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Clr>
                <a:srgbClr val="FF6600"/>
              </a:buClr>
            </a:pPr>
            <a:r>
              <a:rPr lang="en-US" sz="1600"/>
              <a:t>Camera looking at an assembly line w/ zoom.</a:t>
            </a:r>
          </a:p>
          <a:p>
            <a:pPr eaLnBrk="1" hangingPunct="1">
              <a:buClr>
                <a:srgbClr val="FF6600"/>
              </a:buClr>
            </a:pPr>
            <a:endParaRPr lang="en-US" sz="1600" b="1" baseline="-25000">
              <a:cs typeface="Arial" pitchFamily="34" charset="0"/>
            </a:endParaRPr>
          </a:p>
        </p:txBody>
      </p:sp>
      <p:sp>
        <p:nvSpPr>
          <p:cNvPr id="806934" name="Rectangle 22"/>
          <p:cNvSpPr>
            <a:spLocks noChangeArrowheads="1"/>
          </p:cNvSpPr>
          <p:nvPr/>
        </p:nvSpPr>
        <p:spPr bwMode="auto">
          <a:xfrm>
            <a:off x="5695950" y="5864225"/>
            <a:ext cx="319722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Clr>
                <a:srgbClr val="FF6600"/>
              </a:buClr>
            </a:pPr>
            <a:r>
              <a:rPr lang="en-US" sz="1600"/>
              <a:t>Camera looking at an assembly line.</a:t>
            </a:r>
          </a:p>
          <a:p>
            <a:pPr eaLnBrk="1" hangingPunct="1">
              <a:buClr>
                <a:srgbClr val="FF6600"/>
              </a:buClr>
            </a:pPr>
            <a:endParaRPr lang="en-US" sz="1600" b="1" baseline="-2500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Vision, Robert Pless</a:t>
            </a:r>
          </a:p>
        </p:txBody>
      </p:sp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chemeClr val="tx1"/>
                </a:solidFill>
              </a:rPr>
              <a:t>Invariants…</a:t>
            </a:r>
          </a:p>
        </p:txBody>
      </p:sp>
      <p:graphicFrame>
        <p:nvGraphicFramePr>
          <p:cNvPr id="807939" name="Object 3"/>
          <p:cNvGraphicFramePr>
            <a:graphicFrameLocks noChangeAspect="1"/>
          </p:cNvGraphicFramePr>
          <p:nvPr/>
        </p:nvGraphicFramePr>
        <p:xfrm>
          <a:off x="2020888" y="3036888"/>
          <a:ext cx="1338262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961" name="Equation" r:id="rId3" imgW="939600" imgH="711000" progId="Equation.3">
                  <p:embed/>
                </p:oleObj>
              </mc:Choice>
              <mc:Fallback>
                <p:oleObj name="Equation" r:id="rId3" imgW="939600" imgH="711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0888" y="3036888"/>
                        <a:ext cx="1338262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7940" name="Object 4"/>
          <p:cNvGraphicFramePr>
            <a:graphicFrameLocks noChangeAspect="1"/>
          </p:cNvGraphicFramePr>
          <p:nvPr/>
        </p:nvGraphicFramePr>
        <p:xfrm>
          <a:off x="2020888" y="4270375"/>
          <a:ext cx="142875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962" name="Equation" r:id="rId5" imgW="1002960" imgH="711000" progId="Equation.3">
                  <p:embed/>
                </p:oleObj>
              </mc:Choice>
              <mc:Fallback>
                <p:oleObj name="Equation" r:id="rId5" imgW="1002960" imgH="7110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0888" y="4270375"/>
                        <a:ext cx="1428750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7941" name="Object 5"/>
          <p:cNvGraphicFramePr>
            <a:graphicFrameLocks noChangeAspect="1"/>
          </p:cNvGraphicFramePr>
          <p:nvPr/>
        </p:nvGraphicFramePr>
        <p:xfrm>
          <a:off x="2020888" y="1803400"/>
          <a:ext cx="141128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963" name="Equation" r:id="rId7" imgW="990360" imgH="711000" progId="Equation.3">
                  <p:embed/>
                </p:oleObj>
              </mc:Choice>
              <mc:Fallback>
                <p:oleObj name="Equation" r:id="rId7" imgW="990360" imgH="711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0888" y="1803400"/>
                        <a:ext cx="1411287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7942" name="Object 6"/>
          <p:cNvGraphicFramePr>
            <a:graphicFrameLocks noChangeAspect="1"/>
          </p:cNvGraphicFramePr>
          <p:nvPr/>
        </p:nvGraphicFramePr>
        <p:xfrm>
          <a:off x="2020888" y="5503863"/>
          <a:ext cx="12477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964" name="Equation" r:id="rId9" imgW="876240" imgH="711000" progId="Equation.3">
                  <p:embed/>
                </p:oleObj>
              </mc:Choice>
              <mc:Fallback>
                <p:oleObj name="Equation" r:id="rId9" imgW="876240" imgH="7110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0888" y="5503863"/>
                        <a:ext cx="1247775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7943" name="Rectangle 7"/>
          <p:cNvSpPr>
            <a:spLocks noChangeArrowheads="1"/>
          </p:cNvSpPr>
          <p:nvPr/>
        </p:nvSpPr>
        <p:spPr bwMode="auto">
          <a:xfrm>
            <a:off x="449263" y="2154238"/>
            <a:ext cx="1355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Clr>
                <a:srgbClr val="FF6600"/>
              </a:buClr>
            </a:pPr>
            <a:r>
              <a:rPr lang="en-US" sz="1600"/>
              <a:t>Projective</a:t>
            </a:r>
          </a:p>
          <a:p>
            <a:pPr eaLnBrk="1" hangingPunct="1">
              <a:buClr>
                <a:srgbClr val="FF6600"/>
              </a:buClr>
            </a:pPr>
            <a:r>
              <a:rPr lang="en-US" sz="1600"/>
              <a:t>8 dof</a:t>
            </a:r>
          </a:p>
        </p:txBody>
      </p:sp>
      <p:sp>
        <p:nvSpPr>
          <p:cNvPr id="807944" name="Rectangle 8"/>
          <p:cNvSpPr>
            <a:spLocks noChangeArrowheads="1"/>
          </p:cNvSpPr>
          <p:nvPr/>
        </p:nvSpPr>
        <p:spPr bwMode="auto">
          <a:xfrm>
            <a:off x="449263" y="3335338"/>
            <a:ext cx="1355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Clr>
                <a:srgbClr val="FF6600"/>
              </a:buClr>
            </a:pPr>
            <a:r>
              <a:rPr lang="en-US" sz="1600"/>
              <a:t>Affine</a:t>
            </a:r>
          </a:p>
          <a:p>
            <a:pPr eaLnBrk="1" hangingPunct="1">
              <a:buClr>
                <a:srgbClr val="FF6600"/>
              </a:buClr>
            </a:pPr>
            <a:r>
              <a:rPr lang="en-US" sz="1600"/>
              <a:t>6 dof</a:t>
            </a:r>
          </a:p>
        </p:txBody>
      </p:sp>
      <p:sp>
        <p:nvSpPr>
          <p:cNvPr id="807945" name="Rectangle 9"/>
          <p:cNvSpPr>
            <a:spLocks noChangeArrowheads="1"/>
          </p:cNvSpPr>
          <p:nvPr/>
        </p:nvSpPr>
        <p:spPr bwMode="auto">
          <a:xfrm>
            <a:off x="449263" y="4581525"/>
            <a:ext cx="1355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Clr>
                <a:srgbClr val="FF6600"/>
              </a:buClr>
            </a:pPr>
            <a:r>
              <a:rPr lang="en-US" sz="1600"/>
              <a:t>Similarity</a:t>
            </a:r>
          </a:p>
          <a:p>
            <a:pPr eaLnBrk="1" hangingPunct="1">
              <a:buClr>
                <a:srgbClr val="FF6600"/>
              </a:buClr>
            </a:pPr>
            <a:r>
              <a:rPr lang="en-US" sz="1600"/>
              <a:t>4 dof</a:t>
            </a:r>
          </a:p>
        </p:txBody>
      </p:sp>
      <p:sp>
        <p:nvSpPr>
          <p:cNvPr id="807946" name="Rectangle 10"/>
          <p:cNvSpPr>
            <a:spLocks noChangeArrowheads="1"/>
          </p:cNvSpPr>
          <p:nvPr/>
        </p:nvSpPr>
        <p:spPr bwMode="auto">
          <a:xfrm>
            <a:off x="449263" y="5780088"/>
            <a:ext cx="1355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Clr>
                <a:srgbClr val="FF6600"/>
              </a:buClr>
            </a:pPr>
            <a:r>
              <a:rPr lang="en-US" sz="1600"/>
              <a:t>Euclidean</a:t>
            </a:r>
          </a:p>
          <a:p>
            <a:pPr eaLnBrk="1" hangingPunct="1">
              <a:buClr>
                <a:srgbClr val="FF6600"/>
              </a:buClr>
            </a:pPr>
            <a:r>
              <a:rPr lang="en-US" sz="1600"/>
              <a:t>3 dof</a:t>
            </a:r>
          </a:p>
        </p:txBody>
      </p:sp>
      <p:sp>
        <p:nvSpPr>
          <p:cNvPr id="807947" name="AutoShape 11"/>
          <p:cNvSpPr>
            <a:spLocks noChangeArrowheads="1"/>
          </p:cNvSpPr>
          <p:nvPr/>
        </p:nvSpPr>
        <p:spPr bwMode="auto">
          <a:xfrm rot="-2078810">
            <a:off x="3744913" y="3335338"/>
            <a:ext cx="676275" cy="415925"/>
          </a:xfrm>
          <a:prstGeom prst="parallelogram">
            <a:avLst>
              <a:gd name="adj" fmla="val 4064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7948" name="Freeform 12"/>
          <p:cNvSpPr>
            <a:spLocks/>
          </p:cNvSpPr>
          <p:nvPr/>
        </p:nvSpPr>
        <p:spPr bwMode="auto">
          <a:xfrm rot="1128942">
            <a:off x="3978275" y="2079625"/>
            <a:ext cx="517525" cy="484188"/>
          </a:xfrm>
          <a:custGeom>
            <a:avLst/>
            <a:gdLst/>
            <a:ahLst/>
            <a:cxnLst>
              <a:cxn ang="0">
                <a:pos x="88" y="0"/>
              </a:cxn>
              <a:cxn ang="0">
                <a:pos x="417" y="10"/>
              </a:cxn>
              <a:cxn ang="0">
                <a:pos x="494" y="406"/>
              </a:cxn>
              <a:cxn ang="0">
                <a:pos x="0" y="468"/>
              </a:cxn>
              <a:cxn ang="0">
                <a:pos x="88" y="0"/>
              </a:cxn>
            </a:cxnLst>
            <a:rect l="0" t="0" r="r" b="b"/>
            <a:pathLst>
              <a:path w="494" h="468">
                <a:moveTo>
                  <a:pt x="88" y="0"/>
                </a:moveTo>
                <a:lnTo>
                  <a:pt x="417" y="10"/>
                </a:lnTo>
                <a:lnTo>
                  <a:pt x="494" y="406"/>
                </a:lnTo>
                <a:lnTo>
                  <a:pt x="0" y="468"/>
                </a:lnTo>
                <a:lnTo>
                  <a:pt x="88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7949" name="Rectangle 13"/>
          <p:cNvSpPr>
            <a:spLocks noChangeArrowheads="1"/>
          </p:cNvSpPr>
          <p:nvPr/>
        </p:nvSpPr>
        <p:spPr bwMode="auto">
          <a:xfrm>
            <a:off x="4629150" y="4448175"/>
            <a:ext cx="476250" cy="411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7950" name="Rectangle 14"/>
          <p:cNvSpPr>
            <a:spLocks noChangeArrowheads="1"/>
          </p:cNvSpPr>
          <p:nvPr/>
        </p:nvSpPr>
        <p:spPr bwMode="auto">
          <a:xfrm>
            <a:off x="4032250" y="5862638"/>
            <a:ext cx="320675" cy="306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7951" name="Rectangle 15"/>
          <p:cNvSpPr>
            <a:spLocks noChangeArrowheads="1"/>
          </p:cNvSpPr>
          <p:nvPr/>
        </p:nvSpPr>
        <p:spPr bwMode="auto">
          <a:xfrm rot="2795967">
            <a:off x="4626769" y="5842794"/>
            <a:ext cx="246062" cy="469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7952" name="Rectangle 16"/>
          <p:cNvSpPr>
            <a:spLocks noChangeArrowheads="1"/>
          </p:cNvSpPr>
          <p:nvPr/>
        </p:nvSpPr>
        <p:spPr bwMode="auto">
          <a:xfrm rot="-1216342">
            <a:off x="3946525" y="4794250"/>
            <a:ext cx="473075" cy="31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7953" name="AutoShape 17"/>
          <p:cNvSpPr>
            <a:spLocks noChangeArrowheads="1"/>
          </p:cNvSpPr>
          <p:nvPr/>
        </p:nvSpPr>
        <p:spPr bwMode="auto">
          <a:xfrm>
            <a:off x="4660900" y="3487738"/>
            <a:ext cx="300038" cy="328612"/>
          </a:xfrm>
          <a:prstGeom prst="parallelogram">
            <a:avLst>
              <a:gd name="adj" fmla="val 21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7954" name="Freeform 18"/>
          <p:cNvSpPr>
            <a:spLocks/>
          </p:cNvSpPr>
          <p:nvPr/>
        </p:nvSpPr>
        <p:spPr bwMode="auto">
          <a:xfrm>
            <a:off x="4719638" y="2106613"/>
            <a:ext cx="327025" cy="5000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" y="82"/>
              </a:cxn>
              <a:cxn ang="0">
                <a:pos x="252" y="458"/>
              </a:cxn>
              <a:cxn ang="0">
                <a:pos x="108" y="304"/>
              </a:cxn>
              <a:cxn ang="0">
                <a:pos x="0" y="0"/>
              </a:cxn>
            </a:cxnLst>
            <a:rect l="0" t="0" r="r" b="b"/>
            <a:pathLst>
              <a:path w="252" h="458">
                <a:moveTo>
                  <a:pt x="0" y="0"/>
                </a:moveTo>
                <a:lnTo>
                  <a:pt x="216" y="82"/>
                </a:lnTo>
                <a:lnTo>
                  <a:pt x="252" y="458"/>
                </a:lnTo>
                <a:lnTo>
                  <a:pt x="108" y="3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7955" name="Rectangle 19"/>
          <p:cNvSpPr>
            <a:spLocks noChangeArrowheads="1"/>
          </p:cNvSpPr>
          <p:nvPr/>
        </p:nvSpPr>
        <p:spPr bwMode="auto">
          <a:xfrm>
            <a:off x="5410200" y="1963738"/>
            <a:ext cx="34893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Clr>
                <a:srgbClr val="FF6600"/>
              </a:buClr>
            </a:pPr>
            <a:r>
              <a:rPr lang="en-US" sz="1600"/>
              <a:t>Concurrency, collinearity, order of contact (intersection, tangency, inflection, etc.), cross ratio</a:t>
            </a:r>
          </a:p>
        </p:txBody>
      </p:sp>
      <p:sp>
        <p:nvSpPr>
          <p:cNvPr id="807956" name="Rectangle 20"/>
          <p:cNvSpPr>
            <a:spLocks noChangeArrowheads="1"/>
          </p:cNvSpPr>
          <p:nvPr/>
        </p:nvSpPr>
        <p:spPr bwMode="auto">
          <a:xfrm>
            <a:off x="5416550" y="3136900"/>
            <a:ext cx="34893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Clr>
                <a:srgbClr val="FF6600"/>
              </a:buClr>
            </a:pPr>
            <a:r>
              <a:rPr lang="en-US" sz="1600"/>
              <a:t>Parallellism, ratio of areas, ratio of lengths on parallel lines (e.g midpoints).</a:t>
            </a:r>
          </a:p>
        </p:txBody>
      </p:sp>
      <p:sp>
        <p:nvSpPr>
          <p:cNvPr id="807957" name="Rectangle 21"/>
          <p:cNvSpPr>
            <a:spLocks noChangeArrowheads="1"/>
          </p:cNvSpPr>
          <p:nvPr/>
        </p:nvSpPr>
        <p:spPr bwMode="auto">
          <a:xfrm>
            <a:off x="5413375" y="4473575"/>
            <a:ext cx="34893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Clr>
                <a:srgbClr val="FF6600"/>
              </a:buClr>
            </a:pPr>
            <a:r>
              <a:rPr lang="en-US" sz="1600"/>
              <a:t>Ratios of any edge lengths, angles.</a:t>
            </a:r>
          </a:p>
          <a:p>
            <a:pPr eaLnBrk="1" hangingPunct="1">
              <a:buClr>
                <a:srgbClr val="FF6600"/>
              </a:buClr>
            </a:pPr>
            <a:endParaRPr lang="en-US" sz="1600" b="1" baseline="-25000">
              <a:cs typeface="Arial" pitchFamily="34" charset="0"/>
            </a:endParaRPr>
          </a:p>
        </p:txBody>
      </p:sp>
      <p:sp>
        <p:nvSpPr>
          <p:cNvPr id="807958" name="Rectangle 22"/>
          <p:cNvSpPr>
            <a:spLocks noChangeArrowheads="1"/>
          </p:cNvSpPr>
          <p:nvPr/>
        </p:nvSpPr>
        <p:spPr bwMode="auto">
          <a:xfrm>
            <a:off x="5467350" y="5864225"/>
            <a:ext cx="34893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Clr>
                <a:srgbClr val="FF6600"/>
              </a:buClr>
            </a:pPr>
            <a:r>
              <a:rPr lang="en-US" sz="1600"/>
              <a:t>Absolute lengths, areas.</a:t>
            </a:r>
          </a:p>
          <a:p>
            <a:pPr eaLnBrk="1" hangingPunct="1">
              <a:buClr>
                <a:srgbClr val="FF6600"/>
              </a:buClr>
            </a:pPr>
            <a:endParaRPr lang="en-US" sz="1600" b="1" baseline="-2500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Vision, Robert Pless</a:t>
            </a:r>
          </a:p>
        </p:txBody>
      </p:sp>
      <p:sp>
        <p:nvSpPr>
          <p:cNvPr id="808962" name="Text Box 2"/>
          <p:cNvSpPr txBox="1">
            <a:spLocks noChangeArrowheads="1"/>
          </p:cNvSpPr>
          <p:nvPr/>
        </p:nvSpPr>
        <p:spPr bwMode="auto">
          <a:xfrm>
            <a:off x="1981200" y="228600"/>
            <a:ext cx="510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latin typeface="Times"/>
              </a:rPr>
              <a:t>Image registration</a:t>
            </a:r>
          </a:p>
        </p:txBody>
      </p:sp>
      <p:sp>
        <p:nvSpPr>
          <p:cNvPr id="808963" name="Text Box 3"/>
          <p:cNvSpPr txBox="1">
            <a:spLocks noChangeArrowheads="1"/>
          </p:cNvSpPr>
          <p:nvPr/>
        </p:nvSpPr>
        <p:spPr bwMode="auto">
          <a:xfrm>
            <a:off x="533400" y="1371600"/>
            <a:ext cx="7162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Times"/>
              </a:rPr>
              <a:t>Determining the 2d transformation that brings one 		image into alignment (registers it) with another. </a:t>
            </a:r>
          </a:p>
        </p:txBody>
      </p:sp>
      <p:pic>
        <p:nvPicPr>
          <p:cNvPr id="8089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5600" y="2514600"/>
            <a:ext cx="1625600" cy="1625600"/>
          </a:xfrm>
          <a:prstGeom prst="rect">
            <a:avLst/>
          </a:prstGeom>
          <a:noFill/>
        </p:spPr>
      </p:pic>
      <p:pic>
        <p:nvPicPr>
          <p:cNvPr id="8089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9200" y="2514600"/>
            <a:ext cx="1625600" cy="1625600"/>
          </a:xfrm>
          <a:prstGeom prst="rect">
            <a:avLst/>
          </a:prstGeom>
          <a:noFill/>
        </p:spPr>
      </p:pic>
      <p:pic>
        <p:nvPicPr>
          <p:cNvPr id="8089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1100" y="2133600"/>
            <a:ext cx="2349500" cy="2197100"/>
          </a:xfrm>
          <a:prstGeom prst="rect">
            <a:avLst/>
          </a:prstGeom>
          <a:noFill/>
        </p:spPr>
      </p:pic>
      <p:pic>
        <p:nvPicPr>
          <p:cNvPr id="80896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59200" y="4724400"/>
            <a:ext cx="1625600" cy="1625600"/>
          </a:xfrm>
          <a:prstGeom prst="rect">
            <a:avLst/>
          </a:prstGeom>
          <a:noFill/>
        </p:spPr>
      </p:pic>
      <p:pic>
        <p:nvPicPr>
          <p:cNvPr id="80896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25600" y="4724400"/>
            <a:ext cx="1625600" cy="1625600"/>
          </a:xfrm>
          <a:prstGeom prst="rect">
            <a:avLst/>
          </a:prstGeom>
          <a:noFill/>
        </p:spPr>
      </p:pic>
      <p:pic>
        <p:nvPicPr>
          <p:cNvPr id="80896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4495800"/>
            <a:ext cx="27813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Computer Vision, Robert Pless</a:t>
            </a:r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1752600" y="3962400"/>
            <a:ext cx="67056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3657600" y="3124200"/>
            <a:ext cx="0" cy="1828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64770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766455" y="3947160"/>
            <a:ext cx="138545" cy="167640"/>
          </a:xfrm>
          <a:prstGeom prst="ellipse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0" y="3962400"/>
            <a:ext cx="341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05600" y="2590800"/>
            <a:ext cx="1212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(X,Y,Z)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772400" y="3962400"/>
            <a:ext cx="1101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Z-axis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352800" y="4953000"/>
            <a:ext cx="1909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plane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2743200"/>
            <a:ext cx="1887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Pinhole, </a:t>
            </a:r>
          </a:p>
          <a:p>
            <a:r>
              <a:rPr lang="en-US" dirty="0" smtClean="0"/>
              <a:t>(Center of projection), at (0,0,0)</a:t>
            </a:r>
          </a:p>
        </p:txBody>
      </p:sp>
    </p:spTree>
    <p:extLst>
      <p:ext uri="{BB962C8B-B14F-4D97-AF65-F5344CB8AC3E}">
        <p14:creationId xmlns:p14="http://schemas.microsoft.com/office/powerpoint/2010/main" val="590709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Vision, Robert Pless</a:t>
            </a:r>
          </a:p>
        </p:txBody>
      </p:sp>
      <p:sp>
        <p:nvSpPr>
          <p:cNvPr id="81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Image Warping</a:t>
            </a:r>
            <a:endParaRPr lang="en-US"/>
          </a:p>
        </p:txBody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What kind of warps are these?</a:t>
            </a:r>
            <a:endParaRPr lang="en-US"/>
          </a:p>
        </p:txBody>
      </p:sp>
      <p:pic>
        <p:nvPicPr>
          <p:cNvPr id="811012" name="Picture 4"/>
          <p:cNvPicPr>
            <a:picLocks noChangeAspect="1" noChangeArrowheads="1"/>
          </p:cNvPicPr>
          <p:nvPr/>
        </p:nvPicPr>
        <p:blipFill>
          <a:blip r:embed="rId4" cstate="print">
            <a:lum contrast="12000"/>
          </a:blip>
          <a:srcRect/>
          <a:stretch>
            <a:fillRect/>
          </a:stretch>
        </p:blipFill>
        <p:spPr bwMode="auto">
          <a:xfrm>
            <a:off x="1066800" y="4038600"/>
            <a:ext cx="1895475" cy="1895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811013" name="Picture 5"/>
          <p:cNvPicPr>
            <a:picLocks noChangeAspect="1" noChangeArrowheads="1"/>
          </p:cNvPicPr>
          <p:nvPr/>
        </p:nvPicPr>
        <p:blipFill>
          <a:blip r:embed="rId5" cstate="print">
            <a:lum contrast="12000"/>
          </a:blip>
          <a:srcRect/>
          <a:stretch>
            <a:fillRect/>
          </a:stretch>
        </p:blipFill>
        <p:spPr bwMode="auto">
          <a:xfrm>
            <a:off x="6172200" y="3733800"/>
            <a:ext cx="2466975" cy="2438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graphicFrame>
        <p:nvGraphicFramePr>
          <p:cNvPr id="811014" name="Object 6"/>
          <p:cNvGraphicFramePr>
            <a:graphicFrameLocks noChangeAspect="1"/>
          </p:cNvGraphicFramePr>
          <p:nvPr/>
        </p:nvGraphicFramePr>
        <p:xfrm>
          <a:off x="3124200" y="4191000"/>
          <a:ext cx="29718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021" name="Equation" r:id="rId6" imgW="2006280" imgH="711000" progId="Equation.3">
                  <p:embed/>
                </p:oleObj>
              </mc:Choice>
              <mc:Fallback>
                <p:oleObj name="Equation" r:id="rId6" imgW="2006280" imgH="7110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191000"/>
                        <a:ext cx="2971800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1015" name="Line 7"/>
          <p:cNvSpPr>
            <a:spLocks noChangeShapeType="1"/>
          </p:cNvSpPr>
          <p:nvPr/>
        </p:nvSpPr>
        <p:spPr bwMode="auto">
          <a:xfrm>
            <a:off x="3200400" y="5486400"/>
            <a:ext cx="2895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 wrap="none" lIns="92075" tIns="46038" rIns="92075" bIns="46038" anchor="ctr"/>
          <a:lstStyle/>
          <a:p>
            <a:endParaRPr lang="en-US"/>
          </a:p>
        </p:txBody>
      </p:sp>
      <p:pic>
        <p:nvPicPr>
          <p:cNvPr id="811016" name="Picture 8" descr="Intermediate imag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" y="2362200"/>
            <a:ext cx="1143000" cy="857250"/>
          </a:xfrm>
          <a:prstGeom prst="rect">
            <a:avLst/>
          </a:prstGeom>
          <a:noFill/>
        </p:spPr>
      </p:pic>
      <p:pic>
        <p:nvPicPr>
          <p:cNvPr id="811017" name="Picture 9" descr="An undistorted pictur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62200" y="2362200"/>
            <a:ext cx="1504950" cy="1000125"/>
          </a:xfrm>
          <a:prstGeom prst="rect">
            <a:avLst/>
          </a:prstGeom>
          <a:noFill/>
        </p:spPr>
      </p:pic>
      <p:pic>
        <p:nvPicPr>
          <p:cNvPr id="811018" name="Picture 10" descr="Distorted by an affinity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67200" y="2120900"/>
            <a:ext cx="1752600" cy="139382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10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Vision, Robert Pless</a:t>
            </a:r>
          </a:p>
        </p:txBody>
      </p:sp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solve for these mappings?</a:t>
            </a:r>
          </a:p>
        </p:txBody>
      </p:sp>
      <p:pic>
        <p:nvPicPr>
          <p:cNvPr id="813059" name="Picture 3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1066800" y="1905000"/>
            <a:ext cx="1895475" cy="1895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813060" name="Picture 4"/>
          <p:cNvPicPr>
            <a:picLocks noChangeAspect="1" noChangeArrowheads="1"/>
          </p:cNvPicPr>
          <p:nvPr/>
        </p:nvPicPr>
        <p:blipFill>
          <a:blip r:embed="rId4" cstate="print">
            <a:lum contrast="12000"/>
          </a:blip>
          <a:srcRect/>
          <a:stretch>
            <a:fillRect/>
          </a:stretch>
        </p:blipFill>
        <p:spPr bwMode="auto">
          <a:xfrm>
            <a:off x="6172200" y="1600200"/>
            <a:ext cx="2466975" cy="2438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graphicFrame>
        <p:nvGraphicFramePr>
          <p:cNvPr id="813061" name="Object 5"/>
          <p:cNvGraphicFramePr>
            <a:graphicFrameLocks noChangeAspect="1"/>
          </p:cNvGraphicFramePr>
          <p:nvPr/>
        </p:nvGraphicFramePr>
        <p:xfrm>
          <a:off x="3124200" y="2057400"/>
          <a:ext cx="29718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068" name="Equation" r:id="rId5" imgW="2006280" imgH="711000" progId="Equation.3">
                  <p:embed/>
                </p:oleObj>
              </mc:Choice>
              <mc:Fallback>
                <p:oleObj name="Equation" r:id="rId5" imgW="2006280" imgH="711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057400"/>
                        <a:ext cx="2971800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3062" name="Text Box 6"/>
          <p:cNvSpPr txBox="1">
            <a:spLocks noChangeArrowheads="1"/>
          </p:cNvSpPr>
          <p:nvPr/>
        </p:nvSpPr>
        <p:spPr bwMode="auto">
          <a:xfrm>
            <a:off x="441325" y="1484313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latin typeface="Arial" pitchFamily="34" charset="0"/>
              </a:rPr>
              <a:t>Given:</a:t>
            </a:r>
          </a:p>
        </p:txBody>
      </p:sp>
      <p:sp>
        <p:nvSpPr>
          <p:cNvPr id="813063" name="Text Box 7"/>
          <p:cNvSpPr txBox="1">
            <a:spLocks noChangeArrowheads="1"/>
          </p:cNvSpPr>
          <p:nvPr/>
        </p:nvSpPr>
        <p:spPr bwMode="auto">
          <a:xfrm>
            <a:off x="3733800" y="1447800"/>
            <a:ext cx="114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latin typeface="Arial" pitchFamily="34" charset="0"/>
              </a:rPr>
              <a:t>Solve for: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306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Vision, Robert Pless</a:t>
            </a:r>
          </a:p>
        </p:txBody>
      </p:sp>
      <p:sp>
        <p:nvSpPr>
          <p:cNvPr id="81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Unwrapping a matrix.</a:t>
            </a:r>
          </a:p>
        </p:txBody>
      </p:sp>
      <p:graphicFrame>
        <p:nvGraphicFramePr>
          <p:cNvPr id="81408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882650" y="1524000"/>
          <a:ext cx="2120900" cy="164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111" name="Equation" r:id="rId3" imgW="914400" imgH="711000" progId="Equation.3">
                  <p:embed/>
                </p:oleObj>
              </mc:Choice>
              <mc:Fallback>
                <p:oleObj name="Equation" r:id="rId3" imgW="914400" imgH="711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1524000"/>
                        <a:ext cx="2120900" cy="164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4084" name="Text Box 4"/>
          <p:cNvSpPr txBox="1">
            <a:spLocks noChangeArrowheads="1"/>
          </p:cNvSpPr>
          <p:nvPr/>
        </p:nvSpPr>
        <p:spPr bwMode="auto">
          <a:xfrm>
            <a:off x="593725" y="3703638"/>
            <a:ext cx="643572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Write out the lines of this matrix equation.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And remember which variables are unknown.</a:t>
            </a:r>
          </a:p>
        </p:txBody>
      </p:sp>
      <p:graphicFrame>
        <p:nvGraphicFramePr>
          <p:cNvPr id="814085" name="Object 5"/>
          <p:cNvGraphicFramePr>
            <a:graphicFrameLocks noChangeAspect="1"/>
          </p:cNvGraphicFramePr>
          <p:nvPr/>
        </p:nvGraphicFramePr>
        <p:xfrm>
          <a:off x="3171825" y="4252913"/>
          <a:ext cx="24447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112" name="Equation" r:id="rId5" imgW="1054080" imgH="253800" progId="Equation.3">
                  <p:embed/>
                </p:oleObj>
              </mc:Choice>
              <mc:Fallback>
                <p:oleObj name="Equation" r:id="rId5" imgW="1054080" imgH="253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1825" y="4252913"/>
                        <a:ext cx="244475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4086" name="Object 6"/>
          <p:cNvGraphicFramePr>
            <a:graphicFrameLocks noChangeAspect="1"/>
          </p:cNvGraphicFramePr>
          <p:nvPr/>
        </p:nvGraphicFramePr>
        <p:xfrm>
          <a:off x="3109913" y="4862513"/>
          <a:ext cx="250507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113" name="Equation" r:id="rId7" imgW="1079280" imgH="253800" progId="Equation.3">
                  <p:embed/>
                </p:oleObj>
              </mc:Choice>
              <mc:Fallback>
                <p:oleObj name="Equation" r:id="rId7" imgW="1079280" imgH="253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913" y="4862513"/>
                        <a:ext cx="2505075" cy="588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4087" name="Object 7"/>
          <p:cNvGraphicFramePr>
            <a:graphicFrameLocks noChangeAspect="1"/>
          </p:cNvGraphicFramePr>
          <p:nvPr/>
        </p:nvGraphicFramePr>
        <p:xfrm>
          <a:off x="3241675" y="5514975"/>
          <a:ext cx="21494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114" name="Equation" r:id="rId9" imgW="927000" imgH="203040" progId="Equation.3">
                  <p:embed/>
                </p:oleObj>
              </mc:Choice>
              <mc:Fallback>
                <p:oleObj name="Equation" r:id="rId9" imgW="92700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1675" y="5514975"/>
                        <a:ext cx="2149475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4088" name="Object 8"/>
          <p:cNvGraphicFramePr>
            <a:graphicFrameLocks noChangeAspect="1"/>
          </p:cNvGraphicFramePr>
          <p:nvPr/>
        </p:nvGraphicFramePr>
        <p:xfrm>
          <a:off x="4267200" y="1447800"/>
          <a:ext cx="4419600" cy="206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115" name="Equation" r:id="rId11" imgW="1523880" imgH="711000" progId="Equation.3">
                  <p:embed/>
                </p:oleObj>
              </mc:Choice>
              <mc:Fallback>
                <p:oleObj name="Equation" r:id="rId11" imgW="1523880" imgH="7110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447800"/>
                        <a:ext cx="4419600" cy="206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Vision, Robert Pless</a:t>
            </a:r>
          </a:p>
        </p:txBody>
      </p:sp>
      <p:sp>
        <p:nvSpPr>
          <p:cNvPr id="81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Unwrapping a matrix.</a:t>
            </a:r>
          </a:p>
        </p:txBody>
      </p:sp>
      <p:graphicFrame>
        <p:nvGraphicFramePr>
          <p:cNvPr id="815107" name="Object 3"/>
          <p:cNvGraphicFramePr>
            <a:graphicFrameLocks noChangeAspect="1"/>
          </p:cNvGraphicFramePr>
          <p:nvPr/>
        </p:nvGraphicFramePr>
        <p:xfrm>
          <a:off x="5943600" y="1295400"/>
          <a:ext cx="2386013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160" name="Equation" r:id="rId3" imgW="1028520" imgH="241200" progId="Equation.3">
                  <p:embed/>
                </p:oleObj>
              </mc:Choice>
              <mc:Fallback>
                <p:oleObj name="Equation" r:id="rId3" imgW="102852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295400"/>
                        <a:ext cx="2386013" cy="560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5108" name="Object 4"/>
          <p:cNvGraphicFramePr>
            <a:graphicFrameLocks noChangeAspect="1"/>
          </p:cNvGraphicFramePr>
          <p:nvPr/>
        </p:nvGraphicFramePr>
        <p:xfrm>
          <a:off x="5867400" y="1905000"/>
          <a:ext cx="2474913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161" name="Equation" r:id="rId5" imgW="1066680" imgH="241200" progId="Equation.3">
                  <p:embed/>
                </p:oleObj>
              </mc:Choice>
              <mc:Fallback>
                <p:oleObj name="Equation" r:id="rId5" imgW="106668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905000"/>
                        <a:ext cx="2474913" cy="560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5109" name="Object 5"/>
          <p:cNvGraphicFramePr>
            <a:graphicFrameLocks noChangeAspect="1"/>
          </p:cNvGraphicFramePr>
          <p:nvPr/>
        </p:nvGraphicFramePr>
        <p:xfrm>
          <a:off x="5984875" y="2543175"/>
          <a:ext cx="21494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162" name="Equation" r:id="rId7" imgW="927000" imgH="203040" progId="Equation.3">
                  <p:embed/>
                </p:oleObj>
              </mc:Choice>
              <mc:Fallback>
                <p:oleObj name="Equation" r:id="rId7" imgW="92700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75" y="2543175"/>
                        <a:ext cx="2149475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5110" name="Object 6"/>
          <p:cNvGraphicFramePr>
            <a:graphicFrameLocks noChangeAspect="1"/>
          </p:cNvGraphicFramePr>
          <p:nvPr/>
        </p:nvGraphicFramePr>
        <p:xfrm>
          <a:off x="762000" y="3200400"/>
          <a:ext cx="5889625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163" name="Equation" r:id="rId9" imgW="2539800" imgH="241200" progId="Equation.3">
                  <p:embed/>
                </p:oleObj>
              </mc:Choice>
              <mc:Fallback>
                <p:oleObj name="Equation" r:id="rId9" imgW="2539800" imgH="241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200400"/>
                        <a:ext cx="5889625" cy="560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5111" name="Object 7"/>
          <p:cNvGraphicFramePr>
            <a:graphicFrameLocks noChangeAspect="1"/>
          </p:cNvGraphicFramePr>
          <p:nvPr/>
        </p:nvGraphicFramePr>
        <p:xfrm>
          <a:off x="742950" y="3810000"/>
          <a:ext cx="5862638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164" name="Equation" r:id="rId11" imgW="2527200" imgH="241200" progId="Equation.3">
                  <p:embed/>
                </p:oleObj>
              </mc:Choice>
              <mc:Fallback>
                <p:oleObj name="Equation" r:id="rId11" imgW="2527200" imgH="241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3810000"/>
                        <a:ext cx="5862638" cy="560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5112" name="Object 8"/>
          <p:cNvGraphicFramePr>
            <a:graphicFrameLocks noChangeAspect="1"/>
          </p:cNvGraphicFramePr>
          <p:nvPr/>
        </p:nvGraphicFramePr>
        <p:xfrm>
          <a:off x="508000" y="4448175"/>
          <a:ext cx="624205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165" name="Equation" r:id="rId13" imgW="2692080" imgH="203040" progId="Equation.3">
                  <p:embed/>
                </p:oleObj>
              </mc:Choice>
              <mc:Fallback>
                <p:oleObj name="Equation" r:id="rId13" imgW="2692080" imgH="203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4448175"/>
                        <a:ext cx="6242050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5113" name="Object 9"/>
          <p:cNvGraphicFramePr>
            <a:graphicFrameLocks noChangeAspect="1"/>
          </p:cNvGraphicFramePr>
          <p:nvPr/>
        </p:nvGraphicFramePr>
        <p:xfrm>
          <a:off x="674688" y="5124450"/>
          <a:ext cx="6421437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166" name="Equation" r:id="rId15" imgW="2768400" imgH="253800" progId="Equation.3">
                  <p:embed/>
                </p:oleObj>
              </mc:Choice>
              <mc:Fallback>
                <p:oleObj name="Equation" r:id="rId15" imgW="2768400" imgH="2538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8" y="5124450"/>
                        <a:ext cx="6421437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5114" name="Object 10"/>
          <p:cNvGraphicFramePr>
            <a:graphicFrameLocks noChangeAspect="1"/>
          </p:cNvGraphicFramePr>
          <p:nvPr/>
        </p:nvGraphicFramePr>
        <p:xfrm>
          <a:off x="657225" y="5734050"/>
          <a:ext cx="6392863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167" name="Equation" r:id="rId17" imgW="2755800" imgH="253800" progId="Equation.3">
                  <p:embed/>
                </p:oleObj>
              </mc:Choice>
              <mc:Fallback>
                <p:oleObj name="Equation" r:id="rId17" imgW="2755800" imgH="2538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5734050"/>
                        <a:ext cx="6392863" cy="58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5115" name="Object 11"/>
          <p:cNvGraphicFramePr>
            <a:graphicFrameLocks noChangeAspect="1"/>
          </p:cNvGraphicFramePr>
          <p:nvPr/>
        </p:nvGraphicFramePr>
        <p:xfrm>
          <a:off x="582613" y="6386513"/>
          <a:ext cx="6448425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168" name="Equation" r:id="rId19" imgW="2781000" imgH="203040" progId="Equation.3">
                  <p:embed/>
                </p:oleObj>
              </mc:Choice>
              <mc:Fallback>
                <p:oleObj name="Equation" r:id="rId19" imgW="2781000" imgH="2030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3" y="6386513"/>
                        <a:ext cx="6448425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5116" name="Rectangle 12"/>
          <p:cNvSpPr>
            <a:spLocks noChangeArrowheads="1"/>
          </p:cNvSpPr>
          <p:nvPr/>
        </p:nvSpPr>
        <p:spPr bwMode="auto">
          <a:xfrm>
            <a:off x="5715000" y="5029200"/>
            <a:ext cx="1600200" cy="1828800"/>
          </a:xfrm>
          <a:prstGeom prst="rect">
            <a:avLst/>
          </a:prstGeom>
          <a:solidFill>
            <a:schemeClr val="accent1">
              <a:alpha val="32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15117" name="Object 13"/>
          <p:cNvGraphicFramePr>
            <a:graphicFrameLocks noChangeAspect="1"/>
          </p:cNvGraphicFramePr>
          <p:nvPr/>
        </p:nvGraphicFramePr>
        <p:xfrm>
          <a:off x="685800" y="1219200"/>
          <a:ext cx="4038600" cy="188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169" name="Equation" r:id="rId21" imgW="1523880" imgH="711000" progId="Equation.3">
                  <p:embed/>
                </p:oleObj>
              </mc:Choice>
              <mc:Fallback>
                <p:oleObj name="Equation" r:id="rId21" imgW="1523880" imgH="7110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19200"/>
                        <a:ext cx="4038600" cy="188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5118" name="Line 14"/>
          <p:cNvSpPr>
            <a:spLocks noChangeShapeType="1"/>
          </p:cNvSpPr>
          <p:nvPr/>
        </p:nvSpPr>
        <p:spPr bwMode="auto">
          <a:xfrm>
            <a:off x="0" y="49530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5119" name="Rectangle 15"/>
          <p:cNvSpPr>
            <a:spLocks noChangeArrowheads="1"/>
          </p:cNvSpPr>
          <p:nvPr/>
        </p:nvSpPr>
        <p:spPr bwMode="auto">
          <a:xfrm>
            <a:off x="762000" y="3276600"/>
            <a:ext cx="1600200" cy="533400"/>
          </a:xfrm>
          <a:prstGeom prst="rect">
            <a:avLst/>
          </a:prstGeom>
          <a:solidFill>
            <a:srgbClr val="FF9900">
              <a:alpha val="3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5120" name="Rectangle 16"/>
          <p:cNvSpPr>
            <a:spLocks noChangeArrowheads="1"/>
          </p:cNvSpPr>
          <p:nvPr/>
        </p:nvSpPr>
        <p:spPr bwMode="auto">
          <a:xfrm>
            <a:off x="2743200" y="3810000"/>
            <a:ext cx="1600200" cy="533400"/>
          </a:xfrm>
          <a:prstGeom prst="rect">
            <a:avLst/>
          </a:prstGeom>
          <a:solidFill>
            <a:srgbClr val="FF9900">
              <a:alpha val="3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5121" name="Rectangle 17"/>
          <p:cNvSpPr>
            <a:spLocks noChangeArrowheads="1"/>
          </p:cNvSpPr>
          <p:nvPr/>
        </p:nvSpPr>
        <p:spPr bwMode="auto">
          <a:xfrm>
            <a:off x="4572000" y="4419600"/>
            <a:ext cx="1600200" cy="533400"/>
          </a:xfrm>
          <a:prstGeom prst="rect">
            <a:avLst/>
          </a:prstGeom>
          <a:solidFill>
            <a:srgbClr val="FF9900">
              <a:alpha val="3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5122" name="Rectangle 18"/>
          <p:cNvSpPr>
            <a:spLocks noChangeArrowheads="1"/>
          </p:cNvSpPr>
          <p:nvPr/>
        </p:nvSpPr>
        <p:spPr bwMode="auto">
          <a:xfrm>
            <a:off x="685800" y="5105400"/>
            <a:ext cx="1600200" cy="533400"/>
          </a:xfrm>
          <a:prstGeom prst="rect">
            <a:avLst/>
          </a:prstGeom>
          <a:solidFill>
            <a:srgbClr val="FF9900">
              <a:alpha val="3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5123" name="Rectangle 19"/>
          <p:cNvSpPr>
            <a:spLocks noChangeArrowheads="1"/>
          </p:cNvSpPr>
          <p:nvPr/>
        </p:nvSpPr>
        <p:spPr bwMode="auto">
          <a:xfrm>
            <a:off x="2667000" y="5715000"/>
            <a:ext cx="1600200" cy="533400"/>
          </a:xfrm>
          <a:prstGeom prst="rect">
            <a:avLst/>
          </a:prstGeom>
          <a:solidFill>
            <a:srgbClr val="FF9900">
              <a:alpha val="3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5124" name="Rectangle 20"/>
          <p:cNvSpPr>
            <a:spLocks noChangeArrowheads="1"/>
          </p:cNvSpPr>
          <p:nvPr/>
        </p:nvSpPr>
        <p:spPr bwMode="auto">
          <a:xfrm>
            <a:off x="4495800" y="6248400"/>
            <a:ext cx="1600200" cy="533400"/>
          </a:xfrm>
          <a:prstGeom prst="rect">
            <a:avLst/>
          </a:prstGeom>
          <a:solidFill>
            <a:srgbClr val="FF9900">
              <a:alpha val="3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Vision, Robert Pless</a:t>
            </a:r>
          </a:p>
        </p:txBody>
      </p:sp>
      <p:graphicFrame>
        <p:nvGraphicFramePr>
          <p:cNvPr id="816130" name="Object 2"/>
          <p:cNvGraphicFramePr>
            <a:graphicFrameLocks noChangeAspect="1"/>
          </p:cNvGraphicFramePr>
          <p:nvPr/>
        </p:nvGraphicFramePr>
        <p:xfrm>
          <a:off x="2738438" y="-14288"/>
          <a:ext cx="6421437" cy="590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159" name="Equation" r:id="rId3" imgW="2768400" imgH="253800" progId="Equation.3">
                  <p:embed/>
                </p:oleObj>
              </mc:Choice>
              <mc:Fallback>
                <p:oleObj name="Equation" r:id="rId3" imgW="276840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8" y="-14288"/>
                        <a:ext cx="6421437" cy="5905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6131" name="Object 3"/>
          <p:cNvGraphicFramePr>
            <a:graphicFrameLocks noChangeAspect="1"/>
          </p:cNvGraphicFramePr>
          <p:nvPr/>
        </p:nvGraphicFramePr>
        <p:xfrm>
          <a:off x="2720975" y="595313"/>
          <a:ext cx="639286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160" name="Equation" r:id="rId5" imgW="2755800" imgH="253800" progId="Equation.3">
                  <p:embed/>
                </p:oleObj>
              </mc:Choice>
              <mc:Fallback>
                <p:oleObj name="Equation" r:id="rId5" imgW="2755800" imgH="253800" progId="Equation.3">
                  <p:embed/>
                  <p:pic>
                    <p:nvPicPr>
                      <p:cNvPr id="0" name="Picture 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0975" y="595313"/>
                        <a:ext cx="6392863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6132" name="Object 4"/>
          <p:cNvGraphicFramePr>
            <a:graphicFrameLocks noChangeAspect="1"/>
          </p:cNvGraphicFramePr>
          <p:nvPr/>
        </p:nvGraphicFramePr>
        <p:xfrm>
          <a:off x="2646363" y="1247775"/>
          <a:ext cx="644842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161" name="Equation" r:id="rId7" imgW="2781000" imgH="203040" progId="Equation.3">
                  <p:embed/>
                </p:oleObj>
              </mc:Choice>
              <mc:Fallback>
                <p:oleObj name="Equation" r:id="rId7" imgW="2781000" imgH="203040" progId="Equation.3">
                  <p:embed/>
                  <p:pic>
                    <p:nvPicPr>
                      <p:cNvPr id="0" name="Picture 4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363" y="1247775"/>
                        <a:ext cx="6448425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6133" name="Text Box 5"/>
          <p:cNvSpPr txBox="1">
            <a:spLocks noChangeArrowheads="1"/>
          </p:cNvSpPr>
          <p:nvPr/>
        </p:nvSpPr>
        <p:spPr bwMode="auto">
          <a:xfrm>
            <a:off x="1066800" y="2819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16134" name="Text Box 6"/>
          <p:cNvSpPr txBox="1">
            <a:spLocks noChangeArrowheads="1"/>
          </p:cNvSpPr>
          <p:nvPr/>
        </p:nvSpPr>
        <p:spPr bwMode="auto">
          <a:xfrm>
            <a:off x="685800" y="2286000"/>
            <a:ext cx="5183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Looks like another matrix equation:</a:t>
            </a:r>
          </a:p>
        </p:txBody>
      </p:sp>
      <p:graphicFrame>
        <p:nvGraphicFramePr>
          <p:cNvPr id="816135" name="Object 7"/>
          <p:cNvGraphicFramePr>
            <a:graphicFrameLocks noChangeAspect="1"/>
          </p:cNvGraphicFramePr>
          <p:nvPr/>
        </p:nvGraphicFramePr>
        <p:xfrm>
          <a:off x="2057400" y="2025650"/>
          <a:ext cx="6683375" cy="483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162" name="Equation" r:id="rId9" imgW="2882880" imgH="2082600" progId="Equation.3">
                  <p:embed/>
                </p:oleObj>
              </mc:Choice>
              <mc:Fallback>
                <p:oleObj name="Equation" r:id="rId9" imgW="2882880" imgH="2082600" progId="Equation.3">
                  <p:embed/>
                  <p:pic>
                    <p:nvPicPr>
                      <p:cNvPr id="0" name="Picture 7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025650"/>
                        <a:ext cx="6683375" cy="483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6136" name="Object 8"/>
          <p:cNvGraphicFramePr>
            <a:graphicFrameLocks noChangeAspect="1"/>
          </p:cNvGraphicFramePr>
          <p:nvPr/>
        </p:nvGraphicFramePr>
        <p:xfrm>
          <a:off x="0" y="0"/>
          <a:ext cx="2382838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163" name="Equation" r:id="rId11" imgW="1523880" imgH="711000" progId="Equation.3">
                  <p:embed/>
                </p:oleObj>
              </mc:Choice>
              <mc:Fallback>
                <p:oleObj name="Equation" r:id="rId11" imgW="1523880" imgH="7110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382838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6137" name="Rectangle 9"/>
          <p:cNvSpPr>
            <a:spLocks noChangeArrowheads="1"/>
          </p:cNvSpPr>
          <p:nvPr/>
        </p:nvSpPr>
        <p:spPr bwMode="auto">
          <a:xfrm>
            <a:off x="2743200" y="28575"/>
            <a:ext cx="1600200" cy="533400"/>
          </a:xfrm>
          <a:prstGeom prst="rect">
            <a:avLst/>
          </a:prstGeom>
          <a:solidFill>
            <a:srgbClr val="FF9900">
              <a:alpha val="3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6138" name="Rectangle 10"/>
          <p:cNvSpPr>
            <a:spLocks noChangeArrowheads="1"/>
          </p:cNvSpPr>
          <p:nvPr/>
        </p:nvSpPr>
        <p:spPr bwMode="auto">
          <a:xfrm>
            <a:off x="4724400" y="561975"/>
            <a:ext cx="1600200" cy="533400"/>
          </a:xfrm>
          <a:prstGeom prst="rect">
            <a:avLst/>
          </a:prstGeom>
          <a:solidFill>
            <a:srgbClr val="FF9900">
              <a:alpha val="3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6139" name="Rectangle 11"/>
          <p:cNvSpPr>
            <a:spLocks noChangeArrowheads="1"/>
          </p:cNvSpPr>
          <p:nvPr/>
        </p:nvSpPr>
        <p:spPr bwMode="auto">
          <a:xfrm>
            <a:off x="6781800" y="1171575"/>
            <a:ext cx="1600200" cy="533400"/>
          </a:xfrm>
          <a:prstGeom prst="rect">
            <a:avLst/>
          </a:prstGeom>
          <a:solidFill>
            <a:srgbClr val="FF9900">
              <a:alpha val="3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Vision, Robert Pless</a:t>
            </a:r>
          </a:p>
        </p:txBody>
      </p:sp>
      <p:graphicFrame>
        <p:nvGraphicFramePr>
          <p:cNvPr id="817154" name="Object 2"/>
          <p:cNvGraphicFramePr>
            <a:graphicFrameLocks noChangeAspect="1"/>
          </p:cNvGraphicFramePr>
          <p:nvPr/>
        </p:nvGraphicFramePr>
        <p:xfrm>
          <a:off x="2738438" y="-14288"/>
          <a:ext cx="6421437" cy="590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187" name="Equation" r:id="rId3" imgW="2768400" imgH="253800" progId="Equation.3">
                  <p:embed/>
                </p:oleObj>
              </mc:Choice>
              <mc:Fallback>
                <p:oleObj name="Equation" r:id="rId3" imgW="276840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8" y="-14288"/>
                        <a:ext cx="6421437" cy="5905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7155" name="Object 3"/>
          <p:cNvGraphicFramePr>
            <a:graphicFrameLocks noChangeAspect="1"/>
          </p:cNvGraphicFramePr>
          <p:nvPr/>
        </p:nvGraphicFramePr>
        <p:xfrm>
          <a:off x="2720975" y="595313"/>
          <a:ext cx="639286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188" name="Equation" r:id="rId5" imgW="2755800" imgH="253800" progId="Equation.3">
                  <p:embed/>
                </p:oleObj>
              </mc:Choice>
              <mc:Fallback>
                <p:oleObj name="Equation" r:id="rId5" imgW="2755800" imgH="253800" progId="Equation.3">
                  <p:embed/>
                  <p:pic>
                    <p:nvPicPr>
                      <p:cNvPr id="0" name="Picture 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0975" y="595313"/>
                        <a:ext cx="6392863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7156" name="Object 4"/>
          <p:cNvGraphicFramePr>
            <a:graphicFrameLocks noChangeAspect="1"/>
          </p:cNvGraphicFramePr>
          <p:nvPr/>
        </p:nvGraphicFramePr>
        <p:xfrm>
          <a:off x="2646363" y="1247775"/>
          <a:ext cx="644842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189" name="Equation" r:id="rId7" imgW="2781000" imgH="203040" progId="Equation.3">
                  <p:embed/>
                </p:oleObj>
              </mc:Choice>
              <mc:Fallback>
                <p:oleObj name="Equation" r:id="rId7" imgW="2781000" imgH="203040" progId="Equation.3">
                  <p:embed/>
                  <p:pic>
                    <p:nvPicPr>
                      <p:cNvPr id="0" name="Picture 4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363" y="1247775"/>
                        <a:ext cx="6448425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7157" name="Text Box 5"/>
          <p:cNvSpPr txBox="1">
            <a:spLocks noChangeArrowheads="1"/>
          </p:cNvSpPr>
          <p:nvPr/>
        </p:nvSpPr>
        <p:spPr bwMode="auto">
          <a:xfrm>
            <a:off x="2057400" y="2819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17158" name="Text Box 6"/>
          <p:cNvSpPr txBox="1">
            <a:spLocks noChangeArrowheads="1"/>
          </p:cNvSpPr>
          <p:nvPr/>
        </p:nvSpPr>
        <p:spPr bwMode="auto">
          <a:xfrm>
            <a:off x="762000" y="1828800"/>
            <a:ext cx="5183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Looks like another matrix equation:</a:t>
            </a:r>
          </a:p>
        </p:txBody>
      </p:sp>
      <p:graphicFrame>
        <p:nvGraphicFramePr>
          <p:cNvPr id="817159" name="Object 7"/>
          <p:cNvGraphicFramePr>
            <a:graphicFrameLocks noChangeAspect="1"/>
          </p:cNvGraphicFramePr>
          <p:nvPr/>
        </p:nvGraphicFramePr>
        <p:xfrm>
          <a:off x="2667000" y="2468563"/>
          <a:ext cx="5562600" cy="438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190" name="Equation" r:id="rId9" imgW="3606480" imgH="2844720" progId="Equation.3">
                  <p:embed/>
                </p:oleObj>
              </mc:Choice>
              <mc:Fallback>
                <p:oleObj name="Equation" r:id="rId9" imgW="3606480" imgH="2844720" progId="Equation.3">
                  <p:embed/>
                  <p:pic>
                    <p:nvPicPr>
                      <p:cNvPr id="0" name="Picture 7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468563"/>
                        <a:ext cx="5562600" cy="438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7160" name="Rectangle 8"/>
          <p:cNvSpPr>
            <a:spLocks noChangeArrowheads="1"/>
          </p:cNvSpPr>
          <p:nvPr/>
        </p:nvSpPr>
        <p:spPr bwMode="auto">
          <a:xfrm>
            <a:off x="2133600" y="3581400"/>
            <a:ext cx="4876800" cy="990600"/>
          </a:xfrm>
          <a:prstGeom prst="rect">
            <a:avLst/>
          </a:prstGeom>
          <a:solidFill>
            <a:srgbClr val="FF0000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7161" name="Rectangle 9"/>
          <p:cNvSpPr>
            <a:spLocks noChangeArrowheads="1"/>
          </p:cNvSpPr>
          <p:nvPr/>
        </p:nvSpPr>
        <p:spPr bwMode="auto">
          <a:xfrm>
            <a:off x="2133600" y="4648200"/>
            <a:ext cx="4876800" cy="9906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7162" name="Rectangle 10"/>
          <p:cNvSpPr>
            <a:spLocks noChangeArrowheads="1"/>
          </p:cNvSpPr>
          <p:nvPr/>
        </p:nvSpPr>
        <p:spPr bwMode="auto">
          <a:xfrm>
            <a:off x="2133600" y="5772150"/>
            <a:ext cx="4876800" cy="990600"/>
          </a:xfrm>
          <a:prstGeom prst="rect">
            <a:avLst/>
          </a:prstGeom>
          <a:solidFill>
            <a:srgbClr val="008000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7163" name="Text Box 11"/>
          <p:cNvSpPr txBox="1">
            <a:spLocks noChangeArrowheads="1"/>
          </p:cNvSpPr>
          <p:nvPr/>
        </p:nvSpPr>
        <p:spPr bwMode="auto">
          <a:xfrm>
            <a:off x="-92075" y="3703638"/>
            <a:ext cx="17684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Data from different points</a:t>
            </a:r>
          </a:p>
        </p:txBody>
      </p:sp>
      <p:graphicFrame>
        <p:nvGraphicFramePr>
          <p:cNvPr id="817164" name="Object 12"/>
          <p:cNvGraphicFramePr>
            <a:graphicFrameLocks noChangeAspect="1"/>
          </p:cNvGraphicFramePr>
          <p:nvPr/>
        </p:nvGraphicFramePr>
        <p:xfrm>
          <a:off x="-9525" y="0"/>
          <a:ext cx="2382838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191" name="Equation" r:id="rId11" imgW="1523880" imgH="711000" progId="Equation.3">
                  <p:embed/>
                </p:oleObj>
              </mc:Choice>
              <mc:Fallback>
                <p:oleObj name="Equation" r:id="rId11" imgW="1523880" imgH="7110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525" y="0"/>
                        <a:ext cx="2382838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7165" name="Line 13"/>
          <p:cNvSpPr>
            <a:spLocks noChangeShapeType="1"/>
          </p:cNvSpPr>
          <p:nvPr/>
        </p:nvSpPr>
        <p:spPr bwMode="auto">
          <a:xfrm flipV="1">
            <a:off x="1600200" y="32004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7166" name="Line 14"/>
          <p:cNvSpPr>
            <a:spLocks noChangeShapeType="1"/>
          </p:cNvSpPr>
          <p:nvPr/>
        </p:nvSpPr>
        <p:spPr bwMode="auto">
          <a:xfrm>
            <a:off x="1600200" y="39624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7167" name="Line 15"/>
          <p:cNvSpPr>
            <a:spLocks noChangeShapeType="1"/>
          </p:cNvSpPr>
          <p:nvPr/>
        </p:nvSpPr>
        <p:spPr bwMode="auto">
          <a:xfrm>
            <a:off x="1600200" y="4038600"/>
            <a:ext cx="533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7168" name="Line 16"/>
          <p:cNvSpPr>
            <a:spLocks noChangeShapeType="1"/>
          </p:cNvSpPr>
          <p:nvPr/>
        </p:nvSpPr>
        <p:spPr bwMode="auto">
          <a:xfrm>
            <a:off x="1600200" y="4038600"/>
            <a:ext cx="5334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Vision, Robert Pless</a:t>
            </a:r>
          </a:p>
        </p:txBody>
      </p:sp>
      <p:sp>
        <p:nvSpPr>
          <p:cNvPr id="81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229600" cy="11430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Why does this suck?</a:t>
            </a:r>
          </a:p>
        </p:txBody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Maybe you have error in finding corresponding points, and want to use many many corresponding points.  Then your number of unknowns keeps growing…</a:t>
            </a:r>
          </a:p>
          <a:p>
            <a:endParaRPr lang="en-US" sz="2000"/>
          </a:p>
          <a:p>
            <a:r>
              <a:rPr lang="en-US" sz="2000"/>
              <a:t>Is there a better way?</a:t>
            </a:r>
          </a:p>
          <a:p>
            <a:endParaRPr lang="en-US" sz="2000"/>
          </a:p>
          <a:p>
            <a:r>
              <a:rPr lang="en-US" sz="2000"/>
              <a:t>What is x’? </a:t>
            </a:r>
          </a:p>
        </p:txBody>
      </p:sp>
      <p:graphicFrame>
        <p:nvGraphicFramePr>
          <p:cNvPr id="818180" name="Object 4"/>
          <p:cNvGraphicFramePr>
            <a:graphicFrameLocks noChangeAspect="1"/>
          </p:cNvGraphicFramePr>
          <p:nvPr/>
        </p:nvGraphicFramePr>
        <p:xfrm>
          <a:off x="0" y="0"/>
          <a:ext cx="2382838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8187" name="Equation" r:id="rId3" imgW="1523880" imgH="711000" progId="Equation.3">
                  <p:embed/>
                </p:oleObj>
              </mc:Choice>
              <mc:Fallback>
                <p:oleObj name="Equation" r:id="rId3" imgW="1523880" imgH="7110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382838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Vision, Robert Pless</a:t>
            </a:r>
          </a:p>
        </p:txBody>
      </p:sp>
      <p:sp>
        <p:nvSpPr>
          <p:cNvPr id="819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0" y="838200"/>
            <a:ext cx="22860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 x’ = wx’ / w</a:t>
            </a:r>
          </a:p>
        </p:txBody>
      </p:sp>
      <p:graphicFrame>
        <p:nvGraphicFramePr>
          <p:cNvPr id="819203" name="Object 3"/>
          <p:cNvGraphicFramePr>
            <a:graphicFrameLocks noChangeAspect="1"/>
          </p:cNvGraphicFramePr>
          <p:nvPr/>
        </p:nvGraphicFramePr>
        <p:xfrm>
          <a:off x="4953000" y="1555750"/>
          <a:ext cx="2382838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30" name="Equation" r:id="rId3" imgW="1523880" imgH="711000" progId="Equation.3">
                  <p:embed/>
                </p:oleObj>
              </mc:Choice>
              <mc:Fallback>
                <p:oleObj name="Equation" r:id="rId3" imgW="1523880" imgH="711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555750"/>
                        <a:ext cx="2382838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04" name="Object 4"/>
          <p:cNvGraphicFramePr>
            <a:graphicFrameLocks noChangeAspect="1"/>
          </p:cNvGraphicFramePr>
          <p:nvPr/>
        </p:nvGraphicFramePr>
        <p:xfrm>
          <a:off x="457200" y="1631950"/>
          <a:ext cx="24447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31" name="Equation" r:id="rId5" imgW="1054080" imgH="253800" progId="Equation.3">
                  <p:embed/>
                </p:oleObj>
              </mc:Choice>
              <mc:Fallback>
                <p:oleObj name="Equation" r:id="rId5" imgW="1054080" imgH="253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31950"/>
                        <a:ext cx="244475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05" name="Object 5"/>
          <p:cNvGraphicFramePr>
            <a:graphicFrameLocks noChangeAspect="1"/>
          </p:cNvGraphicFramePr>
          <p:nvPr/>
        </p:nvGraphicFramePr>
        <p:xfrm>
          <a:off x="457200" y="2089150"/>
          <a:ext cx="21494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32" name="Equation" r:id="rId7" imgW="927000" imgH="203040" progId="Equation.3">
                  <p:embed/>
                </p:oleObj>
              </mc:Choice>
              <mc:Fallback>
                <p:oleObj name="Equation" r:id="rId7" imgW="92700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89150"/>
                        <a:ext cx="2149475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06" name="Object 6"/>
          <p:cNvGraphicFramePr>
            <a:graphicFrameLocks noChangeAspect="1"/>
          </p:cNvGraphicFramePr>
          <p:nvPr/>
        </p:nvGraphicFramePr>
        <p:xfrm>
          <a:off x="2438400" y="3048000"/>
          <a:ext cx="2297113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33" name="Equation" r:id="rId9" imgW="990360" imgH="419040" progId="Equation.3">
                  <p:embed/>
                </p:oleObj>
              </mc:Choice>
              <mc:Fallback>
                <p:oleObj name="Equation" r:id="rId9" imgW="990360" imgH="419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048000"/>
                        <a:ext cx="2297113" cy="97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07" name="Object 7"/>
          <p:cNvGraphicFramePr>
            <a:graphicFrameLocks noChangeAspect="1"/>
          </p:cNvGraphicFramePr>
          <p:nvPr/>
        </p:nvGraphicFramePr>
        <p:xfrm>
          <a:off x="1600200" y="5029200"/>
          <a:ext cx="3948113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34" name="Equation" r:id="rId11" imgW="1701720" imgH="253800" progId="Equation.3">
                  <p:embed/>
                </p:oleObj>
              </mc:Choice>
              <mc:Fallback>
                <p:oleObj name="Equation" r:id="rId11" imgW="1701720" imgH="253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029200"/>
                        <a:ext cx="3948113" cy="58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08" name="Text Box 8"/>
          <p:cNvSpPr txBox="1">
            <a:spLocks noChangeArrowheads="1"/>
          </p:cNvSpPr>
          <p:nvPr/>
        </p:nvSpPr>
        <p:spPr bwMode="auto">
          <a:xfrm>
            <a:off x="6613525" y="3236913"/>
            <a:ext cx="1238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latin typeface="Arial" pitchFamily="34" charset="0"/>
              </a:rPr>
              <a:t>Non-linear</a:t>
            </a:r>
          </a:p>
        </p:txBody>
      </p:sp>
      <p:sp>
        <p:nvSpPr>
          <p:cNvPr id="819209" name="Text Box 9"/>
          <p:cNvSpPr txBox="1">
            <a:spLocks noChangeArrowheads="1"/>
          </p:cNvSpPr>
          <p:nvPr/>
        </p:nvSpPr>
        <p:spPr bwMode="auto">
          <a:xfrm>
            <a:off x="6553200" y="5195888"/>
            <a:ext cx="215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latin typeface="Arial" pitchFamily="34" charset="0"/>
              </a:rPr>
              <a:t>Linear (in a,b,c,g,h)</a:t>
            </a:r>
          </a:p>
        </p:txBody>
      </p:sp>
      <p:sp>
        <p:nvSpPr>
          <p:cNvPr id="819210" name="Text Box 10"/>
          <p:cNvSpPr txBox="1">
            <a:spLocks noChangeArrowheads="1"/>
          </p:cNvSpPr>
          <p:nvPr/>
        </p:nvSpPr>
        <p:spPr bwMode="auto">
          <a:xfrm>
            <a:off x="517525" y="193675"/>
            <a:ext cx="4911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/>
              <a:t>The game of “finding the linear constraint…”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Vision, Robert Pless</a:t>
            </a:r>
          </a:p>
        </p:txBody>
      </p:sp>
      <p:graphicFrame>
        <p:nvGraphicFramePr>
          <p:cNvPr id="820226" name="Object 2"/>
          <p:cNvGraphicFramePr>
            <a:graphicFrameLocks noChangeAspect="1"/>
          </p:cNvGraphicFramePr>
          <p:nvPr/>
        </p:nvGraphicFramePr>
        <p:xfrm>
          <a:off x="1447800" y="685800"/>
          <a:ext cx="3948113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38" name="Equation" r:id="rId3" imgW="1701720" imgH="253800" progId="Equation.3">
                  <p:embed/>
                </p:oleObj>
              </mc:Choice>
              <mc:Fallback>
                <p:oleObj name="Equation" r:id="rId3" imgW="170172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685800"/>
                        <a:ext cx="3948113" cy="58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27" name="Object 3"/>
          <p:cNvGraphicFramePr>
            <a:graphicFrameLocks noChangeAspect="1"/>
          </p:cNvGraphicFramePr>
          <p:nvPr/>
        </p:nvGraphicFramePr>
        <p:xfrm>
          <a:off x="1066800" y="1752600"/>
          <a:ext cx="7162800" cy="393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39" name="Equation" r:id="rId5" imgW="2869920" imgH="1574640" progId="Equation.3">
                  <p:embed/>
                </p:oleObj>
              </mc:Choice>
              <mc:Fallback>
                <p:oleObj name="Equation" r:id="rId5" imgW="2869920" imgH="1574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752600"/>
                        <a:ext cx="7162800" cy="3930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228" name="Rectangle 4"/>
          <p:cNvSpPr>
            <a:spLocks noChangeArrowheads="1"/>
          </p:cNvSpPr>
          <p:nvPr/>
        </p:nvSpPr>
        <p:spPr bwMode="auto">
          <a:xfrm>
            <a:off x="1066800" y="609600"/>
            <a:ext cx="2438400" cy="609600"/>
          </a:xfrm>
          <a:prstGeom prst="rect">
            <a:avLst/>
          </a:prstGeom>
          <a:solidFill>
            <a:srgbClr val="FF9900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229" name="Rectangle 5"/>
          <p:cNvSpPr>
            <a:spLocks noChangeArrowheads="1"/>
          </p:cNvSpPr>
          <p:nvPr/>
        </p:nvSpPr>
        <p:spPr bwMode="auto">
          <a:xfrm>
            <a:off x="3733800" y="1752600"/>
            <a:ext cx="1905000" cy="533400"/>
          </a:xfrm>
          <a:prstGeom prst="rect">
            <a:avLst/>
          </a:prstGeom>
          <a:solidFill>
            <a:srgbClr val="800000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230" name="Rectangle 6"/>
          <p:cNvSpPr>
            <a:spLocks noChangeArrowheads="1"/>
          </p:cNvSpPr>
          <p:nvPr/>
        </p:nvSpPr>
        <p:spPr bwMode="auto">
          <a:xfrm>
            <a:off x="3124200" y="1828800"/>
            <a:ext cx="457200" cy="457200"/>
          </a:xfrm>
          <a:prstGeom prst="rect">
            <a:avLst/>
          </a:prstGeom>
          <a:solidFill>
            <a:srgbClr val="008080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231" name="Rectangle 7"/>
          <p:cNvSpPr>
            <a:spLocks noChangeArrowheads="1"/>
          </p:cNvSpPr>
          <p:nvPr/>
        </p:nvSpPr>
        <p:spPr bwMode="auto">
          <a:xfrm>
            <a:off x="2819400" y="2514600"/>
            <a:ext cx="1905000" cy="533400"/>
          </a:xfrm>
          <a:prstGeom prst="rect">
            <a:avLst/>
          </a:prstGeom>
          <a:solidFill>
            <a:srgbClr val="FFCC99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232" name="Rectangle 8"/>
          <p:cNvSpPr>
            <a:spLocks noChangeArrowheads="1"/>
          </p:cNvSpPr>
          <p:nvPr/>
        </p:nvSpPr>
        <p:spPr bwMode="auto">
          <a:xfrm>
            <a:off x="1066800" y="2514600"/>
            <a:ext cx="1600200" cy="533400"/>
          </a:xfrm>
          <a:prstGeom prst="rect">
            <a:avLst/>
          </a:prstGeom>
          <a:solidFill>
            <a:srgbClr val="339966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0.1555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20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820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2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2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4.44444E-6 L -0.0625 0.094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20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4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55112E-17 L 0.225 0.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20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820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820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2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2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17917 0.0944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20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" y="4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2375 0.0944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820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75 0.09444 L 0.49583 0.19444 " pathEditMode="relative" ptsTypes="AA">
                                      <p:cBhvr>
                                        <p:cTn id="52" dur="2000" fill="hold"/>
                                        <p:tgtEl>
                                          <p:spTgt spid="820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917 0.09444 L -0.17917 0.19444 " pathEditMode="relative" ptsTypes="AA">
                                      <p:cBhvr>
                                        <p:cTn id="54" dur="2000" fill="hold"/>
                                        <p:tgtEl>
                                          <p:spTgt spid="820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820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820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28" grpId="0" animBg="1"/>
      <p:bldP spid="820228" grpId="1" animBg="1"/>
      <p:bldP spid="820228" grpId="2" animBg="1"/>
      <p:bldP spid="820229" grpId="0" animBg="1"/>
      <p:bldP spid="820229" grpId="1" animBg="1"/>
      <p:bldP spid="820229" grpId="2" animBg="1"/>
      <p:bldP spid="820230" grpId="0" animBg="1"/>
      <p:bldP spid="820230" grpId="1" animBg="1"/>
      <p:bldP spid="820230" grpId="2" animBg="1"/>
      <p:bldP spid="820231" grpId="0" animBg="1"/>
      <p:bldP spid="820231" grpId="1" animBg="1"/>
      <p:bldP spid="820231" grpId="2" animBg="1"/>
      <p:bldP spid="820231" grpId="3" animBg="1"/>
      <p:bldP spid="820232" grpId="0" animBg="1"/>
      <p:bldP spid="820232" grpId="1" animBg="1"/>
      <p:bldP spid="820232" grpId="2" animBg="1"/>
      <p:bldP spid="820232" grpId="3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Vision, Robert Pless</a:t>
            </a:r>
          </a:p>
        </p:txBody>
      </p:sp>
      <p:graphicFrame>
        <p:nvGraphicFramePr>
          <p:cNvPr id="821250" name="Object 2"/>
          <p:cNvGraphicFramePr>
            <a:graphicFrameLocks noChangeAspect="1"/>
          </p:cNvGraphicFramePr>
          <p:nvPr/>
        </p:nvGraphicFramePr>
        <p:xfrm>
          <a:off x="381000" y="1524000"/>
          <a:ext cx="8094663" cy="424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62" name="Equation" r:id="rId3" imgW="3492360" imgH="1828800" progId="Equation.3">
                  <p:embed/>
                </p:oleObj>
              </mc:Choice>
              <mc:Fallback>
                <p:oleObj name="Equation" r:id="rId3" imgW="3492360" imgH="1828800" progId="Equation.3">
                  <p:embed/>
                  <p:pic>
                    <p:nvPicPr>
                      <p:cNvPr id="0" name="Picture 2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24000"/>
                        <a:ext cx="8094663" cy="424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251" name="Object 3"/>
          <p:cNvGraphicFramePr>
            <a:graphicFrameLocks noChangeAspect="1"/>
          </p:cNvGraphicFramePr>
          <p:nvPr/>
        </p:nvGraphicFramePr>
        <p:xfrm>
          <a:off x="533400" y="228600"/>
          <a:ext cx="6542088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63" name="Equation" r:id="rId5" imgW="2819160" imgH="482400" progId="Equation.3">
                  <p:embed/>
                </p:oleObj>
              </mc:Choice>
              <mc:Fallback>
                <p:oleObj name="Equation" r:id="rId5" imgW="2819160" imgH="482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8600"/>
                        <a:ext cx="6542088" cy="1119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252" name="Text Box 4"/>
          <p:cNvSpPr txBox="1">
            <a:spLocks noChangeArrowheads="1"/>
          </p:cNvSpPr>
          <p:nvPr/>
        </p:nvSpPr>
        <p:spPr bwMode="auto">
          <a:xfrm>
            <a:off x="212725" y="6142038"/>
            <a:ext cx="8355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And just add two more rows for each corresponding point</a:t>
            </a:r>
          </a:p>
        </p:txBody>
      </p:sp>
      <p:sp>
        <p:nvSpPr>
          <p:cNvPr id="821253" name="Oval 5"/>
          <p:cNvSpPr>
            <a:spLocks noChangeArrowheads="1"/>
          </p:cNvSpPr>
          <p:nvPr/>
        </p:nvSpPr>
        <p:spPr bwMode="auto">
          <a:xfrm>
            <a:off x="31242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1254" name="Oval 6"/>
          <p:cNvSpPr>
            <a:spLocks noChangeArrowheads="1"/>
          </p:cNvSpPr>
          <p:nvPr/>
        </p:nvSpPr>
        <p:spPr bwMode="auto">
          <a:xfrm>
            <a:off x="31242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1255" name="Oval 7"/>
          <p:cNvSpPr>
            <a:spLocks noChangeArrowheads="1"/>
          </p:cNvSpPr>
          <p:nvPr/>
        </p:nvSpPr>
        <p:spPr bwMode="auto">
          <a:xfrm>
            <a:off x="31242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1256" name="Oval 8"/>
          <p:cNvSpPr>
            <a:spLocks noChangeArrowheads="1"/>
          </p:cNvSpPr>
          <p:nvPr/>
        </p:nvSpPr>
        <p:spPr bwMode="auto">
          <a:xfrm>
            <a:off x="79248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1257" name="Oval 9"/>
          <p:cNvSpPr>
            <a:spLocks noChangeArrowheads="1"/>
          </p:cNvSpPr>
          <p:nvPr/>
        </p:nvSpPr>
        <p:spPr bwMode="auto">
          <a:xfrm>
            <a:off x="79248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1258" name="Oval 10"/>
          <p:cNvSpPr>
            <a:spLocks noChangeArrowheads="1"/>
          </p:cNvSpPr>
          <p:nvPr/>
        </p:nvSpPr>
        <p:spPr bwMode="auto">
          <a:xfrm>
            <a:off x="79248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c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838200"/>
            <a:ext cx="5626240" cy="415001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…but the cow is not a sphere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Computer Vision, Robert Pless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978" y="4648200"/>
            <a:ext cx="91270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/>
                <a:cs typeface="Tahoma"/>
              </a:rPr>
              <a:t>We don’t just want to know where, mathematically, the point ends up on the image plane… we want to know the pixel coordinates of the point.</a:t>
            </a:r>
          </a:p>
          <a:p>
            <a:endParaRPr lang="en-US" dirty="0">
              <a:latin typeface="Tahoma"/>
              <a:cs typeface="Tahoma"/>
            </a:endParaRPr>
          </a:p>
          <a:p>
            <a:r>
              <a:rPr lang="en-US" dirty="0" smtClean="0">
                <a:latin typeface="Tahoma"/>
                <a:cs typeface="Tahoma"/>
              </a:rPr>
              <a:t>Why might this be hard?!</a:t>
            </a:r>
            <a:endParaRPr lang="en-US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4559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Vision, Robert Pless</a:t>
            </a:r>
          </a:p>
        </p:txBody>
      </p:sp>
      <p:graphicFrame>
        <p:nvGraphicFramePr>
          <p:cNvPr id="822274" name="Object 2"/>
          <p:cNvGraphicFramePr>
            <a:graphicFrameLocks noChangeAspect="1"/>
          </p:cNvGraphicFramePr>
          <p:nvPr/>
        </p:nvGraphicFramePr>
        <p:xfrm>
          <a:off x="381000" y="25400"/>
          <a:ext cx="8094663" cy="424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81" name="Equation" r:id="rId3" imgW="3492360" imgH="1828800" progId="Equation.3">
                  <p:embed/>
                </p:oleObj>
              </mc:Choice>
              <mc:Fallback>
                <p:oleObj name="Equation" r:id="rId3" imgW="3492360" imgH="1828800" progId="Equation.3">
                  <p:embed/>
                  <p:pic>
                    <p:nvPicPr>
                      <p:cNvPr id="0" name="Picture 2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5400"/>
                        <a:ext cx="8094663" cy="424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275" name="Text Box 3"/>
          <p:cNvSpPr txBox="1">
            <a:spLocks noChangeArrowheads="1"/>
          </p:cNvSpPr>
          <p:nvPr/>
        </p:nvSpPr>
        <p:spPr bwMode="auto">
          <a:xfrm>
            <a:off x="6172200" y="4343400"/>
            <a:ext cx="1539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/>
              <a:t>Ax=b</a:t>
            </a:r>
          </a:p>
        </p:txBody>
      </p:sp>
      <p:sp>
        <p:nvSpPr>
          <p:cNvPr id="822276" name="Text Box 4"/>
          <p:cNvSpPr txBox="1">
            <a:spLocks noChangeArrowheads="1"/>
          </p:cNvSpPr>
          <p:nvPr/>
        </p:nvSpPr>
        <p:spPr bwMode="auto">
          <a:xfrm>
            <a:off x="669925" y="5456238"/>
            <a:ext cx="809307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Matlab: x = A\b</a:t>
            </a:r>
          </a:p>
          <a:p>
            <a:r>
              <a:rPr lang="en-US" sz="1800"/>
              <a:t>Then make your homography matrix by rearranging x into a 3 x 3 matrix</a:t>
            </a:r>
          </a:p>
          <a:p>
            <a:endParaRPr lang="en-US" sz="1800"/>
          </a:p>
          <a:p>
            <a:r>
              <a:rPr lang="en-US" sz="1800"/>
              <a:t>Size of A?  b?</a:t>
            </a:r>
          </a:p>
        </p:txBody>
      </p:sp>
      <p:sp>
        <p:nvSpPr>
          <p:cNvPr id="822277" name="Oval 5"/>
          <p:cNvSpPr>
            <a:spLocks noChangeArrowheads="1"/>
          </p:cNvSpPr>
          <p:nvPr/>
        </p:nvSpPr>
        <p:spPr bwMode="auto">
          <a:xfrm>
            <a:off x="31242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2278" name="Oval 6"/>
          <p:cNvSpPr>
            <a:spLocks noChangeArrowheads="1"/>
          </p:cNvSpPr>
          <p:nvPr/>
        </p:nvSpPr>
        <p:spPr bwMode="auto">
          <a:xfrm>
            <a:off x="3124200" y="2819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2279" name="Oval 7"/>
          <p:cNvSpPr>
            <a:spLocks noChangeArrowheads="1"/>
          </p:cNvSpPr>
          <p:nvPr/>
        </p:nvSpPr>
        <p:spPr bwMode="auto">
          <a:xfrm>
            <a:off x="3124200" y="3124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2280" name="Oval 8"/>
          <p:cNvSpPr>
            <a:spLocks noChangeArrowheads="1"/>
          </p:cNvSpPr>
          <p:nvPr/>
        </p:nvSpPr>
        <p:spPr bwMode="auto">
          <a:xfrm>
            <a:off x="7924800" y="2819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2281" name="Oval 9"/>
          <p:cNvSpPr>
            <a:spLocks noChangeArrowheads="1"/>
          </p:cNvSpPr>
          <p:nvPr/>
        </p:nvSpPr>
        <p:spPr bwMode="auto">
          <a:xfrm>
            <a:off x="7924800" y="3124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2282" name="Oval 10"/>
          <p:cNvSpPr>
            <a:spLocks noChangeArrowheads="1"/>
          </p:cNvSpPr>
          <p:nvPr/>
        </p:nvSpPr>
        <p:spPr bwMode="auto">
          <a:xfrm>
            <a:off x="79248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Vision, Robert Pless</a:t>
            </a:r>
          </a:p>
        </p:txBody>
      </p:sp>
      <p:sp>
        <p:nvSpPr>
          <p:cNvPr id="82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233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148013"/>
            <a:ext cx="7677150" cy="370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33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3820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Vision, Robert Pless</a:t>
            </a:r>
          </a:p>
        </p:txBody>
      </p:sp>
      <p:pic>
        <p:nvPicPr>
          <p:cNvPr id="824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066800"/>
            <a:ext cx="2438400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4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886200"/>
            <a:ext cx="2438400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43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905000"/>
            <a:ext cx="2438400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43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2400"/>
            <a:ext cx="2438400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4326" name="Text Box 6"/>
          <p:cNvSpPr txBox="1">
            <a:spLocks noChangeArrowheads="1"/>
          </p:cNvSpPr>
          <p:nvPr/>
        </p:nvSpPr>
        <p:spPr bwMode="auto">
          <a:xfrm>
            <a:off x="457200" y="6172200"/>
            <a:ext cx="775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latin typeface="Arial" pitchFamily="34" charset="0"/>
              </a:rPr>
              <a:t>Chaining, inverses, and pre-computation can all be done on the matrices…</a:t>
            </a:r>
          </a:p>
        </p:txBody>
      </p:sp>
      <p:sp>
        <p:nvSpPr>
          <p:cNvPr id="824327" name="Text Box 7"/>
          <p:cNvSpPr txBox="1">
            <a:spLocks noChangeArrowheads="1"/>
          </p:cNvSpPr>
          <p:nvPr/>
        </p:nvSpPr>
        <p:spPr bwMode="auto">
          <a:xfrm>
            <a:off x="3200400" y="228600"/>
            <a:ext cx="633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H</a:t>
            </a:r>
            <a:r>
              <a:rPr lang="en-US" baseline="-25000"/>
              <a:t>12</a:t>
            </a:r>
          </a:p>
        </p:txBody>
      </p:sp>
      <p:sp>
        <p:nvSpPr>
          <p:cNvPr id="824328" name="Text Box 8"/>
          <p:cNvSpPr txBox="1">
            <a:spLocks noChangeArrowheads="1"/>
          </p:cNvSpPr>
          <p:nvPr/>
        </p:nvSpPr>
        <p:spPr bwMode="auto">
          <a:xfrm>
            <a:off x="5811838" y="990600"/>
            <a:ext cx="665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H</a:t>
            </a:r>
            <a:r>
              <a:rPr lang="en-US" baseline="-25000"/>
              <a:t>23</a:t>
            </a:r>
          </a:p>
        </p:txBody>
      </p:sp>
      <p:sp>
        <p:nvSpPr>
          <p:cNvPr id="824329" name="Text Box 9"/>
          <p:cNvSpPr txBox="1">
            <a:spLocks noChangeArrowheads="1"/>
          </p:cNvSpPr>
          <p:nvPr/>
        </p:nvSpPr>
        <p:spPr bwMode="auto">
          <a:xfrm>
            <a:off x="8281988" y="2743200"/>
            <a:ext cx="665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H</a:t>
            </a:r>
            <a:r>
              <a:rPr lang="en-US" baseline="-25000"/>
              <a:t>34</a:t>
            </a:r>
          </a:p>
        </p:txBody>
      </p:sp>
      <p:sp>
        <p:nvSpPr>
          <p:cNvPr id="824330" name="AutoShape 10"/>
          <p:cNvSpPr>
            <a:spLocks noChangeArrowheads="1"/>
          </p:cNvSpPr>
          <p:nvPr/>
        </p:nvSpPr>
        <p:spPr bwMode="auto">
          <a:xfrm rot="5400000">
            <a:off x="2438400" y="228600"/>
            <a:ext cx="838200" cy="838200"/>
          </a:xfrm>
          <a:custGeom>
            <a:avLst/>
            <a:gdLst>
              <a:gd name="G0" fmla="+- 16550 0 0"/>
              <a:gd name="G1" fmla="+- 1841 0 0"/>
              <a:gd name="G2" fmla="+- 12158 0 1841"/>
              <a:gd name="G3" fmla="+- G2 0 1841"/>
              <a:gd name="G4" fmla="*/ G3 32768 32059"/>
              <a:gd name="G5" fmla="*/ G4 1 2"/>
              <a:gd name="G6" fmla="+- 21600 0 16550"/>
              <a:gd name="G7" fmla="*/ G6 1841 6079"/>
              <a:gd name="G8" fmla="+- G7 16550 0"/>
              <a:gd name="T0" fmla="*/ 16550 w 21600"/>
              <a:gd name="T1" fmla="*/ 0 h 21600"/>
              <a:gd name="T2" fmla="*/ 16550 w 21600"/>
              <a:gd name="T3" fmla="*/ 12158 h 21600"/>
              <a:gd name="T4" fmla="*/ 4332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550" y="0"/>
                </a:lnTo>
                <a:lnTo>
                  <a:pt x="16550" y="1841"/>
                </a:lnTo>
                <a:lnTo>
                  <a:pt x="12427" y="1841"/>
                </a:lnTo>
                <a:cubicBezTo>
                  <a:pt x="5564" y="1841"/>
                  <a:pt x="0" y="6460"/>
                  <a:pt x="0" y="12158"/>
                </a:cubicBezTo>
                <a:lnTo>
                  <a:pt x="0" y="21600"/>
                </a:lnTo>
                <a:lnTo>
                  <a:pt x="8663" y="21600"/>
                </a:lnTo>
                <a:lnTo>
                  <a:pt x="8663" y="12158"/>
                </a:lnTo>
                <a:cubicBezTo>
                  <a:pt x="8663" y="11141"/>
                  <a:pt x="10348" y="10317"/>
                  <a:pt x="12427" y="10317"/>
                </a:cubicBezTo>
                <a:lnTo>
                  <a:pt x="16550" y="10317"/>
                </a:lnTo>
                <a:lnTo>
                  <a:pt x="16550" y="12158"/>
                </a:lnTo>
                <a:close/>
              </a:path>
            </a:pathLst>
          </a:custGeom>
          <a:solidFill>
            <a:srgbClr val="800000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4331" name="AutoShape 11"/>
          <p:cNvSpPr>
            <a:spLocks noChangeArrowheads="1"/>
          </p:cNvSpPr>
          <p:nvPr/>
        </p:nvSpPr>
        <p:spPr bwMode="auto">
          <a:xfrm rot="5400000">
            <a:off x="5181600" y="1066800"/>
            <a:ext cx="838200" cy="838200"/>
          </a:xfrm>
          <a:custGeom>
            <a:avLst/>
            <a:gdLst>
              <a:gd name="G0" fmla="+- 16550 0 0"/>
              <a:gd name="G1" fmla="+- 1841 0 0"/>
              <a:gd name="G2" fmla="+- 12158 0 1841"/>
              <a:gd name="G3" fmla="+- G2 0 1841"/>
              <a:gd name="G4" fmla="*/ G3 32768 32059"/>
              <a:gd name="G5" fmla="*/ G4 1 2"/>
              <a:gd name="G6" fmla="+- 21600 0 16550"/>
              <a:gd name="G7" fmla="*/ G6 1841 6079"/>
              <a:gd name="G8" fmla="+- G7 16550 0"/>
              <a:gd name="T0" fmla="*/ 16550 w 21600"/>
              <a:gd name="T1" fmla="*/ 0 h 21600"/>
              <a:gd name="T2" fmla="*/ 16550 w 21600"/>
              <a:gd name="T3" fmla="*/ 12158 h 21600"/>
              <a:gd name="T4" fmla="*/ 4332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550" y="0"/>
                </a:lnTo>
                <a:lnTo>
                  <a:pt x="16550" y="1841"/>
                </a:lnTo>
                <a:lnTo>
                  <a:pt x="12427" y="1841"/>
                </a:lnTo>
                <a:cubicBezTo>
                  <a:pt x="5564" y="1841"/>
                  <a:pt x="0" y="6460"/>
                  <a:pt x="0" y="12158"/>
                </a:cubicBezTo>
                <a:lnTo>
                  <a:pt x="0" y="21600"/>
                </a:lnTo>
                <a:lnTo>
                  <a:pt x="8663" y="21600"/>
                </a:lnTo>
                <a:lnTo>
                  <a:pt x="8663" y="12158"/>
                </a:lnTo>
                <a:cubicBezTo>
                  <a:pt x="8663" y="11141"/>
                  <a:pt x="10348" y="10317"/>
                  <a:pt x="12427" y="10317"/>
                </a:cubicBezTo>
                <a:lnTo>
                  <a:pt x="16550" y="10317"/>
                </a:lnTo>
                <a:lnTo>
                  <a:pt x="16550" y="12158"/>
                </a:lnTo>
                <a:close/>
              </a:path>
            </a:pathLst>
          </a:custGeom>
          <a:solidFill>
            <a:srgbClr val="800000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4332" name="AutoShape 12"/>
          <p:cNvSpPr>
            <a:spLocks noChangeArrowheads="1"/>
          </p:cNvSpPr>
          <p:nvPr/>
        </p:nvSpPr>
        <p:spPr bwMode="auto">
          <a:xfrm rot="5400000">
            <a:off x="7772400" y="3048000"/>
            <a:ext cx="838200" cy="838200"/>
          </a:xfrm>
          <a:custGeom>
            <a:avLst/>
            <a:gdLst>
              <a:gd name="G0" fmla="+- 16550 0 0"/>
              <a:gd name="G1" fmla="+- 1841 0 0"/>
              <a:gd name="G2" fmla="+- 12158 0 1841"/>
              <a:gd name="G3" fmla="+- G2 0 1841"/>
              <a:gd name="G4" fmla="*/ G3 32768 32059"/>
              <a:gd name="G5" fmla="*/ G4 1 2"/>
              <a:gd name="G6" fmla="+- 21600 0 16550"/>
              <a:gd name="G7" fmla="*/ G6 1841 6079"/>
              <a:gd name="G8" fmla="+- G7 16550 0"/>
              <a:gd name="T0" fmla="*/ 16550 w 21600"/>
              <a:gd name="T1" fmla="*/ 0 h 21600"/>
              <a:gd name="T2" fmla="*/ 16550 w 21600"/>
              <a:gd name="T3" fmla="*/ 12158 h 21600"/>
              <a:gd name="T4" fmla="*/ 4332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550" y="0"/>
                </a:lnTo>
                <a:lnTo>
                  <a:pt x="16550" y="1841"/>
                </a:lnTo>
                <a:lnTo>
                  <a:pt x="12427" y="1841"/>
                </a:lnTo>
                <a:cubicBezTo>
                  <a:pt x="5564" y="1841"/>
                  <a:pt x="0" y="6460"/>
                  <a:pt x="0" y="12158"/>
                </a:cubicBezTo>
                <a:lnTo>
                  <a:pt x="0" y="21600"/>
                </a:lnTo>
                <a:lnTo>
                  <a:pt x="8663" y="21600"/>
                </a:lnTo>
                <a:lnTo>
                  <a:pt x="8663" y="12158"/>
                </a:lnTo>
                <a:cubicBezTo>
                  <a:pt x="8663" y="11141"/>
                  <a:pt x="10348" y="10317"/>
                  <a:pt x="12427" y="10317"/>
                </a:cubicBezTo>
                <a:lnTo>
                  <a:pt x="16550" y="10317"/>
                </a:lnTo>
                <a:lnTo>
                  <a:pt x="16550" y="12158"/>
                </a:lnTo>
                <a:close/>
              </a:path>
            </a:pathLst>
          </a:custGeom>
          <a:solidFill>
            <a:srgbClr val="800000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4333" name="Text Box 13"/>
          <p:cNvSpPr txBox="1">
            <a:spLocks noChangeArrowheads="1"/>
          </p:cNvSpPr>
          <p:nvPr/>
        </p:nvSpPr>
        <p:spPr bwMode="auto">
          <a:xfrm>
            <a:off x="1676400" y="2819400"/>
            <a:ext cx="1031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(H</a:t>
            </a:r>
            <a:r>
              <a:rPr lang="en-US" baseline="-25000"/>
              <a:t>12</a:t>
            </a:r>
            <a:r>
              <a:rPr lang="en-US"/>
              <a:t>)</a:t>
            </a:r>
            <a:r>
              <a:rPr lang="en-US" baseline="30000"/>
              <a:t>-1</a:t>
            </a:r>
          </a:p>
        </p:txBody>
      </p:sp>
      <p:sp>
        <p:nvSpPr>
          <p:cNvPr id="824334" name="AutoShape 14"/>
          <p:cNvSpPr>
            <a:spLocks noChangeArrowheads="1"/>
          </p:cNvSpPr>
          <p:nvPr/>
        </p:nvSpPr>
        <p:spPr bwMode="auto">
          <a:xfrm rot="-5400000">
            <a:off x="1905000" y="2057400"/>
            <a:ext cx="838200" cy="838200"/>
          </a:xfrm>
          <a:custGeom>
            <a:avLst/>
            <a:gdLst>
              <a:gd name="G0" fmla="+- 16550 0 0"/>
              <a:gd name="G1" fmla="+- 1841 0 0"/>
              <a:gd name="G2" fmla="+- 12158 0 1841"/>
              <a:gd name="G3" fmla="+- G2 0 1841"/>
              <a:gd name="G4" fmla="*/ G3 32768 32059"/>
              <a:gd name="G5" fmla="*/ G4 1 2"/>
              <a:gd name="G6" fmla="+- 21600 0 16550"/>
              <a:gd name="G7" fmla="*/ G6 1841 6079"/>
              <a:gd name="G8" fmla="+- G7 16550 0"/>
              <a:gd name="T0" fmla="*/ 16550 w 21600"/>
              <a:gd name="T1" fmla="*/ 0 h 21600"/>
              <a:gd name="T2" fmla="*/ 16550 w 21600"/>
              <a:gd name="T3" fmla="*/ 12158 h 21600"/>
              <a:gd name="T4" fmla="*/ 4332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550" y="0"/>
                </a:lnTo>
                <a:lnTo>
                  <a:pt x="16550" y="1841"/>
                </a:lnTo>
                <a:lnTo>
                  <a:pt x="12427" y="1841"/>
                </a:lnTo>
                <a:cubicBezTo>
                  <a:pt x="5564" y="1841"/>
                  <a:pt x="0" y="6460"/>
                  <a:pt x="0" y="12158"/>
                </a:cubicBezTo>
                <a:lnTo>
                  <a:pt x="0" y="21600"/>
                </a:lnTo>
                <a:lnTo>
                  <a:pt x="8663" y="21600"/>
                </a:lnTo>
                <a:lnTo>
                  <a:pt x="8663" y="12158"/>
                </a:lnTo>
                <a:cubicBezTo>
                  <a:pt x="8663" y="11141"/>
                  <a:pt x="10348" y="10317"/>
                  <a:pt x="12427" y="10317"/>
                </a:cubicBezTo>
                <a:lnTo>
                  <a:pt x="16550" y="10317"/>
                </a:lnTo>
                <a:lnTo>
                  <a:pt x="16550" y="12158"/>
                </a:lnTo>
                <a:close/>
              </a:path>
            </a:pathLst>
          </a:custGeom>
          <a:solidFill>
            <a:srgbClr val="800000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4335" name="AutoShape 15"/>
          <p:cNvSpPr>
            <a:spLocks noChangeArrowheads="1"/>
          </p:cNvSpPr>
          <p:nvPr/>
        </p:nvSpPr>
        <p:spPr bwMode="auto">
          <a:xfrm rot="10800000" flipH="1">
            <a:off x="838200" y="2133600"/>
            <a:ext cx="5943600" cy="4114800"/>
          </a:xfrm>
          <a:custGeom>
            <a:avLst/>
            <a:gdLst>
              <a:gd name="G0" fmla="+- 20244 0 0"/>
              <a:gd name="G1" fmla="+- 5433 0 0"/>
              <a:gd name="G2" fmla="+- 12158 0 5433"/>
              <a:gd name="G3" fmla="+- G2 0 5433"/>
              <a:gd name="G4" fmla="*/ G3 32768 32059"/>
              <a:gd name="G5" fmla="*/ G4 1 2"/>
              <a:gd name="G6" fmla="+- 21600 0 20244"/>
              <a:gd name="G7" fmla="*/ G6 5433 6079"/>
              <a:gd name="G8" fmla="+- G7 20244 0"/>
              <a:gd name="T0" fmla="*/ 20244 w 21600"/>
              <a:gd name="T1" fmla="*/ 0 h 21600"/>
              <a:gd name="T2" fmla="*/ 20244 w 21600"/>
              <a:gd name="T3" fmla="*/ 12158 h 21600"/>
              <a:gd name="T4" fmla="*/ 661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20244" y="0"/>
                </a:lnTo>
                <a:lnTo>
                  <a:pt x="20244" y="5433"/>
                </a:lnTo>
                <a:lnTo>
                  <a:pt x="12427" y="5433"/>
                </a:lnTo>
                <a:cubicBezTo>
                  <a:pt x="5564" y="5433"/>
                  <a:pt x="0" y="8444"/>
                  <a:pt x="0" y="12158"/>
                </a:cubicBezTo>
                <a:lnTo>
                  <a:pt x="0" y="21600"/>
                </a:lnTo>
                <a:lnTo>
                  <a:pt x="1321" y="21600"/>
                </a:lnTo>
                <a:lnTo>
                  <a:pt x="1321" y="12158"/>
                </a:lnTo>
                <a:cubicBezTo>
                  <a:pt x="1321" y="9157"/>
                  <a:pt x="6293" y="6725"/>
                  <a:pt x="12427" y="6725"/>
                </a:cubicBezTo>
                <a:lnTo>
                  <a:pt x="20244" y="6725"/>
                </a:lnTo>
                <a:lnTo>
                  <a:pt x="20244" y="12158"/>
                </a:lnTo>
                <a:close/>
              </a:path>
            </a:pathLst>
          </a:custGeom>
          <a:solidFill>
            <a:srgbClr val="800000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4336" name="Rectangle 16"/>
          <p:cNvSpPr>
            <a:spLocks noChangeArrowheads="1"/>
          </p:cNvSpPr>
          <p:nvPr/>
        </p:nvSpPr>
        <p:spPr bwMode="auto">
          <a:xfrm>
            <a:off x="3657600" y="44196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/>
              <a:t>(H</a:t>
            </a:r>
            <a:r>
              <a:rPr lang="en-US" baseline="-25000"/>
              <a:t>34</a:t>
            </a:r>
            <a:r>
              <a:rPr lang="en-US"/>
              <a:t>H</a:t>
            </a:r>
            <a:r>
              <a:rPr lang="en-US" baseline="-25000"/>
              <a:t>23</a:t>
            </a:r>
            <a:r>
              <a:rPr lang="en-US"/>
              <a:t>H</a:t>
            </a:r>
            <a:r>
              <a:rPr lang="en-US" baseline="-25000"/>
              <a:t>12</a:t>
            </a:r>
            <a:r>
              <a:rPr lang="en-US"/>
              <a:t>)</a:t>
            </a:r>
          </a:p>
        </p:txBody>
      </p:sp>
      <p:sp>
        <p:nvSpPr>
          <p:cNvPr id="824337" name="Rectangle 17"/>
          <p:cNvSpPr>
            <a:spLocks noChangeArrowheads="1"/>
          </p:cNvSpPr>
          <p:nvPr/>
        </p:nvSpPr>
        <p:spPr bwMode="auto">
          <a:xfrm>
            <a:off x="990600" y="5181600"/>
            <a:ext cx="5068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(H</a:t>
            </a:r>
            <a:r>
              <a:rPr lang="en-US" baseline="-25000"/>
              <a:t>34</a:t>
            </a:r>
            <a:r>
              <a:rPr lang="en-US"/>
              <a:t>H</a:t>
            </a:r>
            <a:r>
              <a:rPr lang="en-US" baseline="-25000"/>
              <a:t>23</a:t>
            </a:r>
            <a:r>
              <a:rPr lang="en-US"/>
              <a:t>H</a:t>
            </a:r>
            <a:r>
              <a:rPr lang="en-US" baseline="-25000"/>
              <a:t>12</a:t>
            </a:r>
            <a:r>
              <a:rPr lang="en-US"/>
              <a:t>)</a:t>
            </a:r>
            <a:r>
              <a:rPr lang="en-US" baseline="30000"/>
              <a:t>-1</a:t>
            </a:r>
            <a:r>
              <a:rPr lang="en-US"/>
              <a:t>= ((H</a:t>
            </a:r>
            <a:r>
              <a:rPr lang="en-US" baseline="-25000"/>
              <a:t>12</a:t>
            </a:r>
            <a:r>
              <a:rPr lang="en-US"/>
              <a:t>)</a:t>
            </a:r>
            <a:r>
              <a:rPr lang="en-US" baseline="30000"/>
              <a:t>-1</a:t>
            </a:r>
            <a:r>
              <a:rPr lang="en-US"/>
              <a:t>(H</a:t>
            </a:r>
            <a:r>
              <a:rPr lang="en-US" baseline="-25000"/>
              <a:t>23</a:t>
            </a:r>
            <a:r>
              <a:rPr lang="en-US"/>
              <a:t>)</a:t>
            </a:r>
            <a:r>
              <a:rPr lang="en-US" baseline="30000"/>
              <a:t>-1</a:t>
            </a:r>
            <a:r>
              <a:rPr lang="en-US"/>
              <a:t>(H</a:t>
            </a:r>
            <a:r>
              <a:rPr lang="en-US" baseline="-25000"/>
              <a:t>34</a:t>
            </a:r>
            <a:r>
              <a:rPr lang="en-US"/>
              <a:t>)</a:t>
            </a:r>
            <a:r>
              <a:rPr lang="en-US" baseline="30000"/>
              <a:t>-1</a:t>
            </a:r>
            <a:r>
              <a:rPr lang="en-US"/>
              <a:t>)</a:t>
            </a:r>
          </a:p>
        </p:txBody>
      </p:sp>
      <p:sp>
        <p:nvSpPr>
          <p:cNvPr id="824338" name="AutoShape 18"/>
          <p:cNvSpPr>
            <a:spLocks noChangeArrowheads="1"/>
          </p:cNvSpPr>
          <p:nvPr/>
        </p:nvSpPr>
        <p:spPr bwMode="auto">
          <a:xfrm rot="-27000000">
            <a:off x="1600200" y="152400"/>
            <a:ext cx="3124200" cy="6934200"/>
          </a:xfrm>
          <a:custGeom>
            <a:avLst/>
            <a:gdLst>
              <a:gd name="G0" fmla="+- 15014 0 0"/>
              <a:gd name="G1" fmla="+- 4317 0 0"/>
              <a:gd name="G2" fmla="+- 12158 0 4317"/>
              <a:gd name="G3" fmla="+- G2 0 4317"/>
              <a:gd name="G4" fmla="*/ G3 32768 32059"/>
              <a:gd name="G5" fmla="*/ G4 1 2"/>
              <a:gd name="G6" fmla="+- 21600 0 15014"/>
              <a:gd name="G7" fmla="*/ G6 4317 6079"/>
              <a:gd name="G8" fmla="+- G7 15014 0"/>
              <a:gd name="T0" fmla="*/ 15014 w 21600"/>
              <a:gd name="T1" fmla="*/ 0 h 21600"/>
              <a:gd name="T2" fmla="*/ 15014 w 21600"/>
              <a:gd name="T3" fmla="*/ 12158 h 21600"/>
              <a:gd name="T4" fmla="*/ 1801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014" y="0"/>
                </a:lnTo>
                <a:lnTo>
                  <a:pt x="15014" y="4317"/>
                </a:lnTo>
                <a:lnTo>
                  <a:pt x="12427" y="4317"/>
                </a:lnTo>
                <a:cubicBezTo>
                  <a:pt x="5564" y="4317"/>
                  <a:pt x="0" y="7828"/>
                  <a:pt x="0" y="12158"/>
                </a:cubicBezTo>
                <a:lnTo>
                  <a:pt x="0" y="21600"/>
                </a:lnTo>
                <a:lnTo>
                  <a:pt x="3602" y="21600"/>
                </a:lnTo>
                <a:lnTo>
                  <a:pt x="3602" y="12158"/>
                </a:lnTo>
                <a:cubicBezTo>
                  <a:pt x="3602" y="9774"/>
                  <a:pt x="7553" y="7841"/>
                  <a:pt x="12427" y="7841"/>
                </a:cubicBezTo>
                <a:lnTo>
                  <a:pt x="15014" y="7841"/>
                </a:lnTo>
                <a:lnTo>
                  <a:pt x="15014" y="12158"/>
                </a:lnTo>
                <a:close/>
              </a:path>
            </a:pathLst>
          </a:custGeom>
          <a:solidFill>
            <a:srgbClr val="800000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4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24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2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24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2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2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333" grpId="0"/>
      <p:bldP spid="824334" grpId="0" animBg="1"/>
      <p:bldP spid="824335" grpId="0" animBg="1"/>
      <p:bldP spid="824335" grpId="1" animBg="1"/>
      <p:bldP spid="824336" grpId="0"/>
      <p:bldP spid="824336" grpId="1"/>
      <p:bldP spid="824337" grpId="0"/>
      <p:bldP spid="82433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Vision, Robert Pless</a:t>
            </a:r>
          </a:p>
        </p:txBody>
      </p:sp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25348" name="Picture 4"/>
          <p:cNvPicPr>
            <a:picLocks noChangeAspect="1" noChangeArrowheads="1"/>
          </p:cNvPicPr>
          <p:nvPr/>
        </p:nvPicPr>
        <p:blipFill>
          <a:blip r:embed="rId2" cstate="print"/>
          <a:srcRect l="4805" r="3203" b="6372"/>
          <a:stretch>
            <a:fillRect/>
          </a:stretch>
        </p:blipFill>
        <p:spPr bwMode="auto">
          <a:xfrm>
            <a:off x="85725" y="0"/>
            <a:ext cx="8753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Vision, Robert Pless</a:t>
            </a:r>
          </a:p>
        </p:txBody>
      </p:sp>
      <p:sp>
        <p:nvSpPr>
          <p:cNvPr id="82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975"/>
            <a:ext cx="8601075" cy="773113"/>
          </a:xfrm>
        </p:spPr>
        <p:txBody>
          <a:bodyPr/>
          <a:lstStyle/>
          <a:p>
            <a:r>
              <a:rPr lang="en-US" sz="3200"/>
              <a:t>More than Geometry: image processing</a:t>
            </a:r>
          </a:p>
        </p:txBody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above gave different ways of transforming the coordinates of one image into the coordinates of another.  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Graphics question.</a:t>
            </a:r>
          </a:p>
          <a:p>
            <a:pPr lvl="1">
              <a:lnSpc>
                <a:spcPct val="90000"/>
              </a:lnSpc>
            </a:pPr>
            <a:r>
              <a:rPr lang="en-US"/>
              <a:t>Given one image, the homography H, make the second image.</a:t>
            </a:r>
          </a:p>
          <a:p>
            <a:pPr lvl="2">
              <a:lnSpc>
                <a:spcPct val="90000"/>
              </a:lnSpc>
            </a:pPr>
            <a:r>
              <a:rPr lang="en-US"/>
              <a:t>(why would you want to do this?  One application is image tweening…).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Process:  </a:t>
            </a:r>
          </a:p>
          <a:p>
            <a:pPr lvl="2">
              <a:lnSpc>
                <a:spcPct val="90000"/>
              </a:lnSpc>
            </a:pPr>
            <a:r>
              <a:rPr lang="en-US"/>
              <a:t>Take pixel (x,y) of image 1, and put its color at pixel H(x,y,1) in new image.  Repeat.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Problems?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Vision, Robert Pless</a:t>
            </a:r>
          </a:p>
        </p:txBody>
      </p:sp>
      <p:sp>
        <p:nvSpPr>
          <p:cNvPr id="82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0025" y="206375"/>
            <a:ext cx="7170738" cy="773113"/>
          </a:xfrm>
        </p:spPr>
        <p:txBody>
          <a:bodyPr/>
          <a:lstStyle/>
          <a:p>
            <a:r>
              <a:rPr lang="en-US"/>
              <a:t>Backward Transformation</a:t>
            </a:r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Because of the above, some techniques estimate the parameters of the “backwards” transformation, H</a:t>
            </a:r>
            <a:r>
              <a:rPr lang="en-US" baseline="30000"/>
              <a:t>-1</a:t>
            </a:r>
            <a:r>
              <a:rPr lang="en-US"/>
              <a:t>:</a:t>
            </a:r>
          </a:p>
          <a:p>
            <a:pPr lvl="1"/>
            <a:r>
              <a:rPr lang="en-US" sz="1800"/>
              <a:t>From the destination image to the source image</a:t>
            </a:r>
          </a:p>
          <a:p>
            <a:endParaRPr lang="en-US"/>
          </a:p>
          <a:p>
            <a:r>
              <a:rPr lang="en-US"/>
              <a:t>Remember, you don’t have to work hard to find the backwards transformation.  It’s just the matrix inverse.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Vision, Robert Pless</a:t>
            </a:r>
          </a:p>
        </p:txBody>
      </p:sp>
      <p:sp>
        <p:nvSpPr>
          <p:cNvPr id="82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882650" y="53975"/>
            <a:ext cx="8261350" cy="773113"/>
          </a:xfrm>
        </p:spPr>
        <p:txBody>
          <a:bodyPr/>
          <a:lstStyle/>
          <a:p>
            <a:r>
              <a:rPr lang="en-US" sz="2800"/>
              <a:t>Mapping Pixel Values - Going Backwards</a:t>
            </a:r>
          </a:p>
        </p:txBody>
      </p:sp>
      <p:sp>
        <p:nvSpPr>
          <p:cNvPr id="828419" name="Rectangle 3"/>
          <p:cNvSpPr>
            <a:spLocks noChangeArrowheads="1"/>
          </p:cNvSpPr>
          <p:nvPr/>
        </p:nvSpPr>
        <p:spPr bwMode="gray">
          <a:xfrm>
            <a:off x="1317625" y="2135188"/>
            <a:ext cx="2316163" cy="19050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8420" name="Line 4"/>
          <p:cNvSpPr>
            <a:spLocks noChangeShapeType="1"/>
          </p:cNvSpPr>
          <p:nvPr/>
        </p:nvSpPr>
        <p:spPr bwMode="gray">
          <a:xfrm>
            <a:off x="3033713" y="4940300"/>
            <a:ext cx="53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8421" name="Text Box 5"/>
          <p:cNvSpPr txBox="1">
            <a:spLocks noChangeArrowheads="1"/>
          </p:cNvSpPr>
          <p:nvPr/>
        </p:nvSpPr>
        <p:spPr bwMode="gray">
          <a:xfrm>
            <a:off x="1098550" y="4286250"/>
            <a:ext cx="2762250" cy="3841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/>
              <a:t>“Source” image, </a:t>
            </a:r>
            <a:r>
              <a:rPr lang="en-US" b="1"/>
              <a:t>I</a:t>
            </a:r>
            <a:r>
              <a:rPr lang="en-US" baseline="-25000"/>
              <a:t>s</a:t>
            </a:r>
            <a:endParaRPr lang="en-US"/>
          </a:p>
        </p:txBody>
      </p:sp>
      <p:sp>
        <p:nvSpPr>
          <p:cNvPr id="828422" name="Text Box 6"/>
          <p:cNvSpPr txBox="1">
            <a:spLocks noChangeArrowheads="1"/>
          </p:cNvSpPr>
          <p:nvPr/>
        </p:nvSpPr>
        <p:spPr bwMode="gray">
          <a:xfrm>
            <a:off x="4848225" y="4286250"/>
            <a:ext cx="3411538" cy="3841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/>
              <a:t>“Destination” image, </a:t>
            </a:r>
            <a:r>
              <a:rPr lang="en-US" b="1"/>
              <a:t>I</a:t>
            </a:r>
            <a:r>
              <a:rPr lang="en-US" baseline="-25000"/>
              <a:t>d</a:t>
            </a:r>
            <a:endParaRPr lang="en-US"/>
          </a:p>
        </p:txBody>
      </p:sp>
      <p:sp>
        <p:nvSpPr>
          <p:cNvPr id="828423" name="Rectangle 7"/>
          <p:cNvSpPr>
            <a:spLocks noChangeArrowheads="1"/>
          </p:cNvSpPr>
          <p:nvPr/>
        </p:nvSpPr>
        <p:spPr bwMode="gray">
          <a:xfrm>
            <a:off x="5535613" y="1668463"/>
            <a:ext cx="184150" cy="3841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US">
              <a:latin typeface="Helvetica" pitchFamily="34" charset="0"/>
            </a:endParaRPr>
          </a:p>
        </p:txBody>
      </p:sp>
      <p:sp>
        <p:nvSpPr>
          <p:cNvPr id="828424" name="Text Box 8"/>
          <p:cNvSpPr txBox="1">
            <a:spLocks noChangeArrowheads="1"/>
          </p:cNvSpPr>
          <p:nvPr/>
        </p:nvSpPr>
        <p:spPr bwMode="gray">
          <a:xfrm>
            <a:off x="0" y="5791200"/>
            <a:ext cx="8991600" cy="3841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/>
              <a:t>Intensity at destination pixel p’ = the intensity at the source pixel </a:t>
            </a:r>
            <a:r>
              <a:rPr lang="en-US"/>
              <a:t>H</a:t>
            </a:r>
            <a:r>
              <a:rPr lang="en-US" baseline="30000"/>
              <a:t>-1</a:t>
            </a:r>
            <a:r>
              <a:rPr lang="en-US"/>
              <a:t>(p’)</a:t>
            </a:r>
          </a:p>
        </p:txBody>
      </p:sp>
      <p:grpSp>
        <p:nvGrpSpPr>
          <p:cNvPr id="828425" name="Group 9"/>
          <p:cNvGrpSpPr>
            <a:grpSpLocks/>
          </p:cNvGrpSpPr>
          <p:nvPr/>
        </p:nvGrpSpPr>
        <p:grpSpPr bwMode="auto">
          <a:xfrm>
            <a:off x="4886325" y="1570038"/>
            <a:ext cx="2620963" cy="2181225"/>
            <a:chOff x="3078" y="989"/>
            <a:chExt cx="1651" cy="1374"/>
          </a:xfrm>
        </p:grpSpPr>
        <p:sp>
          <p:nvSpPr>
            <p:cNvPr id="828426" name="Line 10"/>
            <p:cNvSpPr>
              <a:spLocks noChangeShapeType="1"/>
            </p:cNvSpPr>
            <p:nvPr/>
          </p:nvSpPr>
          <p:spPr bwMode="gray">
            <a:xfrm flipV="1">
              <a:off x="3078" y="989"/>
              <a:ext cx="192" cy="1278"/>
            </a:xfrm>
            <a:prstGeom prst="line">
              <a:avLst/>
            </a:prstGeom>
            <a:noFill/>
            <a:ln w="31750">
              <a:solidFill>
                <a:srgbClr val="FE9800"/>
              </a:solidFill>
              <a:prstDash val="dash"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8427" name="Line 11"/>
            <p:cNvSpPr>
              <a:spLocks noChangeShapeType="1"/>
            </p:cNvSpPr>
            <p:nvPr/>
          </p:nvSpPr>
          <p:spPr bwMode="gray">
            <a:xfrm flipH="1" flipV="1">
              <a:off x="3078" y="2267"/>
              <a:ext cx="1433" cy="96"/>
            </a:xfrm>
            <a:prstGeom prst="line">
              <a:avLst/>
            </a:prstGeom>
            <a:noFill/>
            <a:ln w="31750">
              <a:solidFill>
                <a:srgbClr val="FE9800"/>
              </a:solidFill>
              <a:prstDash val="dash"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8428" name="Line 12"/>
            <p:cNvSpPr>
              <a:spLocks noChangeShapeType="1"/>
            </p:cNvSpPr>
            <p:nvPr/>
          </p:nvSpPr>
          <p:spPr bwMode="gray">
            <a:xfrm flipV="1">
              <a:off x="4511" y="1133"/>
              <a:ext cx="218" cy="1230"/>
            </a:xfrm>
            <a:prstGeom prst="line">
              <a:avLst/>
            </a:prstGeom>
            <a:noFill/>
            <a:ln w="31750">
              <a:solidFill>
                <a:srgbClr val="FE9800"/>
              </a:solidFill>
              <a:prstDash val="dash"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8429" name="Line 13"/>
            <p:cNvSpPr>
              <a:spLocks noChangeShapeType="1"/>
            </p:cNvSpPr>
            <p:nvPr/>
          </p:nvSpPr>
          <p:spPr bwMode="gray">
            <a:xfrm flipH="1" flipV="1">
              <a:off x="3270" y="989"/>
              <a:ext cx="1459" cy="144"/>
            </a:xfrm>
            <a:prstGeom prst="line">
              <a:avLst/>
            </a:prstGeom>
            <a:noFill/>
            <a:ln w="31750">
              <a:solidFill>
                <a:srgbClr val="FE9800"/>
              </a:solidFill>
              <a:prstDash val="dash"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828430" name="Rectangle 14"/>
          <p:cNvSpPr>
            <a:spLocks noChangeArrowheads="1"/>
          </p:cNvSpPr>
          <p:nvPr/>
        </p:nvSpPr>
        <p:spPr bwMode="gray">
          <a:xfrm>
            <a:off x="5535613" y="1798638"/>
            <a:ext cx="184150" cy="254000"/>
          </a:xfrm>
          <a:prstGeom prst="rect">
            <a:avLst/>
          </a:prstGeom>
          <a:noFill/>
          <a:ln w="317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8431" name="Rectangle 15"/>
          <p:cNvSpPr>
            <a:spLocks noChangeArrowheads="1"/>
          </p:cNvSpPr>
          <p:nvPr/>
        </p:nvSpPr>
        <p:spPr bwMode="gray">
          <a:xfrm>
            <a:off x="1593850" y="2157413"/>
            <a:ext cx="215900" cy="488950"/>
          </a:xfrm>
          <a:prstGeom prst="rect">
            <a:avLst/>
          </a:prstGeom>
          <a:noFill/>
          <a:ln w="31750" cap="rnd">
            <a:solidFill>
              <a:schemeClr val="folHlink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828432" name="Line 16"/>
          <p:cNvSpPr>
            <a:spLocks noChangeShapeType="1"/>
          </p:cNvSpPr>
          <p:nvPr/>
        </p:nvSpPr>
        <p:spPr bwMode="gray">
          <a:xfrm flipH="1">
            <a:off x="1958975" y="1974850"/>
            <a:ext cx="3576638" cy="334963"/>
          </a:xfrm>
          <a:prstGeom prst="line">
            <a:avLst/>
          </a:prstGeom>
          <a:noFill/>
          <a:ln w="317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8433" name="Text Box 17"/>
          <p:cNvSpPr txBox="1">
            <a:spLocks noChangeArrowheads="1"/>
          </p:cNvSpPr>
          <p:nvPr/>
        </p:nvSpPr>
        <p:spPr bwMode="auto">
          <a:xfrm>
            <a:off x="3048000" y="48768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/>
              <a:t>I</a:t>
            </a:r>
            <a:r>
              <a:rPr lang="en-US" baseline="-25000"/>
              <a:t>d</a:t>
            </a:r>
            <a:r>
              <a:rPr lang="en-US"/>
              <a:t>(p’) = I</a:t>
            </a:r>
            <a:r>
              <a:rPr lang="en-US" baseline="-25000"/>
              <a:t>s</a:t>
            </a:r>
            <a:r>
              <a:rPr lang="en-US"/>
              <a:t>(H</a:t>
            </a:r>
            <a:r>
              <a:rPr lang="en-US" baseline="30000"/>
              <a:t>-1</a:t>
            </a:r>
            <a:r>
              <a:rPr lang="en-US"/>
              <a:t>(p’))</a:t>
            </a:r>
          </a:p>
        </p:txBody>
      </p:sp>
      <p:sp>
        <p:nvSpPr>
          <p:cNvPr id="828434" name="Text Box 18"/>
          <p:cNvSpPr txBox="1">
            <a:spLocks noChangeArrowheads="1"/>
          </p:cNvSpPr>
          <p:nvPr/>
        </p:nvSpPr>
        <p:spPr bwMode="auto">
          <a:xfrm>
            <a:off x="1600200" y="1524000"/>
            <a:ext cx="1535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p = H</a:t>
            </a:r>
            <a:r>
              <a:rPr lang="en-US" baseline="30000"/>
              <a:t>-1</a:t>
            </a:r>
            <a:r>
              <a:rPr lang="en-US"/>
              <a:t>(p’)</a:t>
            </a:r>
          </a:p>
        </p:txBody>
      </p:sp>
      <p:sp>
        <p:nvSpPr>
          <p:cNvPr id="828435" name="Text Box 19"/>
          <p:cNvSpPr txBox="1">
            <a:spLocks noChangeArrowheads="1"/>
          </p:cNvSpPr>
          <p:nvPr/>
        </p:nvSpPr>
        <p:spPr bwMode="auto">
          <a:xfrm>
            <a:off x="5943600" y="1752600"/>
            <a:ext cx="347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/>
              <a:t>p’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Vision, Robert Pless</a:t>
            </a:r>
          </a:p>
        </p:txBody>
      </p:sp>
      <p:sp>
        <p:nvSpPr>
          <p:cNvPr id="82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848600" cy="1752600"/>
          </a:xfrm>
        </p:spPr>
        <p:txBody>
          <a:bodyPr/>
          <a:lstStyle/>
          <a:p>
            <a:r>
              <a:rPr lang="en-US" sz="2000"/>
              <a:t>If you project backward from a real pixel, you also won’t land exactly on a pixel??!!?</a:t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r>
              <a:rPr lang="en-US" sz="2000"/>
              <a:t>(but there is a good way of making up a value)</a:t>
            </a:r>
          </a:p>
        </p:txBody>
      </p:sp>
      <p:sp>
        <p:nvSpPr>
          <p:cNvPr id="829443" name="Rectangle 3"/>
          <p:cNvSpPr>
            <a:spLocks noChangeArrowheads="1"/>
          </p:cNvSpPr>
          <p:nvPr/>
        </p:nvSpPr>
        <p:spPr bwMode="auto">
          <a:xfrm>
            <a:off x="3290888" y="2024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829444" name="Group 4"/>
          <p:cNvGrpSpPr>
            <a:grpSpLocks/>
          </p:cNvGrpSpPr>
          <p:nvPr/>
        </p:nvGrpSpPr>
        <p:grpSpPr bwMode="auto">
          <a:xfrm>
            <a:off x="2133600" y="2590800"/>
            <a:ext cx="4572000" cy="3276600"/>
            <a:chOff x="384" y="1056"/>
            <a:chExt cx="4608" cy="3456"/>
          </a:xfrm>
        </p:grpSpPr>
        <p:pic>
          <p:nvPicPr>
            <p:cNvPr id="829445" name="Picture 5" descr="BilinearInterpolation"/>
            <p:cNvPicPr>
              <a:picLocks noChangeAspect="1" noChangeArrowheads="1"/>
            </p:cNvPicPr>
            <p:nvPr/>
          </p:nvPicPr>
          <p:blipFill>
            <a:blip r:embed="rId2" cstate="print"/>
            <a:srcRect l="9175" t="10559" r="41284" b="32796"/>
            <a:stretch>
              <a:fillRect/>
            </a:stretch>
          </p:blipFill>
          <p:spPr bwMode="auto">
            <a:xfrm>
              <a:off x="1920" y="2256"/>
              <a:ext cx="1536" cy="1081"/>
            </a:xfrm>
            <a:prstGeom prst="rect">
              <a:avLst/>
            </a:prstGeom>
            <a:noFill/>
          </p:spPr>
        </p:pic>
        <p:sp>
          <p:nvSpPr>
            <p:cNvPr id="829446" name="Oval 6"/>
            <p:cNvSpPr>
              <a:spLocks noChangeArrowheads="1"/>
            </p:cNvSpPr>
            <p:nvPr/>
          </p:nvSpPr>
          <p:spPr bwMode="auto">
            <a:xfrm>
              <a:off x="1824" y="2112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447" name="Oval 7"/>
            <p:cNvSpPr>
              <a:spLocks noChangeArrowheads="1"/>
            </p:cNvSpPr>
            <p:nvPr/>
          </p:nvSpPr>
          <p:spPr bwMode="auto">
            <a:xfrm>
              <a:off x="1824" y="3168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448" name="Oval 8"/>
            <p:cNvSpPr>
              <a:spLocks noChangeArrowheads="1"/>
            </p:cNvSpPr>
            <p:nvPr/>
          </p:nvSpPr>
          <p:spPr bwMode="auto">
            <a:xfrm>
              <a:off x="3264" y="2112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449" name="Oval 9"/>
            <p:cNvSpPr>
              <a:spLocks noChangeArrowheads="1"/>
            </p:cNvSpPr>
            <p:nvPr/>
          </p:nvSpPr>
          <p:spPr bwMode="auto">
            <a:xfrm>
              <a:off x="3264" y="3168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450" name="Oval 10"/>
            <p:cNvSpPr>
              <a:spLocks noChangeArrowheads="1"/>
            </p:cNvSpPr>
            <p:nvPr/>
          </p:nvSpPr>
          <p:spPr bwMode="auto">
            <a:xfrm>
              <a:off x="3264" y="2112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451" name="Oval 11"/>
            <p:cNvSpPr>
              <a:spLocks noChangeArrowheads="1"/>
            </p:cNvSpPr>
            <p:nvPr/>
          </p:nvSpPr>
          <p:spPr bwMode="auto">
            <a:xfrm>
              <a:off x="3264" y="3168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452" name="Oval 12"/>
            <p:cNvSpPr>
              <a:spLocks noChangeArrowheads="1"/>
            </p:cNvSpPr>
            <p:nvPr/>
          </p:nvSpPr>
          <p:spPr bwMode="auto">
            <a:xfrm>
              <a:off x="4704" y="2112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453" name="Oval 13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454" name="Oval 14"/>
            <p:cNvSpPr>
              <a:spLocks noChangeArrowheads="1"/>
            </p:cNvSpPr>
            <p:nvPr/>
          </p:nvSpPr>
          <p:spPr bwMode="auto">
            <a:xfrm>
              <a:off x="384" y="2112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455" name="Oval 15"/>
            <p:cNvSpPr>
              <a:spLocks noChangeArrowheads="1"/>
            </p:cNvSpPr>
            <p:nvPr/>
          </p:nvSpPr>
          <p:spPr bwMode="auto">
            <a:xfrm>
              <a:off x="384" y="3168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456" name="Oval 16"/>
            <p:cNvSpPr>
              <a:spLocks noChangeArrowheads="1"/>
            </p:cNvSpPr>
            <p:nvPr/>
          </p:nvSpPr>
          <p:spPr bwMode="auto">
            <a:xfrm>
              <a:off x="1824" y="2112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457" name="Oval 17"/>
            <p:cNvSpPr>
              <a:spLocks noChangeArrowheads="1"/>
            </p:cNvSpPr>
            <p:nvPr/>
          </p:nvSpPr>
          <p:spPr bwMode="auto">
            <a:xfrm>
              <a:off x="1824" y="3168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458" name="Oval 18"/>
            <p:cNvSpPr>
              <a:spLocks noChangeArrowheads="1"/>
            </p:cNvSpPr>
            <p:nvPr/>
          </p:nvSpPr>
          <p:spPr bwMode="auto">
            <a:xfrm>
              <a:off x="1824" y="105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459" name="Oval 19"/>
            <p:cNvSpPr>
              <a:spLocks noChangeArrowheads="1"/>
            </p:cNvSpPr>
            <p:nvPr/>
          </p:nvSpPr>
          <p:spPr bwMode="auto">
            <a:xfrm>
              <a:off x="1824" y="2112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460" name="Oval 20"/>
            <p:cNvSpPr>
              <a:spLocks noChangeArrowheads="1"/>
            </p:cNvSpPr>
            <p:nvPr/>
          </p:nvSpPr>
          <p:spPr bwMode="auto">
            <a:xfrm>
              <a:off x="3264" y="105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461" name="Oval 21"/>
            <p:cNvSpPr>
              <a:spLocks noChangeArrowheads="1"/>
            </p:cNvSpPr>
            <p:nvPr/>
          </p:nvSpPr>
          <p:spPr bwMode="auto">
            <a:xfrm>
              <a:off x="3264" y="2112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462" name="Oval 22"/>
            <p:cNvSpPr>
              <a:spLocks noChangeArrowheads="1"/>
            </p:cNvSpPr>
            <p:nvPr/>
          </p:nvSpPr>
          <p:spPr bwMode="auto">
            <a:xfrm>
              <a:off x="3264" y="105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463" name="Oval 23"/>
            <p:cNvSpPr>
              <a:spLocks noChangeArrowheads="1"/>
            </p:cNvSpPr>
            <p:nvPr/>
          </p:nvSpPr>
          <p:spPr bwMode="auto">
            <a:xfrm>
              <a:off x="3264" y="2112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464" name="Oval 24"/>
            <p:cNvSpPr>
              <a:spLocks noChangeArrowheads="1"/>
            </p:cNvSpPr>
            <p:nvPr/>
          </p:nvSpPr>
          <p:spPr bwMode="auto">
            <a:xfrm>
              <a:off x="4704" y="105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465" name="Oval 25"/>
            <p:cNvSpPr>
              <a:spLocks noChangeArrowheads="1"/>
            </p:cNvSpPr>
            <p:nvPr/>
          </p:nvSpPr>
          <p:spPr bwMode="auto">
            <a:xfrm>
              <a:off x="4704" y="2112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466" name="Oval 26"/>
            <p:cNvSpPr>
              <a:spLocks noChangeArrowheads="1"/>
            </p:cNvSpPr>
            <p:nvPr/>
          </p:nvSpPr>
          <p:spPr bwMode="auto">
            <a:xfrm>
              <a:off x="384" y="105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467" name="Oval 27"/>
            <p:cNvSpPr>
              <a:spLocks noChangeArrowheads="1"/>
            </p:cNvSpPr>
            <p:nvPr/>
          </p:nvSpPr>
          <p:spPr bwMode="auto">
            <a:xfrm>
              <a:off x="384" y="2112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468" name="Oval 28"/>
            <p:cNvSpPr>
              <a:spLocks noChangeArrowheads="1"/>
            </p:cNvSpPr>
            <p:nvPr/>
          </p:nvSpPr>
          <p:spPr bwMode="auto">
            <a:xfrm>
              <a:off x="1824" y="105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469" name="Oval 29"/>
            <p:cNvSpPr>
              <a:spLocks noChangeArrowheads="1"/>
            </p:cNvSpPr>
            <p:nvPr/>
          </p:nvSpPr>
          <p:spPr bwMode="auto">
            <a:xfrm>
              <a:off x="1824" y="2112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470" name="Oval 30"/>
            <p:cNvSpPr>
              <a:spLocks noChangeArrowheads="1"/>
            </p:cNvSpPr>
            <p:nvPr/>
          </p:nvSpPr>
          <p:spPr bwMode="auto">
            <a:xfrm>
              <a:off x="1824" y="3168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471" name="Oval 31"/>
            <p:cNvSpPr>
              <a:spLocks noChangeArrowheads="1"/>
            </p:cNvSpPr>
            <p:nvPr/>
          </p:nvSpPr>
          <p:spPr bwMode="auto">
            <a:xfrm>
              <a:off x="1824" y="422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472" name="Oval 32"/>
            <p:cNvSpPr>
              <a:spLocks noChangeArrowheads="1"/>
            </p:cNvSpPr>
            <p:nvPr/>
          </p:nvSpPr>
          <p:spPr bwMode="auto">
            <a:xfrm>
              <a:off x="3264" y="3168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473" name="Oval 33"/>
            <p:cNvSpPr>
              <a:spLocks noChangeArrowheads="1"/>
            </p:cNvSpPr>
            <p:nvPr/>
          </p:nvSpPr>
          <p:spPr bwMode="auto">
            <a:xfrm>
              <a:off x="3264" y="422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474" name="Oval 34"/>
            <p:cNvSpPr>
              <a:spLocks noChangeArrowheads="1"/>
            </p:cNvSpPr>
            <p:nvPr/>
          </p:nvSpPr>
          <p:spPr bwMode="auto">
            <a:xfrm>
              <a:off x="3264" y="3168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475" name="Oval 35"/>
            <p:cNvSpPr>
              <a:spLocks noChangeArrowheads="1"/>
            </p:cNvSpPr>
            <p:nvPr/>
          </p:nvSpPr>
          <p:spPr bwMode="auto">
            <a:xfrm>
              <a:off x="3264" y="422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476" name="Oval 36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477" name="Oval 37"/>
            <p:cNvSpPr>
              <a:spLocks noChangeArrowheads="1"/>
            </p:cNvSpPr>
            <p:nvPr/>
          </p:nvSpPr>
          <p:spPr bwMode="auto">
            <a:xfrm>
              <a:off x="4704" y="422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478" name="Oval 38"/>
            <p:cNvSpPr>
              <a:spLocks noChangeArrowheads="1"/>
            </p:cNvSpPr>
            <p:nvPr/>
          </p:nvSpPr>
          <p:spPr bwMode="auto">
            <a:xfrm>
              <a:off x="384" y="3168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479" name="Oval 39"/>
            <p:cNvSpPr>
              <a:spLocks noChangeArrowheads="1"/>
            </p:cNvSpPr>
            <p:nvPr/>
          </p:nvSpPr>
          <p:spPr bwMode="auto">
            <a:xfrm>
              <a:off x="384" y="422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480" name="Oval 40"/>
            <p:cNvSpPr>
              <a:spLocks noChangeArrowheads="1"/>
            </p:cNvSpPr>
            <p:nvPr/>
          </p:nvSpPr>
          <p:spPr bwMode="auto">
            <a:xfrm>
              <a:off x="1824" y="3168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481" name="Oval 41"/>
            <p:cNvSpPr>
              <a:spLocks noChangeArrowheads="1"/>
            </p:cNvSpPr>
            <p:nvPr/>
          </p:nvSpPr>
          <p:spPr bwMode="auto">
            <a:xfrm>
              <a:off x="1824" y="422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9482" name="Text Box 42"/>
          <p:cNvSpPr txBox="1">
            <a:spLocks noChangeArrowheads="1"/>
          </p:cNvSpPr>
          <p:nvPr/>
        </p:nvSpPr>
        <p:spPr bwMode="auto">
          <a:xfrm>
            <a:off x="6324600" y="5876925"/>
            <a:ext cx="2243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Pixel centers…</a:t>
            </a:r>
          </a:p>
        </p:txBody>
      </p:sp>
      <p:sp>
        <p:nvSpPr>
          <p:cNvPr id="829483" name="Line 43"/>
          <p:cNvSpPr>
            <a:spLocks noChangeShapeType="1"/>
          </p:cNvSpPr>
          <p:nvPr/>
        </p:nvSpPr>
        <p:spPr bwMode="auto">
          <a:xfrm flipH="1" flipV="1">
            <a:off x="4572000" y="4191000"/>
            <a:ext cx="3429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484" name="Text Box 44"/>
          <p:cNvSpPr txBox="1">
            <a:spLocks noChangeArrowheads="1"/>
          </p:cNvSpPr>
          <p:nvPr/>
        </p:nvSpPr>
        <p:spPr bwMode="auto">
          <a:xfrm>
            <a:off x="7680325" y="4694238"/>
            <a:ext cx="103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H</a:t>
            </a:r>
            <a:r>
              <a:rPr lang="en-US" baseline="30000"/>
              <a:t>-1</a:t>
            </a:r>
            <a:r>
              <a:rPr lang="en-US"/>
              <a:t>(p’)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Vision, Robert Pless</a:t>
            </a:r>
          </a:p>
        </p:txBody>
      </p:sp>
      <p:sp>
        <p:nvSpPr>
          <p:cNvPr id="83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848600" cy="1752600"/>
          </a:xfrm>
        </p:spPr>
        <p:txBody>
          <a:bodyPr/>
          <a:lstStyle/>
          <a:p>
            <a:r>
              <a:rPr lang="en-US" sz="2000"/>
              <a:t>If you project backward from a real pixel, you also won’t land exactly on a pixel??!!?</a:t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r>
              <a:rPr lang="en-US" sz="2000"/>
              <a:t>(but there is a good way of making up a value)</a:t>
            </a:r>
          </a:p>
        </p:txBody>
      </p:sp>
      <p:sp>
        <p:nvSpPr>
          <p:cNvPr id="830467" name="Rectangle 3"/>
          <p:cNvSpPr>
            <a:spLocks noChangeArrowheads="1"/>
          </p:cNvSpPr>
          <p:nvPr/>
        </p:nvSpPr>
        <p:spPr bwMode="auto">
          <a:xfrm>
            <a:off x="3290888" y="2024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830468" name="Picture 4" descr="BilinearInterpol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46250"/>
            <a:ext cx="8305800" cy="511175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Vision, Robert Pless</a:t>
            </a:r>
          </a:p>
        </p:txBody>
      </p:sp>
      <p:sp>
        <p:nvSpPr>
          <p:cNvPr id="83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447800"/>
            <a:ext cx="8305800" cy="4495800"/>
          </a:xfrm>
        </p:spPr>
        <p:txBody>
          <a:bodyPr/>
          <a:lstStyle/>
          <a:p>
            <a:pPr algn="l"/>
            <a:r>
              <a:rPr lang="en-US" sz="2000"/>
              <a:t>Use linear interpolation along the top and bottom horizontal lines to determine I</a:t>
            </a:r>
            <a:r>
              <a:rPr lang="en-US" sz="2000" baseline="-25000"/>
              <a:t>A</a:t>
            </a:r>
            <a:r>
              <a:rPr lang="en-US" sz="2000"/>
              <a:t> and I</a:t>
            </a:r>
            <a:r>
              <a:rPr lang="en-US" sz="2000" baseline="-25000"/>
              <a:t>B</a:t>
            </a:r>
            <a:r>
              <a:rPr lang="en-US" sz="2000"/>
              <a:t>:</a:t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r>
              <a:rPr lang="en-US" sz="2000"/>
              <a:t>I</a:t>
            </a:r>
            <a:r>
              <a:rPr lang="en-US" sz="2000" baseline="-25000"/>
              <a:t>A</a:t>
            </a:r>
            <a:r>
              <a:rPr lang="en-US" sz="2000"/>
              <a:t> = (1 – f)•I(x</a:t>
            </a:r>
            <a:r>
              <a:rPr lang="en-US" sz="2000" baseline="-25000"/>
              <a:t>i</a:t>
            </a:r>
            <a:r>
              <a:rPr lang="en-US" sz="2000"/>
              <a:t>, y</a:t>
            </a:r>
            <a:r>
              <a:rPr lang="en-US" sz="2000" baseline="-25000"/>
              <a:t>j</a:t>
            </a:r>
            <a:r>
              <a:rPr lang="en-US" sz="2000"/>
              <a:t>)  + f•I(x</a:t>
            </a:r>
            <a:r>
              <a:rPr lang="en-US" sz="2000" baseline="-25000"/>
              <a:t>i+1</a:t>
            </a:r>
            <a:r>
              <a:rPr lang="en-US" sz="2000"/>
              <a:t>, y</a:t>
            </a:r>
            <a:r>
              <a:rPr lang="en-US" sz="2000" baseline="-25000"/>
              <a:t>j</a:t>
            </a:r>
            <a:r>
              <a:rPr lang="en-US" sz="2000"/>
              <a:t>)</a:t>
            </a:r>
            <a:br>
              <a:rPr lang="en-US" sz="2000"/>
            </a:br>
            <a:r>
              <a:rPr lang="en-US" sz="2000"/>
              <a:t>I</a:t>
            </a:r>
            <a:r>
              <a:rPr lang="en-US" sz="2000" baseline="-25000"/>
              <a:t>B</a:t>
            </a:r>
            <a:r>
              <a:rPr lang="en-US" sz="2000"/>
              <a:t> = (1 – f)•I(x</a:t>
            </a:r>
            <a:r>
              <a:rPr lang="en-US" sz="2000" baseline="-25000"/>
              <a:t>i</a:t>
            </a:r>
            <a:r>
              <a:rPr lang="en-US" sz="2000"/>
              <a:t>, y</a:t>
            </a:r>
            <a:r>
              <a:rPr lang="en-US" sz="2000" baseline="-25000"/>
              <a:t>j+1</a:t>
            </a:r>
            <a:r>
              <a:rPr lang="en-US" sz="2000"/>
              <a:t>)+ f•I(x</a:t>
            </a:r>
            <a:r>
              <a:rPr lang="en-US" sz="2000" baseline="-25000"/>
              <a:t>i+1</a:t>
            </a:r>
            <a:r>
              <a:rPr lang="en-US" sz="2000"/>
              <a:t>, y</a:t>
            </a:r>
            <a:r>
              <a:rPr lang="en-US" sz="2000" baseline="-25000"/>
              <a:t>j+1</a:t>
            </a:r>
            <a:r>
              <a:rPr lang="en-US" sz="2000"/>
              <a:t>)</a:t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r>
              <a:rPr lang="en-US" sz="2000"/>
              <a:t>Use linear interpolation along the vertical line between I</a:t>
            </a:r>
            <a:r>
              <a:rPr lang="en-US" sz="2000" baseline="-25000"/>
              <a:t>A</a:t>
            </a:r>
            <a:r>
              <a:rPr lang="en-US" sz="2000"/>
              <a:t> and I</a:t>
            </a:r>
            <a:r>
              <a:rPr lang="en-US" sz="2000" baseline="-25000"/>
              <a:t>B</a:t>
            </a:r>
            <a:r>
              <a:rPr lang="en-US" sz="2000"/>
              <a:t> to determine I(x,y):</a:t>
            </a:r>
            <a:br>
              <a:rPr lang="en-US" sz="2000"/>
            </a:br>
            <a:r>
              <a:rPr lang="en-US" sz="2000"/>
              <a:t>I(x,y) = (1 – g)•zA + g•zB</a:t>
            </a:r>
            <a:br>
              <a:rPr lang="en-US" sz="2000"/>
            </a:br>
            <a:r>
              <a:rPr lang="en-US" sz="2000"/>
              <a:t>Or, </a:t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r>
              <a:rPr lang="en-US" sz="1600">
                <a:latin typeface="Courier New" pitchFamily="49" charset="0"/>
              </a:rPr>
              <a:t>I(x,y) = </a:t>
            </a:r>
            <a:br>
              <a:rPr lang="en-US" sz="1600">
                <a:latin typeface="Courier New" pitchFamily="49" charset="0"/>
              </a:rPr>
            </a:br>
            <a:r>
              <a:rPr lang="en-US" sz="1600">
                <a:latin typeface="Courier New" pitchFamily="49" charset="0"/>
              </a:rPr>
              <a:t>(1 – f)•(1 – g)•I(x</a:t>
            </a:r>
            <a:r>
              <a:rPr lang="en-US" sz="1600" baseline="-25000">
                <a:latin typeface="Courier New" pitchFamily="49" charset="0"/>
              </a:rPr>
              <a:t>i</a:t>
            </a:r>
            <a:r>
              <a:rPr lang="en-US" sz="1600">
                <a:latin typeface="Courier New" pitchFamily="49" charset="0"/>
              </a:rPr>
              <a:t>, y</a:t>
            </a:r>
            <a:r>
              <a:rPr lang="en-US" sz="1600" baseline="-25000">
                <a:latin typeface="Courier New" pitchFamily="49" charset="0"/>
              </a:rPr>
              <a:t>j</a:t>
            </a:r>
            <a:r>
              <a:rPr lang="en-US" sz="1600">
                <a:latin typeface="Courier New" pitchFamily="49" charset="0"/>
              </a:rPr>
              <a:t>)    +   f•(1 – g)•I(x</a:t>
            </a:r>
            <a:r>
              <a:rPr lang="en-US" sz="1600" baseline="-25000">
                <a:latin typeface="Courier New" pitchFamily="49" charset="0"/>
              </a:rPr>
              <a:t>i+1</a:t>
            </a:r>
            <a:r>
              <a:rPr lang="en-US" sz="1600">
                <a:latin typeface="Courier New" pitchFamily="49" charset="0"/>
              </a:rPr>
              <a:t>, y</a:t>
            </a:r>
            <a:r>
              <a:rPr lang="en-US" sz="1600" baseline="-25000">
                <a:latin typeface="Courier New" pitchFamily="49" charset="0"/>
              </a:rPr>
              <a:t>j</a:t>
            </a:r>
            <a:r>
              <a:rPr lang="en-US" sz="1600">
                <a:latin typeface="Courier New" pitchFamily="49" charset="0"/>
              </a:rPr>
              <a:t>)  +  </a:t>
            </a:r>
            <a:br>
              <a:rPr lang="en-US" sz="1600">
                <a:latin typeface="Courier New" pitchFamily="49" charset="0"/>
              </a:rPr>
            </a:br>
            <a:r>
              <a:rPr lang="en-US" sz="1600">
                <a:latin typeface="Courier New" pitchFamily="49" charset="0"/>
              </a:rPr>
              <a:t>(1 – f)•   g   •I(x</a:t>
            </a:r>
            <a:r>
              <a:rPr lang="en-US" sz="1600" baseline="-25000">
                <a:latin typeface="Courier New" pitchFamily="49" charset="0"/>
              </a:rPr>
              <a:t>i</a:t>
            </a:r>
            <a:r>
              <a:rPr lang="en-US" sz="1600">
                <a:latin typeface="Courier New" pitchFamily="49" charset="0"/>
              </a:rPr>
              <a:t>, y</a:t>
            </a:r>
            <a:r>
              <a:rPr lang="en-US" sz="1600" baseline="-25000">
                <a:latin typeface="Courier New" pitchFamily="49" charset="0"/>
              </a:rPr>
              <a:t>j+1</a:t>
            </a:r>
            <a:r>
              <a:rPr lang="en-US" sz="1600">
                <a:latin typeface="Courier New" pitchFamily="49" charset="0"/>
              </a:rPr>
              <a:t>)  +   f•   g   •I(x</a:t>
            </a:r>
            <a:r>
              <a:rPr lang="en-US" sz="1600" baseline="-25000">
                <a:latin typeface="Courier New" pitchFamily="49" charset="0"/>
              </a:rPr>
              <a:t>i+1</a:t>
            </a:r>
            <a:r>
              <a:rPr lang="en-US" sz="1600">
                <a:latin typeface="Courier New" pitchFamily="49" charset="0"/>
              </a:rPr>
              <a:t>, y</a:t>
            </a:r>
            <a:r>
              <a:rPr lang="en-US" sz="1600" baseline="-25000">
                <a:latin typeface="Courier New" pitchFamily="49" charset="0"/>
              </a:rPr>
              <a:t>j+1</a:t>
            </a:r>
            <a:r>
              <a:rPr lang="en-US" sz="1600">
                <a:latin typeface="Courier New" pitchFamily="49" charset="0"/>
              </a:rPr>
              <a:t>)</a:t>
            </a:r>
          </a:p>
        </p:txBody>
      </p:sp>
      <p:sp>
        <p:nvSpPr>
          <p:cNvPr id="831491" name="Rectangle 3"/>
          <p:cNvSpPr>
            <a:spLocks noChangeArrowheads="1"/>
          </p:cNvSpPr>
          <p:nvPr/>
        </p:nvSpPr>
        <p:spPr bwMode="auto">
          <a:xfrm>
            <a:off x="3290888" y="2024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Vision, Robert Pless</a:t>
            </a:r>
          </a:p>
        </p:txBody>
      </p:sp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Intrinsic Camera Parameters</a:t>
            </a:r>
          </a:p>
        </p:txBody>
      </p:sp>
      <p:pic>
        <p:nvPicPr>
          <p:cNvPr id="760836" name="Picture 4" descr="cc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934" y="1219200"/>
            <a:ext cx="8969066" cy="3841750"/>
          </a:xfrm>
          <a:prstGeom prst="rect">
            <a:avLst/>
          </a:prstGeom>
          <a:noFill/>
        </p:spPr>
      </p:pic>
      <p:sp>
        <p:nvSpPr>
          <p:cNvPr id="760837" name="Text Box 5"/>
          <p:cNvSpPr txBox="1">
            <a:spLocks noChangeArrowheads="1"/>
          </p:cNvSpPr>
          <p:nvPr/>
        </p:nvSpPr>
        <p:spPr bwMode="auto">
          <a:xfrm>
            <a:off x="6181725" y="5980113"/>
            <a:ext cx="201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Arial" pitchFamily="34" charset="0"/>
              </a:rPr>
              <a:t>CCD sensor array</a:t>
            </a:r>
          </a:p>
        </p:txBody>
      </p:sp>
      <p:sp>
        <p:nvSpPr>
          <p:cNvPr id="760838" name="Rectangle 6"/>
          <p:cNvSpPr>
            <a:spLocks noChangeArrowheads="1"/>
          </p:cNvSpPr>
          <p:nvPr/>
        </p:nvSpPr>
        <p:spPr bwMode="auto">
          <a:xfrm>
            <a:off x="457200" y="4876800"/>
            <a:ext cx="4572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The pixels may be rectangular:</a:t>
            </a:r>
          </a:p>
          <a:p>
            <a:r>
              <a:rPr lang="en-US"/>
              <a:t>x = </a:t>
            </a:r>
            <a:r>
              <a:rPr lang="en-US">
                <a:latin typeface="Symbol" pitchFamily="18" charset="2"/>
              </a:rPr>
              <a:t>a</a:t>
            </a:r>
            <a:r>
              <a:rPr lang="en-US"/>
              <a:t>X/Z</a:t>
            </a:r>
          </a:p>
          <a:p>
            <a:r>
              <a:rPr lang="en-US"/>
              <a:t>Y = </a:t>
            </a:r>
            <a:r>
              <a:rPr lang="en-US">
                <a:latin typeface="Symbol" pitchFamily="18" charset="2"/>
              </a:rPr>
              <a:t>b</a:t>
            </a:r>
            <a:r>
              <a:rPr lang="en-US"/>
              <a:t>Y/Z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Vision, Robert Pless</a:t>
            </a:r>
          </a:p>
        </p:txBody>
      </p:sp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868362"/>
          </a:xfrm>
        </p:spPr>
        <p:txBody>
          <a:bodyPr/>
          <a:lstStyle/>
          <a:p>
            <a:r>
              <a:rPr lang="en-US"/>
              <a:t>Beyond geometry…</a:t>
            </a:r>
          </a:p>
        </p:txBody>
      </p:sp>
      <p:pic>
        <p:nvPicPr>
          <p:cNvPr id="832515" name="Picture 3" descr="Two Vie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52513"/>
            <a:ext cx="4572000" cy="1668462"/>
          </a:xfrm>
          <a:prstGeom prst="rect">
            <a:avLst/>
          </a:prstGeom>
          <a:noFill/>
        </p:spPr>
      </p:pic>
      <p:pic>
        <p:nvPicPr>
          <p:cNvPr id="832516" name="Picture 4" descr="Composit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24200"/>
            <a:ext cx="5018088" cy="2857500"/>
          </a:xfrm>
          <a:prstGeom prst="rect">
            <a:avLst/>
          </a:prstGeom>
          <a:noFill/>
        </p:spPr>
      </p:pic>
      <p:sp>
        <p:nvSpPr>
          <p:cNvPr id="832517" name="Line 5"/>
          <p:cNvSpPr>
            <a:spLocks noChangeShapeType="1"/>
          </p:cNvSpPr>
          <p:nvPr/>
        </p:nvSpPr>
        <p:spPr bwMode="auto">
          <a:xfrm>
            <a:off x="2057400" y="2720975"/>
            <a:ext cx="152400" cy="669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2518" name="Line 6"/>
          <p:cNvSpPr>
            <a:spLocks noChangeShapeType="1"/>
          </p:cNvSpPr>
          <p:nvPr/>
        </p:nvSpPr>
        <p:spPr bwMode="auto">
          <a:xfrm flipH="1">
            <a:off x="4191000" y="2720975"/>
            <a:ext cx="152400" cy="669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Vision, Robert Pless</a:t>
            </a:r>
          </a:p>
        </p:txBody>
      </p:sp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Intrinsic Camera Parameters</a:t>
            </a:r>
          </a:p>
        </p:txBody>
      </p:sp>
      <p:pic>
        <p:nvPicPr>
          <p:cNvPr id="760836" name="Picture 4" descr="cc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934" y="1219200"/>
            <a:ext cx="8969066" cy="3841750"/>
          </a:xfrm>
          <a:prstGeom prst="rect">
            <a:avLst/>
          </a:prstGeom>
          <a:noFill/>
        </p:spPr>
      </p:pic>
      <p:sp>
        <p:nvSpPr>
          <p:cNvPr id="760837" name="Text Box 5"/>
          <p:cNvSpPr txBox="1">
            <a:spLocks noChangeArrowheads="1"/>
          </p:cNvSpPr>
          <p:nvPr/>
        </p:nvSpPr>
        <p:spPr bwMode="auto">
          <a:xfrm>
            <a:off x="6181725" y="5980113"/>
            <a:ext cx="201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Arial" pitchFamily="34" charset="0"/>
              </a:rPr>
              <a:t>CCD sensor array</a:t>
            </a:r>
          </a:p>
        </p:txBody>
      </p:sp>
      <p:sp>
        <p:nvSpPr>
          <p:cNvPr id="760838" name="Rectangle 6"/>
          <p:cNvSpPr>
            <a:spLocks noChangeArrowheads="1"/>
          </p:cNvSpPr>
          <p:nvPr/>
        </p:nvSpPr>
        <p:spPr bwMode="auto">
          <a:xfrm>
            <a:off x="457200" y="4876800"/>
            <a:ext cx="82296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latin typeface="Tahoma"/>
                <a:cs typeface="Tahoma"/>
              </a:rPr>
              <a:t>Chip not centered, or 0,0 may not be center of the chip.</a:t>
            </a:r>
          </a:p>
          <a:p>
            <a:r>
              <a:rPr lang="en-US" dirty="0" smtClean="0">
                <a:latin typeface="Tahoma"/>
                <a:cs typeface="Tahoma"/>
              </a:rPr>
              <a:t>x </a:t>
            </a:r>
            <a:r>
              <a:rPr lang="en-US" dirty="0">
                <a:latin typeface="Tahoma"/>
                <a:cs typeface="Tahoma"/>
              </a:rPr>
              <a:t>= </a:t>
            </a:r>
            <a:r>
              <a:rPr lang="en-US" dirty="0" err="1">
                <a:latin typeface="Symbol" charset="2"/>
                <a:cs typeface="Symbol" charset="2"/>
              </a:rPr>
              <a:t>a</a:t>
            </a:r>
            <a:r>
              <a:rPr lang="en-US" dirty="0" err="1">
                <a:latin typeface="Tahoma"/>
                <a:cs typeface="Tahoma"/>
              </a:rPr>
              <a:t>X</a:t>
            </a:r>
            <a:r>
              <a:rPr lang="en-US" dirty="0">
                <a:latin typeface="Tahoma"/>
                <a:cs typeface="Tahoma"/>
              </a:rPr>
              <a:t>/Z + x</a:t>
            </a:r>
            <a:r>
              <a:rPr lang="en-US" baseline="-25000" dirty="0">
                <a:latin typeface="Tahoma"/>
                <a:cs typeface="Tahoma"/>
              </a:rPr>
              <a:t>0</a:t>
            </a:r>
          </a:p>
          <a:p>
            <a:r>
              <a:rPr lang="en-US" dirty="0">
                <a:latin typeface="Tahoma"/>
                <a:cs typeface="Tahoma"/>
              </a:rPr>
              <a:t>Y = </a:t>
            </a:r>
            <a:r>
              <a:rPr lang="en-US" dirty="0" err="1">
                <a:latin typeface="Symbol" charset="2"/>
                <a:cs typeface="Symbol" charset="2"/>
              </a:rPr>
              <a:t>b</a:t>
            </a:r>
            <a:r>
              <a:rPr lang="en-US" dirty="0" err="1">
                <a:latin typeface="Tahoma"/>
                <a:cs typeface="Tahoma"/>
              </a:rPr>
              <a:t>Y</a:t>
            </a:r>
            <a:r>
              <a:rPr lang="en-US" dirty="0">
                <a:latin typeface="Tahoma"/>
                <a:cs typeface="Tahoma"/>
              </a:rPr>
              <a:t>/Z + y</a:t>
            </a:r>
            <a:r>
              <a:rPr lang="en-US" baseline="-25000" dirty="0">
                <a:latin typeface="Tahoma"/>
                <a:cs typeface="Tahoma"/>
              </a:rPr>
              <a:t>0</a:t>
            </a:r>
            <a:endParaRPr lang="en-US" baseline="-250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493251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Vision, Robert Pless</a:t>
            </a:r>
          </a:p>
        </p:txBody>
      </p:sp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Intrinsic Camera Parameters</a:t>
            </a:r>
          </a:p>
        </p:txBody>
      </p:sp>
      <p:grpSp>
        <p:nvGrpSpPr>
          <p:cNvPr id="762885" name="Group 5"/>
          <p:cNvGrpSpPr>
            <a:grpSpLocks/>
          </p:cNvGrpSpPr>
          <p:nvPr/>
        </p:nvGrpSpPr>
        <p:grpSpPr bwMode="auto">
          <a:xfrm>
            <a:off x="1112838" y="1219200"/>
            <a:ext cx="6400800" cy="3454400"/>
            <a:chOff x="707" y="839"/>
            <a:chExt cx="4688" cy="2896"/>
          </a:xfrm>
        </p:grpSpPr>
        <p:sp>
          <p:nvSpPr>
            <p:cNvPr id="762886" name="Rectangle 6"/>
            <p:cNvSpPr>
              <a:spLocks noChangeArrowheads="1"/>
            </p:cNvSpPr>
            <p:nvPr/>
          </p:nvSpPr>
          <p:spPr bwMode="auto">
            <a:xfrm>
              <a:off x="707" y="839"/>
              <a:ext cx="2912" cy="2442"/>
            </a:xfrm>
            <a:prstGeom prst="rect">
              <a:avLst/>
            </a:prstGeom>
            <a:solidFill>
              <a:srgbClr val="89B9FF"/>
            </a:solidFill>
            <a:ln w="9525" algn="ctr">
              <a:solidFill>
                <a:schemeClr val="tx1"/>
              </a:solidFill>
              <a:miter lim="800000"/>
              <a:headEnd type="none" w="lg" len="lg"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62887" name="Oval 7"/>
            <p:cNvSpPr>
              <a:spLocks noChangeArrowheads="1"/>
            </p:cNvSpPr>
            <p:nvPr/>
          </p:nvSpPr>
          <p:spPr bwMode="auto">
            <a:xfrm>
              <a:off x="2498" y="1859"/>
              <a:ext cx="388" cy="852"/>
            </a:xfrm>
            <a:prstGeom prst="ellipse">
              <a:avLst/>
            </a:prstGeom>
            <a:solidFill>
              <a:srgbClr val="B4ECB4"/>
            </a:solidFill>
            <a:ln w="95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62888" name="Oval 8"/>
            <p:cNvSpPr>
              <a:spLocks noChangeArrowheads="1"/>
            </p:cNvSpPr>
            <p:nvPr/>
          </p:nvSpPr>
          <p:spPr bwMode="auto">
            <a:xfrm>
              <a:off x="1540" y="1534"/>
              <a:ext cx="150" cy="145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62889" name="Rectangle 9"/>
            <p:cNvSpPr>
              <a:spLocks noChangeArrowheads="1"/>
            </p:cNvSpPr>
            <p:nvPr/>
          </p:nvSpPr>
          <p:spPr bwMode="auto">
            <a:xfrm rot="1081139">
              <a:off x="2476" y="1366"/>
              <a:ext cx="40" cy="165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 type="none" w="lg" len="lg"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62890" name="Line 10"/>
            <p:cNvSpPr>
              <a:spLocks noChangeShapeType="1"/>
            </p:cNvSpPr>
            <p:nvPr/>
          </p:nvSpPr>
          <p:spPr bwMode="auto">
            <a:xfrm>
              <a:off x="1628" y="1540"/>
              <a:ext cx="839" cy="6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62891" name="Line 11"/>
            <p:cNvSpPr>
              <a:spLocks noChangeShapeType="1"/>
            </p:cNvSpPr>
            <p:nvPr/>
          </p:nvSpPr>
          <p:spPr bwMode="auto">
            <a:xfrm flipV="1">
              <a:off x="1628" y="2154"/>
              <a:ext cx="845" cy="8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62892" name="Text Box 12"/>
            <p:cNvSpPr txBox="1">
              <a:spLocks noChangeArrowheads="1"/>
            </p:cNvSpPr>
            <p:nvPr/>
          </p:nvSpPr>
          <p:spPr bwMode="auto">
            <a:xfrm>
              <a:off x="2818" y="1972"/>
              <a:ext cx="642" cy="588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latin typeface="Arial" pitchFamily="34" charset="0"/>
                </a:rPr>
                <a:t>cheap</a:t>
              </a:r>
            </a:p>
            <a:p>
              <a:pPr algn="ctr"/>
              <a:r>
                <a:rPr lang="en-US" sz="2000">
                  <a:latin typeface="Arial" pitchFamily="34" charset="0"/>
                </a:rPr>
                <a:t>glue</a:t>
              </a:r>
            </a:p>
          </p:txBody>
        </p:sp>
        <p:sp>
          <p:nvSpPr>
            <p:cNvPr id="762893" name="Text Box 13"/>
            <p:cNvSpPr txBox="1">
              <a:spLocks noChangeArrowheads="1"/>
            </p:cNvSpPr>
            <p:nvPr/>
          </p:nvSpPr>
          <p:spPr bwMode="auto">
            <a:xfrm>
              <a:off x="1992" y="1123"/>
              <a:ext cx="1644" cy="332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latin typeface="Arial" pitchFamily="34" charset="0"/>
                </a:rPr>
                <a:t>cheap CMOS chip</a:t>
              </a:r>
            </a:p>
          </p:txBody>
        </p:sp>
        <p:sp>
          <p:nvSpPr>
            <p:cNvPr id="762894" name="Rectangle 14"/>
            <p:cNvSpPr>
              <a:spLocks noChangeArrowheads="1"/>
            </p:cNvSpPr>
            <p:nvPr/>
          </p:nvSpPr>
          <p:spPr bwMode="auto">
            <a:xfrm>
              <a:off x="764" y="1361"/>
              <a:ext cx="1035" cy="333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latin typeface="Arial" pitchFamily="34" charset="0"/>
                </a:rPr>
                <a:t>cheap lens</a:t>
              </a:r>
            </a:p>
          </p:txBody>
        </p:sp>
        <p:pic>
          <p:nvPicPr>
            <p:cNvPr id="762895" name="Picture 15" descr="tilted30"/>
            <p:cNvPicPr>
              <a:picLocks noChangeAspect="1" noChangeArrowheads="1"/>
            </p:cNvPicPr>
            <p:nvPr/>
          </p:nvPicPr>
          <p:blipFill>
            <a:blip r:embed="rId2" cstate="print"/>
            <a:srcRect l="9393" r="8415"/>
            <a:stretch>
              <a:fillRect/>
            </a:stretch>
          </p:blipFill>
          <p:spPr bwMode="auto">
            <a:xfrm>
              <a:off x="3715" y="1603"/>
              <a:ext cx="1680" cy="1535"/>
            </a:xfrm>
            <a:prstGeom prst="rect">
              <a:avLst/>
            </a:prstGeom>
            <a:noFill/>
          </p:spPr>
        </p:pic>
        <p:sp>
          <p:nvSpPr>
            <p:cNvPr id="762896" name="Rectangle 16"/>
            <p:cNvSpPr>
              <a:spLocks noChangeArrowheads="1"/>
            </p:cNvSpPr>
            <p:nvPr/>
          </p:nvSpPr>
          <p:spPr bwMode="auto">
            <a:xfrm>
              <a:off x="4194" y="1405"/>
              <a:ext cx="642" cy="332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latin typeface="Arial" pitchFamily="34" charset="0"/>
                </a:rPr>
                <a:t>image</a:t>
              </a:r>
            </a:p>
          </p:txBody>
        </p:sp>
        <p:sp>
          <p:nvSpPr>
            <p:cNvPr id="762897" name="Rectangle 17"/>
            <p:cNvSpPr>
              <a:spLocks noChangeArrowheads="1"/>
            </p:cNvSpPr>
            <p:nvPr/>
          </p:nvSpPr>
          <p:spPr bwMode="auto">
            <a:xfrm>
              <a:off x="1338" y="3403"/>
              <a:ext cx="1313" cy="332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latin typeface="Arial" pitchFamily="34" charset="0"/>
                </a:rPr>
                <a:t>cheap camera</a:t>
              </a:r>
            </a:p>
          </p:txBody>
        </p:sp>
      </p:grp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5867400" y="5257800"/>
            <a:ext cx="32766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latin typeface="Tahoma"/>
                <a:cs typeface="Tahoma"/>
              </a:rPr>
              <a:t>Ugly relationship between (X,Y,Z) and (</a:t>
            </a:r>
            <a:r>
              <a:rPr lang="en-US" dirty="0" err="1" smtClean="0">
                <a:latin typeface="Tahoma"/>
                <a:cs typeface="Tahoma"/>
              </a:rPr>
              <a:t>x,y</a:t>
            </a:r>
            <a:r>
              <a:rPr lang="en-US" dirty="0" smtClean="0">
                <a:latin typeface="Tahoma"/>
                <a:cs typeface="Tahoma"/>
              </a:rPr>
              <a:t>).</a:t>
            </a:r>
            <a:endParaRPr lang="en-US" baseline="-25000" dirty="0">
              <a:latin typeface="Tahoma"/>
              <a:cs typeface="Tahoma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04800" y="4800600"/>
            <a:ext cx="85344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>
              <a:latin typeface="Tahoma"/>
              <a:cs typeface="Tahoma"/>
            </a:endParaRPr>
          </a:p>
          <a:p>
            <a:r>
              <a:rPr lang="en-US" dirty="0">
                <a:latin typeface="Tahoma"/>
                <a:cs typeface="Tahoma"/>
              </a:rPr>
              <a:t>x = </a:t>
            </a:r>
            <a:r>
              <a:rPr lang="en-US" dirty="0" err="1">
                <a:latin typeface="Symbol" charset="2"/>
                <a:cs typeface="Symbol" charset="2"/>
              </a:rPr>
              <a:t>a</a:t>
            </a:r>
            <a:r>
              <a:rPr lang="en-US" dirty="0" err="1" smtClean="0">
                <a:latin typeface="Tahoma"/>
                <a:cs typeface="Tahoma"/>
              </a:rPr>
              <a:t>X</a:t>
            </a:r>
            <a:r>
              <a:rPr lang="en-US" dirty="0">
                <a:latin typeface="Tahoma"/>
                <a:cs typeface="Tahoma"/>
              </a:rPr>
              <a:t>/Z – </a:t>
            </a:r>
            <a:r>
              <a:rPr lang="en-US" dirty="0">
                <a:latin typeface="Symbol" charset="2"/>
                <a:cs typeface="Symbol" charset="2"/>
              </a:rPr>
              <a:t>a</a:t>
            </a:r>
            <a:r>
              <a:rPr lang="en-US" dirty="0" smtClean="0">
                <a:latin typeface="Tahoma"/>
                <a:cs typeface="Tahoma"/>
              </a:rPr>
              <a:t> </a:t>
            </a:r>
            <a:r>
              <a:rPr lang="en-US" dirty="0">
                <a:latin typeface="Tahoma"/>
                <a:cs typeface="Tahoma"/>
              </a:rPr>
              <a:t>cot</a:t>
            </a:r>
            <a:r>
              <a:rPr lang="en-US" dirty="0" smtClean="0">
                <a:latin typeface="Tahoma"/>
                <a:cs typeface="Tahoma"/>
              </a:rPr>
              <a:t>(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r>
              <a:rPr lang="en-US" dirty="0" smtClean="0">
                <a:latin typeface="Tahoma"/>
                <a:cs typeface="Tahoma"/>
              </a:rPr>
              <a:t>) </a:t>
            </a:r>
            <a:r>
              <a:rPr lang="en-US" dirty="0">
                <a:latin typeface="Tahoma"/>
                <a:cs typeface="Tahoma"/>
              </a:rPr>
              <a:t>Y/Z + x</a:t>
            </a:r>
            <a:r>
              <a:rPr lang="en-US" baseline="-25000" dirty="0">
                <a:latin typeface="Tahoma"/>
                <a:cs typeface="Tahoma"/>
              </a:rPr>
              <a:t>0</a:t>
            </a:r>
          </a:p>
          <a:p>
            <a:r>
              <a:rPr lang="en-US" dirty="0">
                <a:latin typeface="Tahoma"/>
                <a:cs typeface="Tahoma"/>
              </a:rPr>
              <a:t>y</a:t>
            </a:r>
            <a:r>
              <a:rPr lang="en-US" dirty="0" smtClean="0">
                <a:latin typeface="Tahoma"/>
                <a:cs typeface="Tahoma"/>
              </a:rPr>
              <a:t> </a:t>
            </a:r>
            <a:r>
              <a:rPr lang="en-US" dirty="0">
                <a:latin typeface="Tahoma"/>
                <a:cs typeface="Tahoma"/>
              </a:rPr>
              <a:t>=          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>
                <a:latin typeface="Tahoma"/>
                <a:cs typeface="Tahoma"/>
              </a:rPr>
              <a:t>/</a:t>
            </a:r>
            <a:r>
              <a:rPr lang="en-US" dirty="0">
                <a:latin typeface="Tahoma"/>
                <a:cs typeface="Tahoma"/>
              </a:rPr>
              <a:t>sin</a:t>
            </a:r>
            <a:r>
              <a:rPr lang="en-US" dirty="0" smtClean="0">
                <a:latin typeface="Tahoma"/>
                <a:cs typeface="Tahoma"/>
              </a:rPr>
              <a:t>(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r>
              <a:rPr lang="en-US" dirty="0" smtClean="0">
                <a:latin typeface="Tahoma"/>
                <a:cs typeface="Tahoma"/>
              </a:rPr>
              <a:t>) </a:t>
            </a:r>
            <a:r>
              <a:rPr lang="en-US" dirty="0">
                <a:latin typeface="Tahoma"/>
                <a:cs typeface="Tahoma"/>
              </a:rPr>
              <a:t>Y/Z + y</a:t>
            </a:r>
            <a:r>
              <a:rPr lang="en-US" baseline="-25000" dirty="0">
                <a:latin typeface="Tahoma"/>
                <a:cs typeface="Tahoma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6628527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0000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Powerbook HD:Microsoft Office 98:Templates:Blank Presentation</Template>
  <TotalTime>13593</TotalTime>
  <Words>2445</Words>
  <Application>Microsoft Macintosh PowerPoint</Application>
  <PresentationFormat>On-screen Show (4:3)</PresentationFormat>
  <Paragraphs>379</Paragraphs>
  <Slides>70</Slides>
  <Notes>2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2" baseType="lpstr">
      <vt:lpstr>Blank Presentation</vt:lpstr>
      <vt:lpstr>Equation</vt:lpstr>
      <vt:lpstr>PowerPoint Presentation</vt:lpstr>
      <vt:lpstr>Lecture 2, Pinhole Camera Model</vt:lpstr>
      <vt:lpstr>Some context</vt:lpstr>
      <vt:lpstr>“Normalized Camera”</vt:lpstr>
      <vt:lpstr>PowerPoint Presentation</vt:lpstr>
      <vt:lpstr>…but the cow is not a sphere</vt:lpstr>
      <vt:lpstr>Intrinsic Camera Parameters</vt:lpstr>
      <vt:lpstr>Intrinsic Camera Parameters</vt:lpstr>
      <vt:lpstr>Intrinsic Camera Parameters</vt:lpstr>
      <vt:lpstr>Homogeneous Coordinates</vt:lpstr>
      <vt:lpstr>Why?!</vt:lpstr>
      <vt:lpstr>Homogenous Coordinates!</vt:lpstr>
      <vt:lpstr>PowerPoint Presentation</vt:lpstr>
      <vt:lpstr>Practical Linear Algebra 1: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Corners..</vt:lpstr>
      <vt:lpstr>PowerPoint Presentation</vt:lpstr>
      <vt:lpstr>PowerPoint Presentation</vt:lpstr>
      <vt:lpstr>What is left? Barrel and Pincushion Distortion</vt:lpstr>
      <vt:lpstr>PowerPoint Presentation</vt:lpstr>
      <vt:lpstr>Models of Radial Distortion</vt:lpstr>
      <vt:lpstr>More distortion.</vt:lpstr>
      <vt:lpstr>PowerPoint Presentation</vt:lpstr>
      <vt:lpstr>PowerPoint Presentation</vt:lpstr>
      <vt:lpstr>Cheap applications</vt:lpstr>
      <vt:lpstr>Applications</vt:lpstr>
      <vt:lpstr>Applications</vt:lpstr>
      <vt:lpstr>Recap</vt:lpstr>
      <vt:lpstr>PowerPoint Presentation</vt:lpstr>
      <vt:lpstr>Another Special Case,  the world is a plane.</vt:lpstr>
      <vt:lpstr>Homography:       (x’,y’,1) ~ H (x,y,1)</vt:lpstr>
      <vt:lpstr>Homography is a “simple” example of a 3D to 2D transformation</vt:lpstr>
      <vt:lpstr>Homography is most general, encompasses other transformations</vt:lpstr>
      <vt:lpstr>Invariants…</vt:lpstr>
      <vt:lpstr>PowerPoint Presentation</vt:lpstr>
      <vt:lpstr>Image Warping</vt:lpstr>
      <vt:lpstr>How to solve for these mappings?</vt:lpstr>
      <vt:lpstr>Unwrapping a matrix.</vt:lpstr>
      <vt:lpstr>Unwrapping a matrix.</vt:lpstr>
      <vt:lpstr>PowerPoint Presentation</vt:lpstr>
      <vt:lpstr>PowerPoint Presentation</vt:lpstr>
      <vt:lpstr>Why does this suck?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than Geometry: image processing</vt:lpstr>
      <vt:lpstr>Backward Transformation</vt:lpstr>
      <vt:lpstr>Mapping Pixel Values - Going Backwards</vt:lpstr>
      <vt:lpstr>If you project backward from a real pixel, you also won’t land exactly on a pixel??!!?  (but there is a good way of making up a value)</vt:lpstr>
      <vt:lpstr>If you project backward from a real pixel, you also won’t land exactly on a pixel??!!?  (but there is a good way of making up a value)</vt:lpstr>
      <vt:lpstr>Use linear interpolation along the top and bottom horizontal lines to determine IA and IB:  IA = (1 – f)•I(xi, yj)  + f•I(xi+1, yj) IB = (1 – f)•I(xi, yj+1)+ f•I(xi+1, yj+1)  Use linear interpolation along the vertical line between IA and IB to determine I(x,y): I(x,y) = (1 – g)•zA + g•zB Or,   I(x,y) =  (1 – f)•(1 – g)•I(xi, yj)    +   f•(1 – g)•I(xi+1, yj)  +   (1 – f)•   g   •I(xi, yj+1)  +   f•   g   •I(xi+1, yj+1)</vt:lpstr>
      <vt:lpstr>Beyond geometry…</vt:lpstr>
    </vt:vector>
  </TitlesOfParts>
  <Company>Private copy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Causes of colour</dc:title>
  <dc:creator>D.A. Forsyth</dc:creator>
  <cp:lastModifiedBy>Robert Pless</cp:lastModifiedBy>
  <cp:revision>247</cp:revision>
  <dcterms:created xsi:type="dcterms:W3CDTF">2000-01-26T22:08:37Z</dcterms:created>
  <dcterms:modified xsi:type="dcterms:W3CDTF">2012-01-23T18:08:27Z</dcterms:modified>
</cp:coreProperties>
</file>